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1"/>
    <p:sldMasterId id="2147483668" r:id="rId2"/>
  </p:sldMasterIdLst>
  <p:notesMasterIdLst>
    <p:notesMasterId r:id="rId66"/>
  </p:notesMasterIdLst>
  <p:handoutMasterIdLst>
    <p:handoutMasterId r:id="rId67"/>
  </p:handoutMasterIdLst>
  <p:sldIdLst>
    <p:sldId id="333" r:id="rId3"/>
    <p:sldId id="490" r:id="rId4"/>
    <p:sldId id="491" r:id="rId5"/>
    <p:sldId id="489" r:id="rId6"/>
    <p:sldId id="417" r:id="rId7"/>
    <p:sldId id="418" r:id="rId8"/>
    <p:sldId id="419" r:id="rId9"/>
    <p:sldId id="421" r:id="rId10"/>
    <p:sldId id="425" r:id="rId11"/>
    <p:sldId id="422" r:id="rId12"/>
    <p:sldId id="423" r:id="rId13"/>
    <p:sldId id="424" r:id="rId14"/>
    <p:sldId id="420" r:id="rId15"/>
    <p:sldId id="426" r:id="rId16"/>
    <p:sldId id="345" r:id="rId17"/>
    <p:sldId id="344" r:id="rId18"/>
    <p:sldId id="346" r:id="rId19"/>
    <p:sldId id="347" r:id="rId20"/>
    <p:sldId id="499" r:id="rId21"/>
    <p:sldId id="498" r:id="rId22"/>
    <p:sldId id="493" r:id="rId23"/>
    <p:sldId id="494" r:id="rId24"/>
    <p:sldId id="495" r:id="rId25"/>
    <p:sldId id="342" r:id="rId26"/>
    <p:sldId id="348" r:id="rId27"/>
    <p:sldId id="496" r:id="rId28"/>
    <p:sldId id="497" r:id="rId29"/>
    <p:sldId id="500" r:id="rId30"/>
    <p:sldId id="501" r:id="rId31"/>
    <p:sldId id="492" r:id="rId32"/>
    <p:sldId id="350" r:id="rId33"/>
    <p:sldId id="351" r:id="rId34"/>
    <p:sldId id="352" r:id="rId35"/>
    <p:sldId id="465" r:id="rId36"/>
    <p:sldId id="472" r:id="rId37"/>
    <p:sldId id="473" r:id="rId38"/>
    <p:sldId id="474" r:id="rId39"/>
    <p:sldId id="475" r:id="rId40"/>
    <p:sldId id="476" r:id="rId41"/>
    <p:sldId id="477" r:id="rId42"/>
    <p:sldId id="478" r:id="rId43"/>
    <p:sldId id="435" r:id="rId44"/>
    <p:sldId id="479" r:id="rId45"/>
    <p:sldId id="480" r:id="rId46"/>
    <p:sldId id="481" r:id="rId47"/>
    <p:sldId id="482" r:id="rId48"/>
    <p:sldId id="483" r:id="rId49"/>
    <p:sldId id="484" r:id="rId50"/>
    <p:sldId id="353" r:id="rId51"/>
    <p:sldId id="485" r:id="rId52"/>
    <p:sldId id="471" r:id="rId53"/>
    <p:sldId id="466" r:id="rId54"/>
    <p:sldId id="486" r:id="rId55"/>
    <p:sldId id="470" r:id="rId56"/>
    <p:sldId id="467" r:id="rId57"/>
    <p:sldId id="487" r:id="rId58"/>
    <p:sldId id="469" r:id="rId59"/>
    <p:sldId id="468" r:id="rId60"/>
    <p:sldId id="372" r:id="rId61"/>
    <p:sldId id="488" r:id="rId62"/>
    <p:sldId id="397" r:id="rId63"/>
    <p:sldId id="398" r:id="rId64"/>
    <p:sldId id="399" r:id="rId65"/>
  </p:sldIdLst>
  <p:sldSz cx="9144000" cy="6858000" type="screen4x3"/>
  <p:notesSz cx="6662738" cy="983297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folHlink"/>
      </a:buClr>
      <a:buSzPct val="90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20000"/>
      </a:spcBef>
      <a:spcAft>
        <a:spcPct val="0"/>
      </a:spcAft>
      <a:buClr>
        <a:schemeClr val="folHlink"/>
      </a:buClr>
      <a:buSzPct val="90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20000"/>
      </a:spcBef>
      <a:spcAft>
        <a:spcPct val="0"/>
      </a:spcAft>
      <a:buClr>
        <a:schemeClr val="folHlink"/>
      </a:buClr>
      <a:buSzPct val="90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20000"/>
      </a:spcBef>
      <a:spcAft>
        <a:spcPct val="0"/>
      </a:spcAft>
      <a:buClr>
        <a:schemeClr val="folHlink"/>
      </a:buClr>
      <a:buSzPct val="90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20000"/>
      </a:spcBef>
      <a:spcAft>
        <a:spcPct val="0"/>
      </a:spcAft>
      <a:buClr>
        <a:schemeClr val="folHlink"/>
      </a:buClr>
      <a:buSzPct val="90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4DFF"/>
    <a:srgbClr val="ABA955"/>
    <a:srgbClr val="9BB3FF"/>
    <a:srgbClr val="6187FF"/>
    <a:srgbClr val="C0C0C0"/>
    <a:srgbClr val="808080"/>
    <a:srgbClr val="FFFFFF"/>
    <a:srgbClr val="002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266" y="-78"/>
      </p:cViewPr>
      <p:guideLst>
        <p:guide orient="horz" pos="3097"/>
        <p:guide pos="209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A20926C9-6AEB-40DC-AEE2-7BBB8A7D60C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A3D7BAD7-F9F1-4446-8728-B428A5FB8C6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imagem"/>
          <p:cNvPicPr>
            <a:picLocks noChangeAspect="1" noChangeArrowheads="1"/>
          </p:cNvPicPr>
          <p:nvPr userDrawn="1"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2820988" y="1981200"/>
            <a:ext cx="3732212" cy="295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 userDrawn="1"/>
        </p:nvSpPr>
        <p:spPr bwMode="auto">
          <a:xfrm>
            <a:off x="635000" y="1066800"/>
            <a:ext cx="78994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Line 20"/>
          <p:cNvSpPr>
            <a:spLocks noChangeShapeType="1"/>
          </p:cNvSpPr>
          <p:nvPr userDrawn="1"/>
        </p:nvSpPr>
        <p:spPr bwMode="auto">
          <a:xfrm>
            <a:off x="0" y="4495800"/>
            <a:ext cx="5334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0" y="0"/>
            <a:ext cx="533400" cy="4495800"/>
          </a:xfrm>
          <a:prstGeom prst="rect">
            <a:avLst/>
          </a:prstGeom>
          <a:solidFill>
            <a:srgbClr val="9BB3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sz="2400">
              <a:latin typeface="Times New Roman" pitchFamily="18" charset="0"/>
            </a:endParaRPr>
          </a:p>
        </p:txBody>
      </p:sp>
      <p:sp>
        <p:nvSpPr>
          <p:cNvPr id="8" name="Line 22"/>
          <p:cNvSpPr>
            <a:spLocks noChangeShapeType="1"/>
          </p:cNvSpPr>
          <p:nvPr userDrawn="1"/>
        </p:nvSpPr>
        <p:spPr bwMode="auto">
          <a:xfrm>
            <a:off x="8610600" y="2362200"/>
            <a:ext cx="5334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Rectangle 19"/>
          <p:cNvSpPr>
            <a:spLocks noChangeArrowheads="1"/>
          </p:cNvSpPr>
          <p:nvPr userDrawn="1"/>
        </p:nvSpPr>
        <p:spPr bwMode="auto">
          <a:xfrm>
            <a:off x="8610600" y="2362200"/>
            <a:ext cx="533400" cy="4495800"/>
          </a:xfrm>
          <a:prstGeom prst="rect">
            <a:avLst/>
          </a:prstGeom>
          <a:solidFill>
            <a:srgbClr val="9BB3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sz="2400">
              <a:latin typeface="Times New Roman" pitchFamily="18" charset="0"/>
            </a:endParaRPr>
          </a:p>
        </p:txBody>
      </p:sp>
      <p:sp>
        <p:nvSpPr>
          <p:cNvPr id="10" name="Text Box 35"/>
          <p:cNvSpPr txBox="1">
            <a:spLocks noChangeArrowheads="1"/>
          </p:cNvSpPr>
          <p:nvPr userDrawn="1"/>
        </p:nvSpPr>
        <p:spPr bwMode="auto">
          <a:xfrm>
            <a:off x="3276600" y="63246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endParaRPr lang="pt-BR"/>
          </a:p>
        </p:txBody>
      </p:sp>
      <p:sp>
        <p:nvSpPr>
          <p:cNvPr id="11367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524000" y="1143000"/>
            <a:ext cx="7162800" cy="2209800"/>
          </a:xfrm>
        </p:spPr>
        <p:txBody>
          <a:bodyPr/>
          <a:lstStyle>
            <a:lvl1pPr>
              <a:defRPr sz="44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1367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1" name="Rectangle 32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" name="Rectangle 34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4286682-5EE2-47E6-9458-1D91ED7A752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3" name="Rectangle 36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3ED6F-57C2-43F6-A0A5-F1ADABB076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43700" y="76200"/>
            <a:ext cx="1943100" cy="6248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76200"/>
            <a:ext cx="5676900" cy="6248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B4A43-B5AD-4F83-AA80-7BC3CEA58BA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4E8F3-E755-4214-B3BE-76995D21BF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BB8E3-1774-4CAE-91B5-411D4AD1C3C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0935B-DCC8-479F-B6CE-4B56196EF0F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F5F7A-C4E9-418B-B880-611CF96D64B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6BE0B-FA46-4665-8942-997A6E0DFE2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B8196-E694-4EB6-9147-A03FD131096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71A6A-CC51-48BA-8C97-F50AB073E8B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5477F-9418-4B48-BCF4-9BCB2818A2A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67846-57D3-4327-A387-16E3E3D8D9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7C808-B36D-481C-9374-8F5675EDDBA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271B5-0886-4725-A65A-5F6ED78E8A9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48432-1F50-40E3-801E-E8D7C7660D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F04D7-0335-4C35-BA7B-3D50446995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4478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79ACA-70D7-425E-98C1-DE66DBEDD4A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3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29736-17F2-447B-BD29-A5B4E64C72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Rectangle 3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3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A4DE8-1563-4470-BB86-B32BF09630A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4" name="Rectangle 3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7254-EAFA-4DE6-B770-1A5A61A67E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" name="Rectangle 3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CA5D8-2DD2-4544-BE46-FC4AE658FE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3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733B1-FDAB-4851-996F-D93E946BC2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Rectangle 3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3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7620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12657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fld id="{BEB6D041-CC52-4DC0-8837-E7EF8B2F251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2658" name="Line 18"/>
          <p:cNvSpPr>
            <a:spLocks noChangeShapeType="1"/>
          </p:cNvSpPr>
          <p:nvPr userDrawn="1"/>
        </p:nvSpPr>
        <p:spPr bwMode="auto">
          <a:xfrm>
            <a:off x="609600" y="1066800"/>
            <a:ext cx="80772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12660" name="Line 20"/>
          <p:cNvSpPr>
            <a:spLocks noChangeShapeType="1"/>
          </p:cNvSpPr>
          <p:nvPr userDrawn="1"/>
        </p:nvSpPr>
        <p:spPr bwMode="auto">
          <a:xfrm>
            <a:off x="0" y="4495800"/>
            <a:ext cx="5334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12661" name="Rectangle 21"/>
          <p:cNvSpPr>
            <a:spLocks noChangeArrowheads="1"/>
          </p:cNvSpPr>
          <p:nvPr userDrawn="1"/>
        </p:nvSpPr>
        <p:spPr bwMode="auto">
          <a:xfrm>
            <a:off x="0" y="0"/>
            <a:ext cx="533400" cy="4495800"/>
          </a:xfrm>
          <a:prstGeom prst="rect">
            <a:avLst/>
          </a:prstGeom>
          <a:solidFill>
            <a:srgbClr val="9BB3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sz="2400">
              <a:latin typeface="Times New Roman" pitchFamily="18" charset="0"/>
            </a:endParaRPr>
          </a:p>
        </p:txBody>
      </p:sp>
      <p:sp>
        <p:nvSpPr>
          <p:cNvPr id="112664" name="Rectangle 24"/>
          <p:cNvSpPr>
            <a:spLocks noChangeArrowheads="1"/>
          </p:cNvSpPr>
          <p:nvPr/>
        </p:nvSpPr>
        <p:spPr bwMode="auto">
          <a:xfrm>
            <a:off x="838200" y="6477000"/>
            <a:ext cx="2209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  <a:tabLst>
                <a:tab pos="2057400" algn="l"/>
              </a:tabLst>
              <a:defRPr/>
            </a:pPr>
            <a:endParaRPr lang="pt-BR" sz="1000"/>
          </a:p>
        </p:txBody>
      </p:sp>
      <p:sp>
        <p:nvSpPr>
          <p:cNvPr id="112670" name="Rectangle 3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2671" name="Rectangle 3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322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22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22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fld id="{C923C49E-1236-436E-8421-87830EEFA0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b="1" smtClean="0">
                <a:solidFill>
                  <a:schemeClr val="bg2"/>
                </a:solidFill>
                <a:latin typeface="Bookman Old Style" pitchFamily="18" charset="0"/>
                <a:cs typeface="Times New Roman" pitchFamily="18" charset="0"/>
              </a:rPr>
              <a:t/>
            </a:r>
            <a:br>
              <a:rPr lang="en-US" b="1" smtClean="0">
                <a:solidFill>
                  <a:schemeClr val="bg2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chemeClr val="bg2"/>
                </a:solidFill>
                <a:latin typeface="Bookman Old Style" pitchFamily="18" charset="0"/>
                <a:cs typeface="Times New Roman" pitchFamily="18" charset="0"/>
              </a:rPr>
              <a:t/>
            </a:r>
            <a:br>
              <a:rPr lang="en-US" b="1" smtClean="0">
                <a:solidFill>
                  <a:schemeClr val="bg2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chemeClr val="bg2"/>
                </a:solidFill>
                <a:latin typeface="Bookman Old Style" pitchFamily="18" charset="0"/>
                <a:cs typeface="Times New Roman" pitchFamily="18" charset="0"/>
              </a:rPr>
              <a:t>A Assinatura Digital</a:t>
            </a:r>
          </a:p>
        </p:txBody>
      </p:sp>
      <p:sp>
        <p:nvSpPr>
          <p:cNvPr id="4099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9AFCB57-D913-451F-BAD8-7F06B53346E7}" type="slidenum">
              <a:rPr lang="pt-BR" smtClean="0"/>
              <a:pPr/>
              <a:t>10</a:t>
            </a:fld>
            <a:endParaRPr lang="pt-BR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Assinaturas Digitais</a:t>
            </a:r>
            <a:endParaRPr lang="pt-BR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 </a:t>
            </a:r>
            <a:r>
              <a:rPr lang="en-US" b="1" smtClean="0"/>
              <a:t>primeiro requisito</a:t>
            </a:r>
            <a:r>
              <a:rPr lang="en-US" smtClean="0"/>
              <a:t>: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Diz respeito a sistemas financeiros.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Quando o </a:t>
            </a:r>
            <a:r>
              <a:rPr lang="en-US" b="1" smtClean="0"/>
              <a:t>computador de um cliente</a:t>
            </a:r>
            <a:r>
              <a:rPr lang="en-US" smtClean="0"/>
              <a:t> pede ao </a:t>
            </a:r>
            <a:r>
              <a:rPr lang="en-US" b="1" smtClean="0"/>
              <a:t>computador de um banco</a:t>
            </a:r>
            <a:r>
              <a:rPr lang="en-US" smtClean="0"/>
              <a:t> que compre uma tonelada de ouro, </a:t>
            </a:r>
            <a:r>
              <a:rPr lang="en-US" b="1" smtClean="0"/>
              <a:t>o computador do banco precisa se certificar</a:t>
            </a:r>
            <a:r>
              <a:rPr lang="en-US" smtClean="0"/>
              <a:t> de que </a:t>
            </a:r>
            <a:r>
              <a:rPr lang="en-US" u="sng" smtClean="0"/>
              <a:t>o computador que está emitindo o pedido, realmente pertence à empresa cuja conta deve ser debitada</a:t>
            </a:r>
            <a:r>
              <a:rPr lang="en-US" smtClean="0"/>
              <a:t>.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A24A3E4-92AF-4267-B676-58694AE80083}" type="slidenum">
              <a:rPr lang="pt-BR" smtClean="0"/>
              <a:pPr/>
              <a:t>11</a:t>
            </a:fld>
            <a:endParaRPr lang="pt-BR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Assinaturas Digitais</a:t>
            </a:r>
            <a:endParaRPr lang="pt-BR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 </a:t>
            </a:r>
            <a:r>
              <a:rPr lang="en-US" b="1" smtClean="0"/>
              <a:t>segundo requisito</a:t>
            </a:r>
            <a:r>
              <a:rPr lang="en-US" smtClean="0"/>
              <a:t>: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É necessário para proteger o banco contra fraudes.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Suponha que o banco compre a tonelada de ouro e que logo depois o preço do ouro caia abruptamente.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E14CE0D-C6CE-43B6-8C54-5457B73543A1}" type="slidenum">
              <a:rPr lang="pt-BR" smtClean="0"/>
              <a:pPr/>
              <a:t>12</a:t>
            </a:fld>
            <a:endParaRPr lang="pt-BR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Assinaturas Digitais</a:t>
            </a:r>
            <a:endParaRPr lang="pt-BR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Um cliente desonesto poderia processar o banco, alegando nunca ter feito qualquer pedido para a compra de ouro.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Quando o banco mostra a mensagem no tribunal, o cliente nega tê-la enviado.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</a:t>
            </a:r>
            <a:endParaRPr lang="pt-BR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219E6C1-A134-4E45-9774-2F52D4C27E67}" type="slidenum">
              <a:rPr lang="pt-BR" smtClean="0"/>
              <a:pPr/>
              <a:t>13</a:t>
            </a:fld>
            <a:endParaRPr lang="pt-BR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Assinaturas Digitais</a:t>
            </a:r>
            <a:endParaRPr lang="pt-BR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   </a:t>
            </a:r>
            <a:br>
              <a:rPr lang="en-US" smtClean="0"/>
            </a:b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A propriedade segundo a qual </a:t>
            </a:r>
            <a:r>
              <a:rPr lang="en-US" u="sng" smtClean="0"/>
              <a:t>nenhuma parte de um contrato pode negar mais tarde de tê-la assinado</a:t>
            </a:r>
            <a:r>
              <a:rPr lang="en-US" smtClean="0"/>
              <a:t> é chamada </a:t>
            </a:r>
            <a:r>
              <a:rPr lang="en-US" b="1" smtClean="0"/>
              <a:t>não-repúdio</a:t>
            </a:r>
            <a:r>
              <a:rPr lang="en-US" smtClean="0"/>
              <a:t>.</a:t>
            </a:r>
            <a:endParaRPr lang="pt-BR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/>
            </a:r>
            <a:br>
              <a:rPr lang="en-US" smtClean="0"/>
            </a:br>
            <a:r>
              <a:rPr lang="en-US" b="1" smtClean="0"/>
              <a:t>Assinaturas digitais garantem o não-repúdio.</a:t>
            </a:r>
            <a:endParaRPr lang="pt-BR" b="1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F04817A-832B-41D8-ACB2-3A59AEA77E63}" type="slidenum">
              <a:rPr lang="pt-BR" smtClean="0"/>
              <a:pPr/>
              <a:t>14</a:t>
            </a:fld>
            <a:endParaRPr lang="pt-BR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Assinaturas Digitais</a:t>
            </a:r>
            <a:endParaRPr lang="pt-BR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 </a:t>
            </a:r>
            <a:r>
              <a:rPr lang="en-US" b="1" smtClean="0"/>
              <a:t>terceiro requisito</a:t>
            </a:r>
            <a:r>
              <a:rPr lang="en-US" smtClean="0"/>
              <a:t>: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É necessário para </a:t>
            </a:r>
            <a:r>
              <a:rPr lang="en-US" b="1" smtClean="0"/>
              <a:t>proteger o cliente</a:t>
            </a:r>
            <a:r>
              <a:rPr lang="en-US" smtClean="0"/>
              <a:t> </a:t>
            </a:r>
            <a:r>
              <a:rPr lang="en-US" u="sng" smtClean="0"/>
              <a:t>caso preço do ouro dispare</a:t>
            </a:r>
            <a:r>
              <a:rPr lang="en-US" smtClean="0"/>
              <a:t> e o banco tente </a:t>
            </a:r>
            <a:r>
              <a:rPr lang="en-US" b="1" smtClean="0"/>
              <a:t>forjar uma mensagem assinada</a:t>
            </a:r>
            <a:r>
              <a:rPr lang="en-US" smtClean="0"/>
              <a:t> na qual o cliente pedia uma barra de ouro e não uma tonelada.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Nesse cenário de fraude, o banco guarda para si próprio o restante do ouro.</a:t>
            </a:r>
            <a:endParaRPr lang="pt-BR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86CD942-79F1-4DD4-AE5F-CCB2A3CF3810}" type="slidenum">
              <a:rPr lang="pt-BR" smtClean="0"/>
              <a:pPr/>
              <a:t>15</a:t>
            </a:fld>
            <a:endParaRPr lang="pt-BR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Assinaturas Digitais</a:t>
            </a:r>
            <a:endParaRPr lang="pt-BR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u="sng" smtClean="0"/>
          </a:p>
          <a:p>
            <a:pPr eaLnBrk="1" hangingPunct="1"/>
            <a:r>
              <a:rPr lang="pt-BR" u="sng" smtClean="0"/>
              <a:t>Autenticação</a:t>
            </a:r>
            <a:r>
              <a:rPr lang="pt-BR" smtClean="0"/>
              <a:t> permite que alguém no mundo eletrônico confirme identidade e dados.</a:t>
            </a:r>
          </a:p>
          <a:p>
            <a:pPr eaLnBrk="1" hangingPunct="1"/>
            <a:endParaRPr lang="pt-BR" u="sng" smtClean="0"/>
          </a:p>
          <a:p>
            <a:pPr eaLnBrk="1" hangingPunct="1"/>
            <a:r>
              <a:rPr lang="pt-BR" u="sng" smtClean="0"/>
              <a:t>Não-repúdio</a:t>
            </a:r>
            <a:r>
              <a:rPr lang="pt-BR" smtClean="0"/>
              <a:t> impede que pessoas retifiquem sua palavra eletrônica.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Uma maneira de implementar esses recursos é utilizar </a:t>
            </a:r>
            <a:r>
              <a:rPr lang="pt-BR" u="sng" smtClean="0"/>
              <a:t>assinatura digital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AC68E39-33FF-42E7-8CCC-BB8E14E76DBC}" type="slidenum">
              <a:rPr lang="pt-BR" smtClean="0"/>
              <a:pPr/>
              <a:t>16</a:t>
            </a:fld>
            <a:endParaRPr lang="pt-BR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Assinaturas de Chave Pública</a:t>
            </a:r>
            <a:endParaRPr lang="pt-BR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 </a:t>
            </a:r>
            <a:r>
              <a:rPr lang="pt-BR" u="sng" smtClean="0"/>
              <a:t>criptografia de chave pública</a:t>
            </a:r>
            <a:r>
              <a:rPr lang="pt-BR" smtClean="0"/>
              <a:t> ajuda a resolver o </a:t>
            </a:r>
            <a:r>
              <a:rPr lang="pt-BR" b="1" smtClean="0"/>
              <a:t>problema da distribuição de chaves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Também resolve duas outras questões: </a:t>
            </a:r>
            <a:r>
              <a:rPr lang="pt-BR" u="sng" smtClean="0"/>
              <a:t>autenticação</a:t>
            </a:r>
            <a:r>
              <a:rPr lang="pt-BR" smtClean="0"/>
              <a:t> e </a:t>
            </a:r>
            <a:r>
              <a:rPr lang="pt-BR" u="sng" smtClean="0"/>
              <a:t>não-repúdio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6A57475-44C2-41E3-B6BE-899C756D8E5D}" type="slidenum">
              <a:rPr lang="pt-BR" smtClean="0"/>
              <a:pPr/>
              <a:t>17</a:t>
            </a:fld>
            <a:endParaRPr lang="pt-BR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Assinatura Digital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Quando se usa o</a:t>
            </a:r>
            <a:r>
              <a:rPr lang="pt-BR" b="1" smtClean="0"/>
              <a:t> RSA</a:t>
            </a:r>
            <a:r>
              <a:rPr lang="pt-BR" smtClean="0"/>
              <a:t>, significa que </a:t>
            </a:r>
            <a:r>
              <a:rPr lang="pt-BR" u="sng" smtClean="0"/>
              <a:t>qualquer texto simples que tenha sido encriptado com a</a:t>
            </a:r>
            <a:r>
              <a:rPr lang="pt-BR" smtClean="0"/>
              <a:t> </a:t>
            </a:r>
            <a:r>
              <a:rPr lang="pt-BR" b="1" smtClean="0"/>
              <a:t>chave pública</a:t>
            </a:r>
            <a:r>
              <a:rPr lang="pt-BR" smtClean="0"/>
              <a:t> </a:t>
            </a:r>
            <a:r>
              <a:rPr lang="pt-BR" u="sng" smtClean="0"/>
              <a:t>pode ser decriptado apenas com a </a:t>
            </a:r>
            <a:r>
              <a:rPr lang="pt-BR" b="1" smtClean="0"/>
              <a:t>chave privada</a:t>
            </a:r>
            <a:r>
              <a:rPr lang="pt-BR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O que aconteceria </a:t>
            </a:r>
            <a:r>
              <a:rPr lang="pt-BR" b="1" smtClean="0"/>
              <a:t>se criptografássemos um texto simples com uma chave privada ?  </a:t>
            </a:r>
            <a:r>
              <a:rPr lang="pt-BR" smtClean="0"/>
              <a:t>Isso é possível 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F11BDC-3260-4B71-AE99-B8E4FF61FF0A}" type="slidenum">
              <a:rPr lang="pt-BR" smtClean="0"/>
              <a:pPr/>
              <a:t>18</a:t>
            </a:fld>
            <a:endParaRPr lang="pt-BR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Assinatura Digital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Se possível, qual chave se utilizaria para decriptografar ?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Pode-se </a:t>
            </a:r>
            <a:r>
              <a:rPr lang="pt-BR" u="sng" smtClean="0"/>
              <a:t>criptografar</a:t>
            </a:r>
            <a:r>
              <a:rPr lang="pt-BR" smtClean="0"/>
              <a:t> o texto simples usando-se a </a:t>
            </a:r>
            <a:r>
              <a:rPr lang="pt-BR" u="sng" smtClean="0"/>
              <a:t>chave privada</a:t>
            </a:r>
            <a:r>
              <a:rPr lang="pt-BR" smtClean="0"/>
              <a:t> e, nesse caso, </a:t>
            </a:r>
            <a:r>
              <a:rPr lang="pt-BR" u="sng" smtClean="0"/>
              <a:t>apenas a chave pública</a:t>
            </a:r>
            <a:r>
              <a:rPr lang="pt-BR" smtClean="0"/>
              <a:t> pode ser usada para </a:t>
            </a:r>
            <a:r>
              <a:rPr lang="pt-BR" u="sng" smtClean="0"/>
              <a:t>decriptografar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Assinaturas Digitais </a:t>
            </a:r>
          </a:p>
        </p:txBody>
      </p:sp>
      <p:sp>
        <p:nvSpPr>
          <p:cNvPr id="22531" name="Subtítulo 1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mtClean="0"/>
              <a:t>Com </a:t>
            </a:r>
            <a:br>
              <a:rPr lang="pt-BR" smtClean="0"/>
            </a:br>
            <a:r>
              <a:rPr lang="pt-BR" smtClean="0"/>
              <a:t>Criptografia Simétrica</a:t>
            </a:r>
          </a:p>
        </p:txBody>
      </p:sp>
      <p:sp>
        <p:nvSpPr>
          <p:cNvPr id="22532" name="Espaço Reservado para Número de Slid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BC4FBB3-1F98-4773-94C7-B3EFF130BA85}" type="slidenum">
              <a:rPr lang="pt-BR" smtClean="0"/>
              <a:pPr/>
              <a:t>19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Assinatura Eletrônica</a:t>
            </a:r>
          </a:p>
        </p:txBody>
      </p:sp>
      <p:sp>
        <p:nvSpPr>
          <p:cNvPr id="512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 É um símbolo ou método qualquer,  realizado por um meio eletrônico, que é adotado ou executado por uma parte, com a intenção de ser autenticado por outra parte.</a:t>
            </a:r>
          </a:p>
          <a:p>
            <a:endParaRPr lang="pt-BR" smtClean="0"/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FB0514-9F81-4BBD-8678-A0A5CEDDC20D}" type="slidenum">
              <a:rPr lang="pt-BR" smtClean="0"/>
              <a:pPr/>
              <a:t>2</a:t>
            </a:fld>
            <a:endParaRPr lang="pt-BR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smtClean="0"/>
              <a:t>Técnicas de Assinatura Digital Arbitrada</a:t>
            </a:r>
          </a:p>
        </p:txBody>
      </p:sp>
      <p:sp>
        <p:nvSpPr>
          <p:cNvPr id="235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Legenda</a:t>
            </a:r>
          </a:p>
          <a:p>
            <a:endParaRPr lang="pt-BR" smtClean="0"/>
          </a:p>
          <a:p>
            <a:pPr>
              <a:buFont typeface="Wingdings" pitchFamily="2" charset="2"/>
              <a:buNone/>
            </a:pPr>
            <a:r>
              <a:rPr lang="pt-BR" smtClean="0"/>
              <a:t>   X = emissor</a:t>
            </a:r>
          </a:p>
          <a:p>
            <a:pPr>
              <a:buFont typeface="Wingdings" pitchFamily="2" charset="2"/>
              <a:buNone/>
            </a:pPr>
            <a:r>
              <a:rPr lang="pt-BR" smtClean="0"/>
              <a:t>   Y = receptor</a:t>
            </a:r>
          </a:p>
          <a:p>
            <a:pPr>
              <a:buFont typeface="Wingdings" pitchFamily="2" charset="2"/>
              <a:buNone/>
            </a:pPr>
            <a:r>
              <a:rPr lang="pt-BR" smtClean="0"/>
              <a:t>   A = Árbitro</a:t>
            </a:r>
          </a:p>
          <a:p>
            <a:pPr>
              <a:buFont typeface="Wingdings" pitchFamily="2" charset="2"/>
              <a:buNone/>
            </a:pPr>
            <a:r>
              <a:rPr lang="pt-BR" smtClean="0"/>
              <a:t>   M = Mensagem</a:t>
            </a:r>
          </a:p>
          <a:p>
            <a:pPr>
              <a:buFont typeface="Wingdings" pitchFamily="2" charset="2"/>
              <a:buNone/>
            </a:pPr>
            <a:r>
              <a:rPr lang="pt-BR" smtClean="0"/>
              <a:t>   T = Carimbo de Tempo</a:t>
            </a:r>
          </a:p>
        </p:txBody>
      </p:sp>
      <p:sp>
        <p:nvSpPr>
          <p:cNvPr id="2355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C7AC01-F178-4A75-911F-4B2936CCAAF6}" type="slidenum">
              <a:rPr lang="pt-BR" smtClean="0"/>
              <a:pPr/>
              <a:t>20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Criptografia Simétrica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defRPr/>
            </a:pPr>
            <a:r>
              <a:rPr lang="pt-BR" dirty="0" smtClean="0"/>
              <a:t>Árbitro </a:t>
            </a:r>
            <a:r>
              <a:rPr lang="pt-BR" i="1" dirty="0" smtClean="0"/>
              <a:t>A</a:t>
            </a:r>
            <a:r>
              <a:rPr lang="pt-BR" dirty="0" smtClean="0"/>
              <a:t> vê mensagem </a:t>
            </a:r>
            <a:r>
              <a:rPr lang="pt-BR" i="1" dirty="0" smtClean="0">
                <a:solidFill>
                  <a:srgbClr val="C00000"/>
                </a:solidFill>
              </a:rPr>
              <a:t>M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pPr marL="514350" indent="-514350">
              <a:defRPr/>
            </a:pPr>
            <a:r>
              <a:rPr lang="pt-BR" dirty="0" smtClean="0"/>
              <a:t>X </a:t>
            </a:r>
            <a:r>
              <a:rPr lang="pt-BR" dirty="0" smtClean="0">
                <a:sym typeface="Wingdings" pitchFamily="2" charset="2"/>
              </a:rPr>
              <a:t> A :  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pt-BR" i="1" dirty="0" smtClean="0">
                <a:sym typeface="Wingdings" pitchFamily="2" charset="2"/>
              </a:rPr>
              <a:t>  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</a:t>
            </a:r>
            <a:r>
              <a:rPr lang="pt-BR" dirty="0" smtClean="0">
                <a:sym typeface="Wingdings" pitchFamily="2" charset="2"/>
              </a:rPr>
              <a:t> 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E( </a:t>
            </a:r>
            <a:r>
              <a:rPr lang="pt-BR" i="1" dirty="0" err="1" smtClean="0">
                <a:sym typeface="Wingdings" pitchFamily="2" charset="2"/>
              </a:rPr>
              <a:t>K</a:t>
            </a:r>
            <a:r>
              <a:rPr lang="pt-BR" i="1" baseline="-25000" dirty="0" err="1" smtClean="0">
                <a:sym typeface="Wingdings" pitchFamily="2" charset="2"/>
              </a:rPr>
              <a:t>xa</a:t>
            </a:r>
            <a:r>
              <a:rPr lang="pt-BR" baseline="-25000" dirty="0" smtClean="0">
                <a:sym typeface="Wingdings" pitchFamily="2" charset="2"/>
              </a:rPr>
              <a:t>,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[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baseline="-25000" dirty="0" smtClean="0">
                <a:sym typeface="Wingdings" pitchFamily="2" charset="2"/>
              </a:rPr>
              <a:t>,</a:t>
            </a:r>
            <a:r>
              <a:rPr lang="pt-BR" dirty="0" smtClean="0">
                <a:sym typeface="Wingdings" pitchFamily="2" charset="2"/>
              </a:rPr>
              <a:t> 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H(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</a:t>
            </a:r>
            <a:r>
              <a:rPr lang="pt-BR" dirty="0" smtClean="0">
                <a:sym typeface="Wingdings" pitchFamily="2" charset="2"/>
              </a:rPr>
              <a:t>)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]</a:t>
            </a:r>
            <a:r>
              <a:rPr lang="pt-BR" dirty="0" smtClean="0">
                <a:sym typeface="Wingdings" pitchFamily="2" charset="2"/>
              </a:rPr>
              <a:t> )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  A : E( </a:t>
            </a:r>
            <a:r>
              <a:rPr lang="pt-BR" i="1" dirty="0" err="1" smtClean="0">
                <a:sym typeface="Wingdings" pitchFamily="2" charset="2"/>
              </a:rPr>
              <a:t>K</a:t>
            </a:r>
            <a:r>
              <a:rPr lang="pt-BR" i="1" baseline="-25000" dirty="0" err="1" smtClean="0">
                <a:sym typeface="Wingdings" pitchFamily="2" charset="2"/>
              </a:rPr>
              <a:t>xa</a:t>
            </a:r>
            <a:r>
              <a:rPr lang="pt-BR" baseline="-25000" dirty="0" smtClean="0">
                <a:sym typeface="Wingdings" pitchFamily="2" charset="2"/>
              </a:rPr>
              <a:t>,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[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baseline="-25000" dirty="0" smtClean="0">
                <a:sym typeface="Wingdings" pitchFamily="2" charset="2"/>
              </a:rPr>
              <a:t>,</a:t>
            </a:r>
            <a:r>
              <a:rPr lang="pt-BR" dirty="0" smtClean="0">
                <a:sym typeface="Wingdings" pitchFamily="2" charset="2"/>
              </a:rPr>
              <a:t> 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H(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</a:t>
            </a:r>
            <a:r>
              <a:rPr lang="pt-BR" dirty="0" smtClean="0">
                <a:sym typeface="Wingdings" pitchFamily="2" charset="2"/>
              </a:rPr>
              <a:t>)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]  é a </a:t>
            </a:r>
            <a:r>
              <a:rPr lang="pt-BR" dirty="0" smtClean="0">
                <a:solidFill>
                  <a:schemeClr val="accent3">
                    <a:lumMod val="25000"/>
                  </a:schemeClr>
                </a:solidFill>
                <a:sym typeface="Wingdings" pitchFamily="2" charset="2"/>
              </a:rPr>
              <a:t>assinatura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  </a:t>
            </a:r>
            <a:r>
              <a:rPr lang="pt-BR" i="1" dirty="0" smtClean="0">
                <a:sym typeface="Wingdings" pitchFamily="2" charset="2"/>
              </a:rPr>
              <a:t>A</a:t>
            </a:r>
            <a:r>
              <a:rPr lang="pt-BR" dirty="0" smtClean="0">
                <a:sym typeface="Wingdings" pitchFamily="2" charset="2"/>
              </a:rPr>
              <a:t> : D( </a:t>
            </a:r>
            <a:r>
              <a:rPr lang="pt-BR" i="1" dirty="0" err="1" smtClean="0">
                <a:sym typeface="Wingdings" pitchFamily="2" charset="2"/>
              </a:rPr>
              <a:t>K</a:t>
            </a:r>
            <a:r>
              <a:rPr lang="pt-BR" i="1" baseline="-25000" dirty="0" err="1" smtClean="0">
                <a:sym typeface="Wingdings" pitchFamily="2" charset="2"/>
              </a:rPr>
              <a:t>xa</a:t>
            </a:r>
            <a:r>
              <a:rPr lang="pt-BR" baseline="-25000" dirty="0" smtClean="0">
                <a:sym typeface="Wingdings" pitchFamily="2" charset="2"/>
              </a:rPr>
              <a:t>,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[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baseline="-25000" dirty="0" smtClean="0">
                <a:sym typeface="Wingdings" pitchFamily="2" charset="2"/>
              </a:rPr>
              <a:t>,</a:t>
            </a:r>
            <a:r>
              <a:rPr lang="pt-BR" dirty="0" smtClean="0">
                <a:sym typeface="Wingdings" pitchFamily="2" charset="2"/>
              </a:rPr>
              <a:t> 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H(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</a:t>
            </a:r>
            <a:r>
              <a:rPr lang="pt-BR" dirty="0" smtClean="0">
                <a:sym typeface="Wingdings" pitchFamily="2" charset="2"/>
              </a:rPr>
              <a:t>)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]</a:t>
            </a:r>
            <a:r>
              <a:rPr lang="pt-BR" dirty="0" smtClean="0">
                <a:sym typeface="Wingdings" pitchFamily="2" charset="2"/>
              </a:rPr>
              <a:t> ) 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  A :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 [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baseline="-25000" dirty="0" smtClean="0">
                <a:sym typeface="Wingdings" pitchFamily="2" charset="2"/>
              </a:rPr>
              <a:t>,</a:t>
            </a:r>
            <a:r>
              <a:rPr lang="pt-BR" dirty="0" smtClean="0">
                <a:sym typeface="Wingdings" pitchFamily="2" charset="2"/>
              </a:rPr>
              <a:t> 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H(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</a:t>
            </a:r>
            <a:r>
              <a:rPr lang="pt-BR" dirty="0" smtClean="0">
                <a:sym typeface="Wingdings" pitchFamily="2" charset="2"/>
              </a:rPr>
              <a:t>)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]</a:t>
            </a:r>
            <a:r>
              <a:rPr lang="pt-BR" dirty="0" smtClean="0">
                <a:sym typeface="Wingdings" pitchFamily="2" charset="2"/>
              </a:rPr>
              <a:t> 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  </a:t>
            </a:r>
            <a:r>
              <a:rPr lang="pt-BR" i="1" dirty="0" smtClean="0">
                <a:sym typeface="Wingdings" pitchFamily="2" charset="2"/>
              </a:rPr>
              <a:t>A</a:t>
            </a:r>
            <a:r>
              <a:rPr lang="pt-BR" dirty="0" smtClean="0">
                <a:sym typeface="Wingdings" pitchFamily="2" charset="2"/>
              </a:rPr>
              <a:t> vê 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</a:t>
            </a:r>
            <a:r>
              <a:rPr lang="pt-BR" i="1" dirty="0" smtClean="0">
                <a:sym typeface="Wingdings" pitchFamily="2" charset="2"/>
              </a:rPr>
              <a:t> </a:t>
            </a:r>
            <a:r>
              <a:rPr lang="pt-BR" dirty="0" smtClean="0">
                <a:sym typeface="Wingdings" pitchFamily="2" charset="2"/>
              </a:rPr>
              <a:t>e verifica H(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</a:t>
            </a:r>
            <a:r>
              <a:rPr lang="pt-BR" dirty="0" smtClean="0">
                <a:sym typeface="Wingdings" pitchFamily="2" charset="2"/>
              </a:rPr>
              <a:t>) para validar a mensagem 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</a:t>
            </a:r>
            <a:r>
              <a:rPr lang="pt-BR" dirty="0" smtClean="0">
                <a:sym typeface="Wingdings" pitchFamily="2" charset="2"/>
              </a:rPr>
              <a:t>, recalculando H(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</a:t>
            </a:r>
            <a:r>
              <a:rPr lang="pt-BR" dirty="0" smtClean="0">
                <a:sym typeface="Wingdings" pitchFamily="2" charset="2"/>
              </a:rPr>
              <a:t>).</a:t>
            </a:r>
            <a:endParaRPr lang="pt-BR" baseline="-25000" dirty="0" smtClean="0">
              <a:sym typeface="Wingdings" pitchFamily="2" charset="2"/>
            </a:endParaRP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pt-BR" baseline="-25000" dirty="0" smtClean="0">
                <a:sym typeface="Wingdings" pitchFamily="2" charset="2"/>
              </a:rPr>
              <a:t> </a:t>
            </a:r>
            <a:r>
              <a:rPr lang="pt-BR" dirty="0" smtClean="0">
                <a:sym typeface="Wingdings" pitchFamily="2" charset="2"/>
              </a:rPr>
              <a:t> 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       </a:t>
            </a:r>
            <a:endParaRPr lang="pt-BR" baseline="-25000" dirty="0" smtClean="0">
              <a:sym typeface="Wingdings" pitchFamily="2" charset="2"/>
            </a:endParaRPr>
          </a:p>
        </p:txBody>
      </p:sp>
      <p:sp>
        <p:nvSpPr>
          <p:cNvPr id="2458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22D6E3-D204-417D-9596-2EB7AED6A730}" type="slidenum">
              <a:rPr lang="pt-BR" smtClean="0"/>
              <a:pPr/>
              <a:t>21</a:t>
            </a:fld>
            <a:endParaRPr lang="pt-BR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Árbitro </a:t>
            </a:r>
            <a:r>
              <a:rPr lang="pt-BR" i="1" smtClean="0"/>
              <a:t>A</a:t>
            </a:r>
            <a:r>
              <a:rPr lang="pt-BR" smtClean="0"/>
              <a:t> vê mensagem </a:t>
            </a:r>
            <a:r>
              <a:rPr lang="pt-BR" i="1" smtClean="0"/>
              <a:t>M (1)</a:t>
            </a:r>
            <a:endParaRPr lang="pt-BR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  A  Y: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  E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(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K</a:t>
            </a:r>
            <a:r>
              <a:rPr lang="pt-BR" i="1" baseline="-25000" dirty="0" err="1" smtClean="0">
                <a:sym typeface="Wingdings" pitchFamily="2" charset="2"/>
              </a:rPr>
              <a:t>ay</a:t>
            </a:r>
            <a:r>
              <a:rPr lang="pt-BR" dirty="0" smtClean="0">
                <a:sym typeface="Wingdings" pitchFamily="2" charset="2"/>
              </a:rPr>
              <a:t>,</a:t>
            </a:r>
            <a:r>
              <a:rPr lang="pt-BR" dirty="0" smtClean="0">
                <a:solidFill>
                  <a:schemeClr val="accent6">
                    <a:lumMod val="60000"/>
                    <a:lumOff val="40000"/>
                  </a:schemeClr>
                </a:solidFill>
                <a:sym typeface="Wingdings" pitchFamily="2" charset="2"/>
              </a:rPr>
              <a:t>[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baseline="-25000" dirty="0" smtClean="0">
                <a:sym typeface="Wingdings" pitchFamily="2" charset="2"/>
              </a:rPr>
              <a:t>  </a:t>
            </a:r>
            <a:r>
              <a:rPr lang="pt-BR" dirty="0" smtClean="0">
                <a:sym typeface="Wingdings" pitchFamily="2" charset="2"/>
              </a:rPr>
              <a:t>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</a:t>
            </a:r>
            <a:r>
              <a:rPr lang="pt-BR" i="1" dirty="0" smtClean="0">
                <a:sym typeface="Wingdings" pitchFamily="2" charset="2"/>
              </a:rPr>
              <a:t> </a:t>
            </a:r>
            <a:r>
              <a:rPr lang="pt-BR" dirty="0" smtClean="0">
                <a:sym typeface="Wingdings" pitchFamily="2" charset="2"/>
              </a:rPr>
              <a:t>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E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(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K</a:t>
            </a:r>
            <a:r>
              <a:rPr lang="pt-BR" i="1" baseline="-25000" dirty="0" err="1" smtClean="0">
                <a:sym typeface="Wingdings" pitchFamily="2" charset="2"/>
              </a:rPr>
              <a:t>xa</a:t>
            </a:r>
            <a:r>
              <a:rPr lang="pt-BR" baseline="-25000" dirty="0" smtClean="0">
                <a:sym typeface="Wingdings" pitchFamily="2" charset="2"/>
              </a:rPr>
              <a:t>,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[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baseline="-25000" dirty="0" smtClean="0">
                <a:sym typeface="Wingdings" pitchFamily="2" charset="2"/>
              </a:rPr>
              <a:t>,</a:t>
            </a:r>
            <a:r>
              <a:rPr lang="pt-BR" dirty="0" smtClean="0">
                <a:sym typeface="Wingdings" pitchFamily="2" charset="2"/>
              </a:rPr>
              <a:t> 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H(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</a:t>
            </a:r>
            <a:r>
              <a:rPr lang="pt-BR" dirty="0" smtClean="0">
                <a:sym typeface="Wingdings" pitchFamily="2" charset="2"/>
              </a:rPr>
              <a:t>)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]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)</a:t>
            </a:r>
            <a:r>
              <a:rPr lang="pt-BR" dirty="0" smtClean="0">
                <a:sym typeface="Wingdings" pitchFamily="2" charset="2"/>
              </a:rPr>
              <a:t> 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smtClean="0">
                <a:sym typeface="Wingdings" pitchFamily="2" charset="2"/>
              </a:rPr>
              <a:t>T </a:t>
            </a:r>
            <a:r>
              <a:rPr lang="pt-BR" dirty="0" smtClean="0">
                <a:solidFill>
                  <a:schemeClr val="accent6">
                    <a:lumMod val="60000"/>
                    <a:lumOff val="40000"/>
                  </a:schemeClr>
                </a:solidFill>
                <a:sym typeface="Wingdings" pitchFamily="2" charset="2"/>
              </a:rPr>
              <a:t>] </a:t>
            </a:r>
            <a:r>
              <a:rPr lang="pt-BR" dirty="0" smtClean="0">
                <a:solidFill>
                  <a:srgbClr val="C00000"/>
                </a:solidFill>
                <a:sym typeface="Wingdings" pitchFamily="2" charset="2"/>
              </a:rPr>
              <a:t>)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pt-BR" baseline="-25000" dirty="0" smtClean="0">
                <a:solidFill>
                  <a:srgbClr val="C00000"/>
                </a:solidFill>
                <a:sym typeface="Wingdings" pitchFamily="2" charset="2"/>
              </a:rPr>
              <a:t>   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pt-BR" baseline="-25000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C00000"/>
                </a:solidFill>
                <a:sym typeface="Wingdings" pitchFamily="2" charset="2"/>
              </a:rPr>
              <a:t>  </a:t>
            </a:r>
            <a:r>
              <a:rPr lang="pt-BR" dirty="0" smtClean="0">
                <a:sym typeface="Wingdings" pitchFamily="2" charset="2"/>
              </a:rPr>
              <a:t>Y :</a:t>
            </a:r>
            <a:endParaRPr lang="pt-BR" baseline="-25000" dirty="0" smtClean="0">
              <a:sym typeface="Wingdings" pitchFamily="2" charset="2"/>
            </a:endParaRP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pt-BR" baseline="-25000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C00000"/>
                </a:solidFill>
                <a:sym typeface="Wingdings" pitchFamily="2" charset="2"/>
              </a:rPr>
              <a:t>  </a:t>
            </a:r>
            <a:r>
              <a:rPr lang="pt-BR" dirty="0" smtClean="0">
                <a:sym typeface="Wingdings" pitchFamily="2" charset="2"/>
              </a:rPr>
              <a:t>D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(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K</a:t>
            </a:r>
            <a:r>
              <a:rPr lang="pt-BR" i="1" baseline="-25000" dirty="0" err="1" smtClean="0">
                <a:sym typeface="Wingdings" pitchFamily="2" charset="2"/>
              </a:rPr>
              <a:t>ay</a:t>
            </a:r>
            <a:r>
              <a:rPr lang="pt-BR" dirty="0" smtClean="0">
                <a:sym typeface="Wingdings" pitchFamily="2" charset="2"/>
              </a:rPr>
              <a:t>,</a:t>
            </a:r>
            <a:r>
              <a:rPr lang="pt-BR" dirty="0" smtClean="0">
                <a:solidFill>
                  <a:schemeClr val="accent6">
                    <a:lumMod val="60000"/>
                    <a:lumOff val="40000"/>
                  </a:schemeClr>
                </a:solidFill>
                <a:sym typeface="Wingdings" pitchFamily="2" charset="2"/>
              </a:rPr>
              <a:t>[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baseline="-25000" dirty="0" smtClean="0">
                <a:sym typeface="Wingdings" pitchFamily="2" charset="2"/>
              </a:rPr>
              <a:t>  </a:t>
            </a:r>
            <a:r>
              <a:rPr lang="pt-BR" dirty="0" smtClean="0">
                <a:sym typeface="Wingdings" pitchFamily="2" charset="2"/>
              </a:rPr>
              <a:t>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</a:t>
            </a:r>
            <a:r>
              <a:rPr lang="pt-BR" i="1" dirty="0" smtClean="0">
                <a:sym typeface="Wingdings" pitchFamily="2" charset="2"/>
              </a:rPr>
              <a:t> </a:t>
            </a:r>
            <a:r>
              <a:rPr lang="pt-BR" dirty="0" smtClean="0">
                <a:sym typeface="Wingdings" pitchFamily="2" charset="2"/>
              </a:rPr>
              <a:t>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E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(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K</a:t>
            </a:r>
            <a:r>
              <a:rPr lang="pt-BR" i="1" baseline="-25000" dirty="0" err="1" smtClean="0">
                <a:sym typeface="Wingdings" pitchFamily="2" charset="2"/>
              </a:rPr>
              <a:t>xa</a:t>
            </a:r>
            <a:r>
              <a:rPr lang="pt-BR" baseline="-25000" dirty="0" smtClean="0">
                <a:sym typeface="Wingdings" pitchFamily="2" charset="2"/>
              </a:rPr>
              <a:t>,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[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baseline="-25000" dirty="0" smtClean="0">
                <a:sym typeface="Wingdings" pitchFamily="2" charset="2"/>
              </a:rPr>
              <a:t>,</a:t>
            </a:r>
            <a:r>
              <a:rPr lang="pt-BR" dirty="0" smtClean="0">
                <a:sym typeface="Wingdings" pitchFamily="2" charset="2"/>
              </a:rPr>
              <a:t> 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H(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</a:t>
            </a:r>
            <a:r>
              <a:rPr lang="pt-BR" dirty="0" smtClean="0">
                <a:sym typeface="Wingdings" pitchFamily="2" charset="2"/>
              </a:rPr>
              <a:t>)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]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)</a:t>
            </a:r>
            <a:r>
              <a:rPr lang="pt-BR" dirty="0" smtClean="0">
                <a:sym typeface="Wingdings" pitchFamily="2" charset="2"/>
              </a:rPr>
              <a:t> 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smtClean="0">
                <a:sym typeface="Wingdings" pitchFamily="2" charset="2"/>
              </a:rPr>
              <a:t>T </a:t>
            </a:r>
            <a:r>
              <a:rPr lang="pt-BR" dirty="0" smtClean="0">
                <a:solidFill>
                  <a:schemeClr val="accent6">
                    <a:lumMod val="60000"/>
                    <a:lumOff val="40000"/>
                  </a:schemeClr>
                </a:solidFill>
                <a:sym typeface="Wingdings" pitchFamily="2" charset="2"/>
              </a:rPr>
              <a:t>] </a:t>
            </a:r>
            <a:r>
              <a:rPr lang="pt-BR" dirty="0" smtClean="0">
                <a:solidFill>
                  <a:srgbClr val="C00000"/>
                </a:solidFill>
                <a:sym typeface="Wingdings" pitchFamily="2" charset="2"/>
              </a:rPr>
              <a:t>)</a:t>
            </a:r>
            <a:endParaRPr lang="pt-BR" baseline="-25000" dirty="0" smtClean="0">
              <a:solidFill>
                <a:srgbClr val="C00000"/>
              </a:solidFill>
              <a:sym typeface="Wingdings" pitchFamily="2" charset="2"/>
            </a:endParaRP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pt-BR" baseline="-25000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C00000"/>
                </a:solidFill>
                <a:sym typeface="Wingdings" pitchFamily="2" charset="2"/>
              </a:rPr>
              <a:t>  </a:t>
            </a:r>
            <a:endParaRPr lang="pt-BR" baseline="-25000" dirty="0" smtClean="0">
              <a:solidFill>
                <a:srgbClr val="C00000"/>
              </a:solidFill>
              <a:sym typeface="Wingdings" pitchFamily="2" charset="2"/>
            </a:endParaRP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pt-BR" baseline="-25000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C00000"/>
                </a:solidFill>
                <a:sym typeface="Wingdings" pitchFamily="2" charset="2"/>
              </a:rPr>
              <a:t>  </a:t>
            </a:r>
            <a:r>
              <a:rPr lang="pt-BR" dirty="0" smtClean="0">
                <a:sym typeface="Wingdings" pitchFamily="2" charset="2"/>
              </a:rPr>
              <a:t>Y : </a:t>
            </a:r>
            <a:r>
              <a:rPr lang="pt-BR" dirty="0" smtClean="0">
                <a:solidFill>
                  <a:schemeClr val="accent6">
                    <a:lumMod val="60000"/>
                    <a:lumOff val="40000"/>
                  </a:schemeClr>
                </a:solidFill>
                <a:sym typeface="Wingdings" pitchFamily="2" charset="2"/>
              </a:rPr>
              <a:t>[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baseline="-25000" dirty="0" smtClean="0">
                <a:sym typeface="Wingdings" pitchFamily="2" charset="2"/>
              </a:rPr>
              <a:t>  </a:t>
            </a:r>
            <a:r>
              <a:rPr lang="pt-BR" dirty="0" smtClean="0">
                <a:sym typeface="Wingdings" pitchFamily="2" charset="2"/>
              </a:rPr>
              <a:t>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 </a:t>
            </a:r>
            <a:r>
              <a:rPr lang="pt-BR" dirty="0" smtClean="0">
                <a:sym typeface="Wingdings" pitchFamily="2" charset="2"/>
              </a:rPr>
              <a:t>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E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(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K</a:t>
            </a:r>
            <a:r>
              <a:rPr lang="pt-BR" i="1" baseline="-25000" dirty="0" err="1" smtClean="0">
                <a:sym typeface="Wingdings" pitchFamily="2" charset="2"/>
              </a:rPr>
              <a:t>xa</a:t>
            </a:r>
            <a:r>
              <a:rPr lang="pt-BR" baseline="-25000" dirty="0" smtClean="0">
                <a:sym typeface="Wingdings" pitchFamily="2" charset="2"/>
              </a:rPr>
              <a:t>,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[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baseline="-25000" dirty="0" smtClean="0">
                <a:sym typeface="Wingdings" pitchFamily="2" charset="2"/>
              </a:rPr>
              <a:t>,</a:t>
            </a:r>
            <a:r>
              <a:rPr lang="pt-BR" dirty="0" smtClean="0">
                <a:sym typeface="Wingdings" pitchFamily="2" charset="2"/>
              </a:rPr>
              <a:t> 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H(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</a:t>
            </a:r>
            <a:r>
              <a:rPr lang="pt-BR" dirty="0" smtClean="0">
                <a:sym typeface="Wingdings" pitchFamily="2" charset="2"/>
              </a:rPr>
              <a:t>)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]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)</a:t>
            </a:r>
            <a:r>
              <a:rPr lang="pt-BR" dirty="0" smtClean="0">
                <a:sym typeface="Wingdings" pitchFamily="2" charset="2"/>
              </a:rPr>
              <a:t> 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smtClean="0">
                <a:sym typeface="Wingdings" pitchFamily="2" charset="2"/>
              </a:rPr>
              <a:t>T </a:t>
            </a:r>
            <a:r>
              <a:rPr lang="pt-BR" dirty="0" smtClean="0">
                <a:solidFill>
                  <a:schemeClr val="accent6">
                    <a:lumMod val="60000"/>
                    <a:lumOff val="40000"/>
                  </a:schemeClr>
                </a:solidFill>
                <a:sym typeface="Wingdings" pitchFamily="2" charset="2"/>
              </a:rPr>
              <a:t>]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   Y :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tem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 </a:t>
            </a:r>
            <a:endParaRPr lang="pt-BR" dirty="0" smtClean="0">
              <a:solidFill>
                <a:schemeClr val="accent3">
                  <a:lumMod val="25000"/>
                </a:schemeClr>
              </a:solidFill>
              <a:sym typeface="Wingdings" pitchFamily="2" charset="2"/>
            </a:endParaRP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   Y :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tem </a:t>
            </a:r>
            <a:r>
              <a:rPr lang="pt-BR" dirty="0" smtClean="0">
                <a:sym typeface="Wingdings" pitchFamily="2" charset="2"/>
              </a:rPr>
              <a:t>E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(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K</a:t>
            </a:r>
            <a:r>
              <a:rPr lang="pt-BR" i="1" baseline="-25000" dirty="0" err="1" smtClean="0">
                <a:sym typeface="Wingdings" pitchFamily="2" charset="2"/>
              </a:rPr>
              <a:t>xa</a:t>
            </a:r>
            <a:r>
              <a:rPr lang="pt-BR" baseline="-25000" dirty="0" smtClean="0">
                <a:sym typeface="Wingdings" pitchFamily="2" charset="2"/>
              </a:rPr>
              <a:t>,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[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baseline="-25000" dirty="0" smtClean="0">
                <a:sym typeface="Wingdings" pitchFamily="2" charset="2"/>
              </a:rPr>
              <a:t>,</a:t>
            </a:r>
            <a:r>
              <a:rPr lang="pt-BR" dirty="0" smtClean="0">
                <a:sym typeface="Wingdings" pitchFamily="2" charset="2"/>
              </a:rPr>
              <a:t> 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H(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</a:t>
            </a:r>
            <a:r>
              <a:rPr lang="pt-BR" dirty="0" smtClean="0">
                <a:sym typeface="Wingdings" pitchFamily="2" charset="2"/>
              </a:rPr>
              <a:t>)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]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)</a:t>
            </a:r>
            <a:r>
              <a:rPr lang="pt-BR" dirty="0" smtClean="0">
                <a:sym typeface="Wingdings" pitchFamily="2" charset="2"/>
              </a:rPr>
              <a:t>, </a:t>
            </a:r>
            <a:r>
              <a:rPr lang="pt-BR" dirty="0" smtClean="0">
                <a:solidFill>
                  <a:schemeClr val="accent3">
                    <a:lumMod val="25000"/>
                  </a:schemeClr>
                </a:solidFill>
                <a:sym typeface="Wingdings" pitchFamily="2" charset="2"/>
              </a:rPr>
              <a:t>a assinatura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   </a:t>
            </a:r>
            <a:r>
              <a:rPr lang="pt-BR" dirty="0" smtClean="0">
                <a:sym typeface="Wingdings" pitchFamily="2" charset="2"/>
              </a:rPr>
              <a:t>Y: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tem </a:t>
            </a:r>
            <a:r>
              <a:rPr lang="pt-BR" i="1" dirty="0" smtClean="0">
                <a:sym typeface="Wingdings" pitchFamily="2" charset="2"/>
              </a:rPr>
              <a:t>T (rótulo de tempo)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   </a:t>
            </a:r>
            <a:endParaRPr lang="pt-BR" baseline="-25000" dirty="0" smtClean="0">
              <a:solidFill>
                <a:srgbClr val="C00000"/>
              </a:solidFill>
              <a:sym typeface="Wingdings" pitchFamily="2" charset="2"/>
            </a:endParaRPr>
          </a:p>
          <a:p>
            <a:pPr marL="514350" indent="-514350">
              <a:buFont typeface="Wingdings" pitchFamily="2" charset="2"/>
              <a:buNone/>
              <a:defRPr/>
            </a:pPr>
            <a:endParaRPr lang="pt-BR" baseline="-25000" dirty="0" smtClean="0">
              <a:solidFill>
                <a:srgbClr val="C00000"/>
              </a:solidFill>
              <a:sym typeface="Wingdings" pitchFamily="2" charset="2"/>
            </a:endParaRPr>
          </a:p>
          <a:p>
            <a:pPr marL="514350" indent="-514350">
              <a:buFont typeface="Wingdings" pitchFamily="2" charset="2"/>
              <a:buNone/>
              <a:defRPr/>
            </a:pPr>
            <a:endParaRPr lang="pt-BR" baseline="-25000" dirty="0" smtClean="0">
              <a:solidFill>
                <a:srgbClr val="C00000"/>
              </a:solidFill>
              <a:sym typeface="Wingdings" pitchFamily="2" charset="2"/>
            </a:endParaRPr>
          </a:p>
          <a:p>
            <a:pPr marL="514350" indent="-514350">
              <a:buFont typeface="Wingdings" pitchFamily="2" charset="2"/>
              <a:buNone/>
              <a:defRPr/>
            </a:pPr>
            <a:endParaRPr lang="pt-BR" baseline="-25000" dirty="0" smtClean="0">
              <a:sym typeface="Wingdings" pitchFamily="2" charset="2"/>
            </a:endParaRPr>
          </a:p>
          <a:p>
            <a:pPr>
              <a:buFont typeface="Wingdings" pitchFamily="2" charset="2"/>
              <a:buNone/>
              <a:defRPr/>
            </a:pPr>
            <a:endParaRPr lang="pt-BR" dirty="0" smtClean="0"/>
          </a:p>
          <a:p>
            <a:pPr>
              <a:buFont typeface="Wingdings" pitchFamily="2" charset="2"/>
              <a:buNone/>
              <a:defRPr/>
            </a:pPr>
            <a:endParaRPr lang="pt-BR" dirty="0"/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0427FF-2CBE-4C27-9776-233D56D761B4}" type="slidenum">
              <a:rPr lang="pt-BR" smtClean="0"/>
              <a:pPr/>
              <a:t>22</a:t>
            </a:fld>
            <a:endParaRPr lang="pt-BR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Criptografia Simétrica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Árbitro não vê mensagem </a:t>
            </a:r>
            <a:r>
              <a:rPr lang="pt-BR" i="1" dirty="0" smtClean="0">
                <a:solidFill>
                  <a:srgbClr val="C00000"/>
                </a:solidFill>
              </a:rPr>
              <a:t>M</a:t>
            </a:r>
          </a:p>
          <a:p>
            <a:pPr>
              <a:buFont typeface="Wingdings" pitchFamily="2" charset="2"/>
              <a:buNone/>
              <a:defRPr/>
            </a:pPr>
            <a:endParaRPr lang="pt-BR" dirty="0" smtClean="0"/>
          </a:p>
          <a:p>
            <a:pPr>
              <a:buFont typeface="Wingdings" pitchFamily="2" charset="2"/>
              <a:buNone/>
              <a:defRPr/>
            </a:pPr>
            <a:r>
              <a:rPr lang="pt-BR" dirty="0" smtClean="0"/>
              <a:t>X </a:t>
            </a:r>
            <a:r>
              <a:rPr lang="pt-BR" dirty="0" smtClean="0">
                <a:sym typeface="Wingdings" pitchFamily="2" charset="2"/>
              </a:rPr>
              <a:t> A :</a:t>
            </a:r>
          </a:p>
          <a:p>
            <a:pPr>
              <a:buFont typeface="Wingdings" pitchFamily="2" charset="2"/>
              <a:buNone/>
              <a:defRPr/>
            </a:pP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baseline="-25000" dirty="0" smtClean="0">
                <a:sym typeface="Wingdings" pitchFamily="2" charset="2"/>
              </a:rPr>
              <a:t> </a:t>
            </a:r>
            <a:r>
              <a:rPr lang="pt-BR" i="1" dirty="0" smtClean="0">
                <a:sym typeface="Wingdings" pitchFamily="2" charset="2"/>
              </a:rPr>
              <a:t>|</a:t>
            </a:r>
            <a:r>
              <a:rPr lang="pt-BR" i="1" dirty="0" err="1" smtClean="0">
                <a:sym typeface="Wingdings" pitchFamily="2" charset="2"/>
              </a:rPr>
              <a:t>|</a:t>
            </a:r>
            <a:r>
              <a:rPr lang="pt-BR" i="1" dirty="0" smtClean="0">
                <a:sym typeface="Wingdings" pitchFamily="2" charset="2"/>
              </a:rPr>
              <a:t> </a:t>
            </a:r>
            <a:r>
              <a:rPr lang="pt-BR" dirty="0" smtClean="0">
                <a:sym typeface="Wingdings" pitchFamily="2" charset="2"/>
              </a:rPr>
              <a:t>E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(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K</a:t>
            </a:r>
            <a:r>
              <a:rPr lang="pt-BR" i="1" baseline="-25000" dirty="0" err="1" smtClean="0">
                <a:sym typeface="Wingdings" pitchFamily="2" charset="2"/>
              </a:rPr>
              <a:t>xy</a:t>
            </a:r>
            <a:r>
              <a:rPr lang="pt-BR" dirty="0" smtClean="0">
                <a:sym typeface="Wingdings" pitchFamily="2" charset="2"/>
              </a:rPr>
              <a:t>,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</a:t>
            </a:r>
            <a:r>
              <a:rPr lang="pt-BR" i="1" dirty="0" smtClean="0">
                <a:sym typeface="Wingdings" pitchFamily="2" charset="2"/>
              </a:rPr>
              <a:t> </a:t>
            </a:r>
            <a:r>
              <a:rPr lang="pt-BR" dirty="0" smtClean="0">
                <a:sym typeface="Wingdings" pitchFamily="2" charset="2"/>
              </a:rPr>
              <a:t>)</a:t>
            </a:r>
            <a:r>
              <a:rPr lang="pt-BR" i="1" dirty="0" smtClean="0">
                <a:sym typeface="Wingdings" pitchFamily="2" charset="2"/>
              </a:rPr>
              <a:t> </a:t>
            </a:r>
            <a:r>
              <a:rPr lang="pt-BR" dirty="0" smtClean="0">
                <a:sym typeface="Wingdings" pitchFamily="2" charset="2"/>
              </a:rPr>
              <a:t>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E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(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K</a:t>
            </a:r>
            <a:r>
              <a:rPr lang="pt-BR" i="1" baseline="-25000" dirty="0" err="1" smtClean="0">
                <a:sym typeface="Wingdings" pitchFamily="2" charset="2"/>
              </a:rPr>
              <a:t>xa</a:t>
            </a:r>
            <a:r>
              <a:rPr lang="pt-BR" baseline="-25000" dirty="0" smtClean="0">
                <a:sym typeface="Wingdings" pitchFamily="2" charset="2"/>
              </a:rPr>
              <a:t>,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[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baseline="-25000" dirty="0" smtClean="0">
                <a:sym typeface="Wingdings" pitchFamily="2" charset="2"/>
              </a:rPr>
              <a:t> </a:t>
            </a:r>
            <a:r>
              <a:rPr lang="pt-BR" dirty="0" smtClean="0">
                <a:sym typeface="Wingdings" pitchFamily="2" charset="2"/>
              </a:rPr>
              <a:t>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H( E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(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K</a:t>
            </a:r>
            <a:r>
              <a:rPr lang="pt-BR" i="1" baseline="-25000" dirty="0" err="1" smtClean="0">
                <a:sym typeface="Wingdings" pitchFamily="2" charset="2"/>
              </a:rPr>
              <a:t>xy</a:t>
            </a:r>
            <a:r>
              <a:rPr lang="pt-BR" dirty="0" smtClean="0">
                <a:sym typeface="Wingdings" pitchFamily="2" charset="2"/>
              </a:rPr>
              <a:t>,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</a:t>
            </a:r>
            <a:r>
              <a:rPr lang="pt-BR" i="1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)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pt-BR" dirty="0" smtClean="0">
                <a:sym typeface="Wingdings" pitchFamily="2" charset="2"/>
              </a:rPr>
              <a:t>)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]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)</a:t>
            </a:r>
            <a:r>
              <a:rPr lang="pt-BR" dirty="0" smtClean="0">
                <a:sym typeface="Wingdings" pitchFamily="2" charset="2"/>
              </a:rPr>
              <a:t> </a:t>
            </a:r>
            <a:br>
              <a:rPr lang="pt-BR" dirty="0" smtClean="0">
                <a:sym typeface="Wingdings" pitchFamily="2" charset="2"/>
              </a:rPr>
            </a:br>
            <a:endParaRPr lang="pt-BR" dirty="0" smtClean="0">
              <a:sym typeface="Wingdings" pitchFamily="2" charset="2"/>
            </a:endParaRPr>
          </a:p>
          <a:p>
            <a:pPr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E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(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K</a:t>
            </a:r>
            <a:r>
              <a:rPr lang="pt-BR" i="1" baseline="-25000" dirty="0" err="1" smtClean="0">
                <a:sym typeface="Wingdings" pitchFamily="2" charset="2"/>
              </a:rPr>
              <a:t>xa</a:t>
            </a:r>
            <a:r>
              <a:rPr lang="pt-BR" baseline="-25000" dirty="0" smtClean="0">
                <a:sym typeface="Wingdings" pitchFamily="2" charset="2"/>
              </a:rPr>
              <a:t>,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[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baseline="-25000" dirty="0" smtClean="0">
                <a:sym typeface="Wingdings" pitchFamily="2" charset="2"/>
              </a:rPr>
              <a:t> </a:t>
            </a:r>
            <a:r>
              <a:rPr lang="pt-BR" dirty="0" smtClean="0">
                <a:sym typeface="Wingdings" pitchFamily="2" charset="2"/>
              </a:rPr>
              <a:t>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H( E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(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K</a:t>
            </a:r>
            <a:r>
              <a:rPr lang="pt-BR" i="1" baseline="-25000" dirty="0" err="1" smtClean="0">
                <a:sym typeface="Wingdings" pitchFamily="2" charset="2"/>
              </a:rPr>
              <a:t>xy</a:t>
            </a:r>
            <a:r>
              <a:rPr lang="pt-BR" dirty="0" smtClean="0">
                <a:sym typeface="Wingdings" pitchFamily="2" charset="2"/>
              </a:rPr>
              <a:t>,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</a:t>
            </a:r>
            <a:r>
              <a:rPr lang="pt-BR" i="1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)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pt-BR" dirty="0" smtClean="0">
                <a:sym typeface="Wingdings" pitchFamily="2" charset="2"/>
              </a:rPr>
              <a:t>)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]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)</a:t>
            </a:r>
            <a:r>
              <a:rPr lang="pt-BR" dirty="0" smtClean="0">
                <a:sym typeface="Wingdings" pitchFamily="2" charset="2"/>
              </a:rPr>
              <a:t>  é </a:t>
            </a:r>
            <a:r>
              <a:rPr lang="pt-BR" dirty="0" smtClean="0">
                <a:solidFill>
                  <a:schemeClr val="bg1">
                    <a:lumMod val="25000"/>
                  </a:schemeClr>
                </a:solidFill>
                <a:sym typeface="Wingdings" pitchFamily="2" charset="2"/>
              </a:rPr>
              <a:t>assinatura</a:t>
            </a:r>
            <a:r>
              <a:rPr lang="pt-BR" dirty="0" smtClean="0">
                <a:sym typeface="Wingdings" pitchFamily="2" charset="2"/>
              </a:rPr>
              <a:t/>
            </a:r>
            <a:br>
              <a:rPr lang="pt-BR" dirty="0" smtClean="0">
                <a:sym typeface="Wingdings" pitchFamily="2" charset="2"/>
              </a:rPr>
            </a:br>
            <a:endParaRPr lang="pt-BR" dirty="0" smtClean="0">
              <a:sym typeface="Wingdings" pitchFamily="2" charset="2"/>
            </a:endParaRPr>
          </a:p>
          <a:p>
            <a:pPr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A  Y :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E( </a:t>
            </a:r>
            <a:r>
              <a:rPr lang="pt-BR" i="1" dirty="0" err="1" smtClean="0">
                <a:sym typeface="Wingdings" pitchFamily="2" charset="2"/>
              </a:rPr>
              <a:t>K</a:t>
            </a:r>
            <a:r>
              <a:rPr lang="pt-BR" i="1" baseline="-25000" dirty="0" err="1" smtClean="0">
                <a:sym typeface="Wingdings" pitchFamily="2" charset="2"/>
              </a:rPr>
              <a:t>ay</a:t>
            </a:r>
            <a:r>
              <a:rPr lang="pt-BR" dirty="0" smtClean="0">
                <a:sym typeface="Wingdings" pitchFamily="2" charset="2"/>
              </a:rPr>
              <a:t>, </a:t>
            </a:r>
            <a:r>
              <a:rPr lang="pt-BR" dirty="0" smtClean="0">
                <a:solidFill>
                  <a:schemeClr val="accent6">
                    <a:lumMod val="60000"/>
                    <a:lumOff val="40000"/>
                  </a:schemeClr>
                </a:solidFill>
                <a:sym typeface="Wingdings" pitchFamily="2" charset="2"/>
              </a:rPr>
              <a:t>[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baseline="-25000" dirty="0" smtClean="0">
                <a:sym typeface="Wingdings" pitchFamily="2" charset="2"/>
              </a:rPr>
              <a:t> </a:t>
            </a:r>
            <a:r>
              <a:rPr lang="pt-BR" dirty="0" smtClean="0">
                <a:sym typeface="Wingdings" pitchFamily="2" charset="2"/>
              </a:rPr>
              <a:t>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E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(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K</a:t>
            </a:r>
            <a:r>
              <a:rPr lang="pt-BR" i="1" baseline="-25000" dirty="0" err="1" smtClean="0">
                <a:sym typeface="Wingdings" pitchFamily="2" charset="2"/>
              </a:rPr>
              <a:t>xy</a:t>
            </a:r>
            <a:r>
              <a:rPr lang="pt-BR" dirty="0" smtClean="0">
                <a:sym typeface="Wingdings" pitchFamily="2" charset="2"/>
              </a:rPr>
              <a:t>,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</a:t>
            </a:r>
            <a:r>
              <a:rPr lang="pt-BR" i="1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)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chemeClr val="accent6">
                    <a:lumMod val="60000"/>
                    <a:lumOff val="40000"/>
                  </a:schemeClr>
                </a:solidFill>
                <a:sym typeface="Wingdings" pitchFamily="2" charset="2"/>
              </a:rPr>
              <a:t>]</a:t>
            </a:r>
            <a:r>
              <a:rPr lang="pt-BR" dirty="0" smtClean="0">
                <a:sym typeface="Wingdings" pitchFamily="2" charset="2"/>
              </a:rPr>
              <a:t> ) 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E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(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K</a:t>
            </a:r>
            <a:r>
              <a:rPr lang="pt-BR" i="1" baseline="-25000" dirty="0" err="1" smtClean="0">
                <a:sym typeface="Wingdings" pitchFamily="2" charset="2"/>
              </a:rPr>
              <a:t>xa</a:t>
            </a:r>
            <a:r>
              <a:rPr lang="pt-BR" baseline="-25000" dirty="0" smtClean="0">
                <a:sym typeface="Wingdings" pitchFamily="2" charset="2"/>
              </a:rPr>
              <a:t>,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[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baseline="-25000" dirty="0" smtClean="0">
                <a:sym typeface="Wingdings" pitchFamily="2" charset="2"/>
              </a:rPr>
              <a:t>,</a:t>
            </a:r>
            <a:r>
              <a:rPr lang="pt-BR" dirty="0" smtClean="0">
                <a:sym typeface="Wingdings" pitchFamily="2" charset="2"/>
              </a:rPr>
              <a:t> 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     H( E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(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K</a:t>
            </a:r>
            <a:r>
              <a:rPr lang="pt-BR" i="1" baseline="-25000" dirty="0" err="1" smtClean="0">
                <a:sym typeface="Wingdings" pitchFamily="2" charset="2"/>
              </a:rPr>
              <a:t>xy</a:t>
            </a:r>
            <a:r>
              <a:rPr lang="pt-BR" dirty="0" smtClean="0">
                <a:sym typeface="Wingdings" pitchFamily="2" charset="2"/>
              </a:rPr>
              <a:t>,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M</a:t>
            </a:r>
            <a:r>
              <a:rPr lang="pt-BR" i="1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)</a:t>
            </a:r>
            <a:r>
              <a:rPr lang="pt-BR" i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pt-BR" dirty="0" smtClean="0">
                <a:sym typeface="Wingdings" pitchFamily="2" charset="2"/>
              </a:rPr>
              <a:t>)  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smtClean="0">
                <a:sym typeface="Wingdings" pitchFamily="2" charset="2"/>
              </a:rPr>
              <a:t>T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]</a:t>
            </a:r>
            <a:r>
              <a:rPr lang="pt-BR" dirty="0" smtClean="0">
                <a:solidFill>
                  <a:schemeClr val="accent6">
                    <a:lumMod val="60000"/>
                    <a:lumOff val="40000"/>
                  </a:schemeClr>
                </a:solidFill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)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pt-BR" baseline="-25000" dirty="0" smtClean="0">
                <a:solidFill>
                  <a:srgbClr val="C00000"/>
                </a:solidFill>
                <a:sym typeface="Wingdings" pitchFamily="2" charset="2"/>
              </a:rPr>
              <a:t>   </a:t>
            </a:r>
          </a:p>
          <a:p>
            <a:pPr>
              <a:buFont typeface="Wingdings" pitchFamily="2" charset="2"/>
              <a:buNone/>
              <a:defRPr/>
            </a:pPr>
            <a:endParaRPr lang="pt-BR" dirty="0"/>
          </a:p>
        </p:txBody>
      </p:sp>
      <p:sp>
        <p:nvSpPr>
          <p:cNvPr id="2662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2AC2C72-E0A1-46FD-B82A-208A085E5490}" type="slidenum">
              <a:rPr lang="pt-BR" smtClean="0"/>
              <a:pPr/>
              <a:t>23</a:t>
            </a:fld>
            <a:endParaRPr lang="pt-BR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344C9FA-1681-4E79-97BF-7905D385F6CE}" type="slidenum">
              <a:rPr lang="pt-BR" smtClean="0"/>
              <a:pPr/>
              <a:t>24</a:t>
            </a:fld>
            <a:endParaRPr lang="pt-BR" smtClean="0"/>
          </a:p>
        </p:txBody>
      </p:sp>
      <p:sp>
        <p:nvSpPr>
          <p:cNvPr id="27651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Assinatura Digital</a:t>
            </a: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3733800" y="3429000"/>
            <a:ext cx="1905000" cy="1143000"/>
            <a:chOff x="1632" y="1248"/>
            <a:chExt cx="2682" cy="2286"/>
          </a:xfrm>
        </p:grpSpPr>
        <p:sp>
          <p:nvSpPr>
            <p:cNvPr id="27674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74 w 21600"/>
                <a:gd name="T13" fmla="*/ 3957 h 21600"/>
                <a:gd name="T14" fmla="*/ 17840 w 21600"/>
                <a:gd name="T15" fmla="*/ 1764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pt-BR"/>
            </a:p>
          </p:txBody>
        </p:sp>
        <p:sp>
          <p:nvSpPr>
            <p:cNvPr id="27675" name="AutoShape 6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68 w 21600"/>
                <a:gd name="T13" fmla="*/ 3965 h 21600"/>
                <a:gd name="T14" fmla="*/ 17836 w 21600"/>
                <a:gd name="T15" fmla="*/ 176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pt-BR"/>
            </a:p>
          </p:txBody>
        </p:sp>
        <p:sp>
          <p:nvSpPr>
            <p:cNvPr id="27676" name="AutoShape 7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0 w 21600"/>
                <a:gd name="T13" fmla="*/ 3957 h 21600"/>
                <a:gd name="T14" fmla="*/ 17846 w 21600"/>
                <a:gd name="T15" fmla="*/ 1762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pt-BR"/>
            </a:p>
          </p:txBody>
        </p:sp>
      </p:grpSp>
      <p:sp>
        <p:nvSpPr>
          <p:cNvPr id="312328" name="Document"/>
          <p:cNvSpPr>
            <a:spLocks noEditPoints="1" noChangeArrowheads="1"/>
          </p:cNvSpPr>
          <p:nvPr/>
        </p:nvSpPr>
        <p:spPr bwMode="auto">
          <a:xfrm>
            <a:off x="1447800" y="32004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marL="342900" indent="-342900">
              <a:buFont typeface="Wingdings" pitchFamily="2" charset="2"/>
              <a:buNone/>
              <a:defRPr/>
            </a:pPr>
            <a:endParaRPr lang="pt-BR" sz="1800" dirty="0"/>
          </a:p>
        </p:txBody>
      </p:sp>
      <p:sp>
        <p:nvSpPr>
          <p:cNvPr id="312329" name="Document"/>
          <p:cNvSpPr>
            <a:spLocks noEditPoints="1" noChangeArrowheads="1"/>
          </p:cNvSpPr>
          <p:nvPr/>
        </p:nvSpPr>
        <p:spPr bwMode="auto">
          <a:xfrm>
            <a:off x="6705600" y="32766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pt-BR" dirty="0"/>
          </a:p>
        </p:txBody>
      </p:sp>
      <p:pic>
        <p:nvPicPr>
          <p:cNvPr id="27655" name="Picture 10" descr="j0252349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86200" y="1752600"/>
            <a:ext cx="1827213" cy="914400"/>
          </a:xfrm>
          <a:noFill/>
        </p:spPr>
      </p:pic>
      <p:sp>
        <p:nvSpPr>
          <p:cNvPr id="27656" name="Line 13"/>
          <p:cNvSpPr>
            <a:spLocks noChangeShapeType="1"/>
          </p:cNvSpPr>
          <p:nvPr/>
        </p:nvSpPr>
        <p:spPr bwMode="auto">
          <a:xfrm>
            <a:off x="4724400" y="2590800"/>
            <a:ext cx="0" cy="7620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7657" name="Line 14"/>
          <p:cNvSpPr>
            <a:spLocks noChangeShapeType="1"/>
          </p:cNvSpPr>
          <p:nvPr/>
        </p:nvSpPr>
        <p:spPr bwMode="auto">
          <a:xfrm>
            <a:off x="4648200" y="2590800"/>
            <a:ext cx="0" cy="9144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7658" name="Line 15"/>
          <p:cNvSpPr>
            <a:spLocks noChangeShapeType="1"/>
          </p:cNvSpPr>
          <p:nvPr/>
        </p:nvSpPr>
        <p:spPr bwMode="auto">
          <a:xfrm>
            <a:off x="4724400" y="2514600"/>
            <a:ext cx="0" cy="8382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7659" name="Line 16"/>
          <p:cNvSpPr>
            <a:spLocks noChangeShapeType="1"/>
          </p:cNvSpPr>
          <p:nvPr/>
        </p:nvSpPr>
        <p:spPr bwMode="auto">
          <a:xfrm>
            <a:off x="2971800" y="4038600"/>
            <a:ext cx="9144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7660" name="Line 18"/>
          <p:cNvSpPr>
            <a:spLocks noChangeShapeType="1"/>
          </p:cNvSpPr>
          <p:nvPr/>
        </p:nvSpPr>
        <p:spPr bwMode="auto">
          <a:xfrm>
            <a:off x="2971800" y="4038600"/>
            <a:ext cx="9144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7661" name="Line 19"/>
          <p:cNvSpPr>
            <a:spLocks noChangeShapeType="1"/>
          </p:cNvSpPr>
          <p:nvPr/>
        </p:nvSpPr>
        <p:spPr bwMode="auto">
          <a:xfrm>
            <a:off x="5638800" y="4038600"/>
            <a:ext cx="9906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7662" name="Line 20"/>
          <p:cNvSpPr>
            <a:spLocks noChangeShapeType="1"/>
          </p:cNvSpPr>
          <p:nvPr/>
        </p:nvSpPr>
        <p:spPr bwMode="auto">
          <a:xfrm>
            <a:off x="4648200" y="2514600"/>
            <a:ext cx="0" cy="9906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7663" name="Line 21"/>
          <p:cNvSpPr>
            <a:spLocks noChangeShapeType="1"/>
          </p:cNvSpPr>
          <p:nvPr/>
        </p:nvSpPr>
        <p:spPr bwMode="auto">
          <a:xfrm>
            <a:off x="2971800" y="4038600"/>
            <a:ext cx="9144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7664" name="Oval 22"/>
          <p:cNvSpPr>
            <a:spLocks noChangeArrowheads="1"/>
          </p:cNvSpPr>
          <p:nvPr/>
        </p:nvSpPr>
        <p:spPr bwMode="auto">
          <a:xfrm>
            <a:off x="3886200" y="5715000"/>
            <a:ext cx="2286000" cy="3048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665" name="Line 25"/>
          <p:cNvSpPr>
            <a:spLocks noChangeShapeType="1"/>
          </p:cNvSpPr>
          <p:nvPr/>
        </p:nvSpPr>
        <p:spPr bwMode="auto">
          <a:xfrm>
            <a:off x="4648200" y="2514600"/>
            <a:ext cx="0" cy="9906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7666" name="Line 26"/>
          <p:cNvSpPr>
            <a:spLocks noChangeShapeType="1"/>
          </p:cNvSpPr>
          <p:nvPr/>
        </p:nvSpPr>
        <p:spPr bwMode="auto">
          <a:xfrm>
            <a:off x="4648200" y="2514600"/>
            <a:ext cx="0" cy="9906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7667" name="Line 27"/>
          <p:cNvSpPr>
            <a:spLocks noChangeShapeType="1"/>
          </p:cNvSpPr>
          <p:nvPr/>
        </p:nvSpPr>
        <p:spPr bwMode="auto">
          <a:xfrm>
            <a:off x="4648200" y="2514600"/>
            <a:ext cx="0" cy="10668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7668" name="Text Box 28"/>
          <p:cNvSpPr txBox="1">
            <a:spLocks noChangeArrowheads="1"/>
          </p:cNvSpPr>
          <p:nvPr/>
        </p:nvSpPr>
        <p:spPr bwMode="auto">
          <a:xfrm>
            <a:off x="3581400" y="1295400"/>
            <a:ext cx="152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pt-BR" sz="1800" b="1"/>
              <a:t>Chave Privada</a:t>
            </a:r>
          </a:p>
        </p:txBody>
      </p:sp>
      <p:sp>
        <p:nvSpPr>
          <p:cNvPr id="27669" name="Text Box 29"/>
          <p:cNvSpPr txBox="1">
            <a:spLocks noChangeArrowheads="1"/>
          </p:cNvSpPr>
          <p:nvPr/>
        </p:nvSpPr>
        <p:spPr bwMode="auto">
          <a:xfrm>
            <a:off x="4038600" y="51816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pt-BR" sz="1800" b="1"/>
              <a:t>Criptografa</a:t>
            </a:r>
          </a:p>
        </p:txBody>
      </p:sp>
      <p:cxnSp>
        <p:nvCxnSpPr>
          <p:cNvPr id="27670" name="Conector de seta reta 26"/>
          <p:cNvCxnSpPr>
            <a:cxnSpLocks noChangeShapeType="1"/>
          </p:cNvCxnSpPr>
          <p:nvPr/>
        </p:nvCxnSpPr>
        <p:spPr bwMode="auto">
          <a:xfrm>
            <a:off x="2971800" y="4038600"/>
            <a:ext cx="990600" cy="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27671" name="CaixaDeTexto 31"/>
          <p:cNvSpPr txBox="1">
            <a:spLocks noChangeArrowheads="1"/>
          </p:cNvSpPr>
          <p:nvPr/>
        </p:nvSpPr>
        <p:spPr bwMode="auto">
          <a:xfrm>
            <a:off x="1752600" y="3733800"/>
            <a:ext cx="91440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pt-BR" sz="1400"/>
              <a:t>Texto </a:t>
            </a:r>
          </a:p>
          <a:p>
            <a:pPr>
              <a:buFont typeface="Wingdings" pitchFamily="2" charset="2"/>
              <a:buNone/>
            </a:pPr>
            <a:r>
              <a:rPr lang="pt-BR" sz="1400"/>
              <a:t>Legível</a:t>
            </a:r>
          </a:p>
        </p:txBody>
      </p:sp>
      <p:sp>
        <p:nvSpPr>
          <p:cNvPr id="27672" name="CaixaDeTexto 37"/>
          <p:cNvSpPr txBox="1">
            <a:spLocks noChangeArrowheads="1"/>
          </p:cNvSpPr>
          <p:nvPr/>
        </p:nvSpPr>
        <p:spPr bwMode="auto">
          <a:xfrm>
            <a:off x="7010400" y="3886200"/>
            <a:ext cx="9826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pt-BR" sz="1400"/>
              <a:t>Texto </a:t>
            </a:r>
            <a:br>
              <a:rPr lang="pt-BR" sz="1400"/>
            </a:br>
            <a:r>
              <a:rPr lang="pt-BR" sz="1400"/>
              <a:t>Cifrado</a:t>
            </a:r>
          </a:p>
        </p:txBody>
      </p:sp>
      <p:cxnSp>
        <p:nvCxnSpPr>
          <p:cNvPr id="27673" name="Conector de seta reta 41"/>
          <p:cNvCxnSpPr>
            <a:cxnSpLocks noChangeShapeType="1"/>
          </p:cNvCxnSpPr>
          <p:nvPr/>
        </p:nvCxnSpPr>
        <p:spPr bwMode="auto">
          <a:xfrm>
            <a:off x="2971800" y="4114800"/>
            <a:ext cx="685800" cy="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D7CFA7-BF2E-4C82-BB32-E9E636824E58}" type="slidenum">
              <a:rPr lang="pt-BR" smtClean="0"/>
              <a:pPr/>
              <a:t>25</a:t>
            </a:fld>
            <a:endParaRPr lang="pt-BR" smtClean="0"/>
          </a:p>
        </p:txBody>
      </p:sp>
      <p:sp>
        <p:nvSpPr>
          <p:cNvPr id="28675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Assinatura Digital</a:t>
            </a:r>
          </a:p>
        </p:txBody>
      </p:sp>
      <p:pic>
        <p:nvPicPr>
          <p:cNvPr id="28676" name="Picture 4" descr="BD18200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971800"/>
            <a:ext cx="15335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5" descr="BD18200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2971800"/>
            <a:ext cx="15335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678" name="Group 6"/>
          <p:cNvGrpSpPr>
            <a:grpSpLocks/>
          </p:cNvGrpSpPr>
          <p:nvPr/>
        </p:nvGrpSpPr>
        <p:grpSpPr bwMode="auto">
          <a:xfrm>
            <a:off x="4038600" y="3200400"/>
            <a:ext cx="1371600" cy="1219200"/>
            <a:chOff x="1632" y="1248"/>
            <a:chExt cx="2682" cy="2286"/>
          </a:xfrm>
        </p:grpSpPr>
        <p:sp>
          <p:nvSpPr>
            <p:cNvPr id="28687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74 w 21600"/>
                <a:gd name="T13" fmla="*/ 3957 h 21600"/>
                <a:gd name="T14" fmla="*/ 17840 w 21600"/>
                <a:gd name="T15" fmla="*/ 1764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pt-BR"/>
            </a:p>
          </p:txBody>
        </p:sp>
        <p:sp>
          <p:nvSpPr>
            <p:cNvPr id="28688" name="AutoShape 8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68 w 21600"/>
                <a:gd name="T13" fmla="*/ 3965 h 21600"/>
                <a:gd name="T14" fmla="*/ 17836 w 21600"/>
                <a:gd name="T15" fmla="*/ 176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pt-BR"/>
            </a:p>
          </p:txBody>
        </p:sp>
        <p:sp>
          <p:nvSpPr>
            <p:cNvPr id="28689" name="AutoShape 9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0 w 21600"/>
                <a:gd name="T13" fmla="*/ 3957 h 21600"/>
                <a:gd name="T14" fmla="*/ 17846 w 21600"/>
                <a:gd name="T15" fmla="*/ 1762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pt-BR"/>
            </a:p>
          </p:txBody>
        </p:sp>
      </p:grpSp>
      <p:sp>
        <p:nvSpPr>
          <p:cNvPr id="28679" name="Line 10"/>
          <p:cNvSpPr>
            <a:spLocks noChangeShapeType="1"/>
          </p:cNvSpPr>
          <p:nvPr/>
        </p:nvSpPr>
        <p:spPr bwMode="auto">
          <a:xfrm>
            <a:off x="3124200" y="3886200"/>
            <a:ext cx="6858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pic>
        <p:nvPicPr>
          <p:cNvPr id="28680" name="Picture 11" descr="j0252349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 rot="10800000">
            <a:off x="3886200" y="1600200"/>
            <a:ext cx="1827213" cy="1066800"/>
          </a:xfrm>
          <a:noFill/>
        </p:spPr>
      </p:pic>
      <p:sp>
        <p:nvSpPr>
          <p:cNvPr id="28681" name="Line 14"/>
          <p:cNvSpPr>
            <a:spLocks noChangeShapeType="1"/>
          </p:cNvSpPr>
          <p:nvPr/>
        </p:nvSpPr>
        <p:spPr bwMode="auto">
          <a:xfrm>
            <a:off x="4724400" y="2438400"/>
            <a:ext cx="0" cy="9144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8682" name="Line 15"/>
          <p:cNvSpPr>
            <a:spLocks noChangeShapeType="1"/>
          </p:cNvSpPr>
          <p:nvPr/>
        </p:nvSpPr>
        <p:spPr bwMode="auto">
          <a:xfrm>
            <a:off x="4724400" y="2438400"/>
            <a:ext cx="0" cy="9906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8683" name="Text Box 16"/>
          <p:cNvSpPr txBox="1">
            <a:spLocks noChangeArrowheads="1"/>
          </p:cNvSpPr>
          <p:nvPr/>
        </p:nvSpPr>
        <p:spPr bwMode="auto">
          <a:xfrm>
            <a:off x="3810000" y="4953000"/>
            <a:ext cx="182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pt-BR" sz="1800" b="1"/>
              <a:t>Descriptografa</a:t>
            </a:r>
          </a:p>
        </p:txBody>
      </p:sp>
      <p:sp>
        <p:nvSpPr>
          <p:cNvPr id="28684" name="Text Box 17"/>
          <p:cNvSpPr txBox="1">
            <a:spLocks noChangeArrowheads="1"/>
          </p:cNvSpPr>
          <p:nvPr/>
        </p:nvSpPr>
        <p:spPr bwMode="auto">
          <a:xfrm>
            <a:off x="3124200" y="1371600"/>
            <a:ext cx="152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pt-BR" sz="1800" b="1"/>
              <a:t>Chave Pública</a:t>
            </a:r>
          </a:p>
        </p:txBody>
      </p:sp>
      <p:sp>
        <p:nvSpPr>
          <p:cNvPr id="28685" name="CaixaDeTexto 15"/>
          <p:cNvSpPr txBox="1">
            <a:spLocks noChangeArrowheads="1"/>
          </p:cNvSpPr>
          <p:nvPr/>
        </p:nvSpPr>
        <p:spPr bwMode="auto">
          <a:xfrm>
            <a:off x="1905000" y="3581400"/>
            <a:ext cx="91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pt-BR" sz="1400"/>
              <a:t>Texto </a:t>
            </a:r>
            <a:br>
              <a:rPr lang="pt-BR" sz="1400"/>
            </a:br>
            <a:r>
              <a:rPr lang="pt-BR" sz="1400"/>
              <a:t>Cifrado</a:t>
            </a:r>
          </a:p>
        </p:txBody>
      </p:sp>
      <p:sp>
        <p:nvSpPr>
          <p:cNvPr id="28686" name="CaixaDeTexto 16"/>
          <p:cNvSpPr txBox="1">
            <a:spLocks noChangeArrowheads="1"/>
          </p:cNvSpPr>
          <p:nvPr/>
        </p:nvSpPr>
        <p:spPr bwMode="auto">
          <a:xfrm>
            <a:off x="7086600" y="3581400"/>
            <a:ext cx="930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pt-BR" sz="1400"/>
              <a:t>Texto </a:t>
            </a:r>
            <a:br>
              <a:rPr lang="pt-BR" sz="1400"/>
            </a:br>
            <a:r>
              <a:rPr lang="pt-BR" sz="1400"/>
              <a:t>legível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Criptografia de Chave Pública (3)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Árbitro não vê mensagem </a:t>
            </a:r>
            <a:r>
              <a:rPr lang="pt-BR" i="1" dirty="0" smtClean="0">
                <a:solidFill>
                  <a:srgbClr val="C00000"/>
                </a:solidFill>
              </a:rPr>
              <a:t>M</a:t>
            </a:r>
          </a:p>
          <a:p>
            <a:pPr>
              <a:buFont typeface="Wingdings" pitchFamily="2" charset="2"/>
              <a:buNone/>
              <a:defRPr/>
            </a:pPr>
            <a:endParaRPr lang="pt-BR" dirty="0" smtClean="0">
              <a:solidFill>
                <a:schemeClr val="bg1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pt-BR" dirty="0" smtClean="0">
                <a:solidFill>
                  <a:schemeClr val="bg1">
                    <a:lumMod val="10000"/>
                  </a:schemeClr>
                </a:solidFill>
              </a:rPr>
              <a:t>X </a:t>
            </a:r>
            <a:r>
              <a:rPr lang="pt-BR" dirty="0" smtClean="0">
                <a:solidFill>
                  <a:schemeClr val="bg1">
                    <a:lumMod val="10000"/>
                  </a:schemeClr>
                </a:solidFill>
                <a:sym typeface="Wingdings" pitchFamily="2" charset="2"/>
              </a:rPr>
              <a:t> A : </a:t>
            </a:r>
          </a:p>
          <a:p>
            <a:pPr>
              <a:buFont typeface="Wingdings" pitchFamily="2" charset="2"/>
              <a:buNone/>
              <a:defRPr/>
            </a:pP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baseline="-25000" dirty="0" smtClean="0">
                <a:sym typeface="Wingdings" pitchFamily="2" charset="2"/>
              </a:rPr>
              <a:t> </a:t>
            </a:r>
            <a:r>
              <a:rPr lang="pt-BR" i="1" dirty="0" smtClean="0">
                <a:sym typeface="Wingdings" pitchFamily="2" charset="2"/>
              </a:rPr>
              <a:t>|</a:t>
            </a:r>
            <a:r>
              <a:rPr lang="pt-BR" i="1" dirty="0" err="1" smtClean="0">
                <a:sym typeface="Wingdings" pitchFamily="2" charset="2"/>
              </a:rPr>
              <a:t>|</a:t>
            </a:r>
            <a:r>
              <a:rPr lang="pt-BR" i="1" dirty="0" smtClean="0">
                <a:sym typeface="Wingdings" pitchFamily="2" charset="2"/>
              </a:rPr>
              <a:t> </a:t>
            </a:r>
            <a:r>
              <a:rPr lang="pt-BR" dirty="0" smtClean="0">
                <a:sym typeface="Wingdings" pitchFamily="2" charset="2"/>
              </a:rPr>
              <a:t>E( </a:t>
            </a:r>
            <a:r>
              <a:rPr lang="pt-BR" i="1" dirty="0" err="1" smtClean="0">
                <a:sym typeface="Wingdings" pitchFamily="2" charset="2"/>
              </a:rPr>
              <a:t>PR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dirty="0" smtClean="0">
                <a:sym typeface="Wingdings" pitchFamily="2" charset="2"/>
              </a:rPr>
              <a:t> ,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[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baseline="-25000" dirty="0" smtClean="0">
                <a:sym typeface="Wingdings" pitchFamily="2" charset="2"/>
              </a:rPr>
              <a:t> </a:t>
            </a:r>
            <a:r>
              <a:rPr lang="pt-BR" i="1" dirty="0" smtClean="0">
                <a:sym typeface="Wingdings" pitchFamily="2" charset="2"/>
              </a:rPr>
              <a:t> |</a:t>
            </a:r>
            <a:r>
              <a:rPr lang="pt-BR" i="1" dirty="0" err="1" smtClean="0">
                <a:sym typeface="Wingdings" pitchFamily="2" charset="2"/>
              </a:rPr>
              <a:t>|</a:t>
            </a:r>
            <a:r>
              <a:rPr lang="pt-BR" i="1" dirty="0" smtClean="0">
                <a:sym typeface="Wingdings" pitchFamily="2" charset="2"/>
              </a:rPr>
              <a:t> E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( </a:t>
            </a:r>
            <a:r>
              <a:rPr lang="pt-BR" i="1" dirty="0" err="1" smtClean="0">
                <a:sym typeface="Wingdings" pitchFamily="2" charset="2"/>
              </a:rPr>
              <a:t>PU</a:t>
            </a:r>
            <a:r>
              <a:rPr lang="pt-BR" i="1" baseline="-25000" dirty="0" err="1" smtClean="0">
                <a:sym typeface="Wingdings" pitchFamily="2" charset="2"/>
              </a:rPr>
              <a:t>y</a:t>
            </a:r>
            <a:r>
              <a:rPr lang="pt-BR" i="1" baseline="-25000" dirty="0" smtClean="0">
                <a:sym typeface="Wingdings" pitchFamily="2" charset="2"/>
              </a:rPr>
              <a:t> ,</a:t>
            </a:r>
            <a:r>
              <a:rPr lang="pt-BR" i="1" dirty="0" smtClean="0">
                <a:sym typeface="Wingdings" pitchFamily="2" charset="2"/>
              </a:rPr>
              <a:t> E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(</a:t>
            </a:r>
            <a:r>
              <a:rPr lang="pt-BR" i="1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PR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baseline="-25000" dirty="0" smtClean="0">
                <a:sym typeface="Wingdings" pitchFamily="2" charset="2"/>
              </a:rPr>
              <a:t>,</a:t>
            </a:r>
            <a:r>
              <a:rPr lang="pt-BR" i="1" dirty="0" smtClean="0">
                <a:sym typeface="Wingdings" pitchFamily="2" charset="2"/>
              </a:rPr>
              <a:t> M 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)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)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]</a:t>
            </a:r>
            <a:r>
              <a:rPr lang="pt-BR" dirty="0" smtClean="0">
                <a:sym typeface="Wingdings" pitchFamily="2" charset="2"/>
              </a:rPr>
              <a:t> )</a:t>
            </a:r>
          </a:p>
          <a:p>
            <a:pPr>
              <a:buFont typeface="Wingdings" pitchFamily="2" charset="2"/>
              <a:buNone/>
              <a:defRPr/>
            </a:pPr>
            <a:endParaRPr lang="pt-BR" baseline="-25000" dirty="0" smtClean="0">
              <a:sym typeface="Wingdings" pitchFamily="2" charset="2"/>
            </a:endParaRPr>
          </a:p>
          <a:p>
            <a:pPr>
              <a:buFont typeface="Wingdings" pitchFamily="2" charset="2"/>
              <a:buNone/>
              <a:defRPr/>
            </a:pPr>
            <a:r>
              <a:rPr lang="pt-BR" baseline="-25000" dirty="0" smtClean="0">
                <a:sym typeface="Wingdings" pitchFamily="2" charset="2"/>
              </a:rPr>
              <a:t> </a:t>
            </a:r>
            <a:r>
              <a:rPr lang="pt-BR" dirty="0" smtClean="0">
                <a:sym typeface="Wingdings" pitchFamily="2" charset="2"/>
              </a:rPr>
              <a:t>A :</a:t>
            </a:r>
          </a:p>
          <a:p>
            <a:pPr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D( </a:t>
            </a:r>
            <a:r>
              <a:rPr lang="pt-BR" i="1" dirty="0" err="1" smtClean="0">
                <a:sym typeface="Wingdings" pitchFamily="2" charset="2"/>
              </a:rPr>
              <a:t>PU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dirty="0" smtClean="0">
                <a:sym typeface="Wingdings" pitchFamily="2" charset="2"/>
              </a:rPr>
              <a:t> ,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[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baseline="-25000" dirty="0" smtClean="0">
                <a:sym typeface="Wingdings" pitchFamily="2" charset="2"/>
              </a:rPr>
              <a:t> </a:t>
            </a:r>
            <a:r>
              <a:rPr lang="pt-BR" i="1" dirty="0" smtClean="0">
                <a:sym typeface="Wingdings" pitchFamily="2" charset="2"/>
              </a:rPr>
              <a:t> |</a:t>
            </a:r>
            <a:r>
              <a:rPr lang="pt-BR" i="1" dirty="0" err="1" smtClean="0">
                <a:sym typeface="Wingdings" pitchFamily="2" charset="2"/>
              </a:rPr>
              <a:t>|</a:t>
            </a:r>
            <a:r>
              <a:rPr lang="pt-BR" i="1" dirty="0" smtClean="0">
                <a:sym typeface="Wingdings" pitchFamily="2" charset="2"/>
              </a:rPr>
              <a:t> E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( </a:t>
            </a:r>
            <a:r>
              <a:rPr lang="pt-BR" i="1" dirty="0" err="1" smtClean="0">
                <a:sym typeface="Wingdings" pitchFamily="2" charset="2"/>
              </a:rPr>
              <a:t>PU</a:t>
            </a:r>
            <a:r>
              <a:rPr lang="pt-BR" i="1" baseline="-25000" dirty="0" err="1" smtClean="0">
                <a:sym typeface="Wingdings" pitchFamily="2" charset="2"/>
              </a:rPr>
              <a:t>y</a:t>
            </a:r>
            <a:r>
              <a:rPr lang="pt-BR" i="1" baseline="-25000" dirty="0" smtClean="0">
                <a:sym typeface="Wingdings" pitchFamily="2" charset="2"/>
              </a:rPr>
              <a:t> ,</a:t>
            </a:r>
            <a:r>
              <a:rPr lang="pt-BR" i="1" dirty="0" smtClean="0">
                <a:sym typeface="Wingdings" pitchFamily="2" charset="2"/>
              </a:rPr>
              <a:t> E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(</a:t>
            </a:r>
            <a:r>
              <a:rPr lang="pt-BR" i="1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PR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baseline="-25000" dirty="0" smtClean="0">
                <a:sym typeface="Wingdings" pitchFamily="2" charset="2"/>
              </a:rPr>
              <a:t>,</a:t>
            </a:r>
            <a:r>
              <a:rPr lang="pt-BR" i="1" dirty="0" smtClean="0">
                <a:sym typeface="Wingdings" pitchFamily="2" charset="2"/>
              </a:rPr>
              <a:t> M 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)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)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]</a:t>
            </a:r>
            <a:endParaRPr lang="pt-BR" baseline="-25000" dirty="0" smtClean="0">
              <a:sym typeface="Wingdings" pitchFamily="2" charset="2"/>
            </a:endParaRPr>
          </a:p>
          <a:p>
            <a:pPr>
              <a:buFont typeface="Wingdings" pitchFamily="2" charset="2"/>
              <a:buNone/>
              <a:defRPr/>
            </a:pPr>
            <a:endParaRPr lang="pt-BR" baseline="-25000" dirty="0" smtClean="0">
              <a:sym typeface="Wingdings" pitchFamily="2" charset="2"/>
            </a:endParaRPr>
          </a:p>
          <a:p>
            <a:pPr>
              <a:buFont typeface="Wingdings" pitchFamily="2" charset="2"/>
              <a:buNone/>
              <a:defRPr/>
            </a:pP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[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baseline="-25000" dirty="0" smtClean="0">
                <a:sym typeface="Wingdings" pitchFamily="2" charset="2"/>
              </a:rPr>
              <a:t> </a:t>
            </a:r>
            <a:r>
              <a:rPr lang="pt-BR" i="1" dirty="0" smtClean="0">
                <a:sym typeface="Wingdings" pitchFamily="2" charset="2"/>
              </a:rPr>
              <a:t> |</a:t>
            </a:r>
            <a:r>
              <a:rPr lang="pt-BR" i="1" dirty="0" err="1" smtClean="0">
                <a:sym typeface="Wingdings" pitchFamily="2" charset="2"/>
              </a:rPr>
              <a:t>|</a:t>
            </a:r>
            <a:r>
              <a:rPr lang="pt-BR" i="1" dirty="0" smtClean="0">
                <a:sym typeface="Wingdings" pitchFamily="2" charset="2"/>
              </a:rPr>
              <a:t> E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( </a:t>
            </a:r>
            <a:r>
              <a:rPr lang="pt-BR" i="1" dirty="0" err="1" smtClean="0">
                <a:sym typeface="Wingdings" pitchFamily="2" charset="2"/>
              </a:rPr>
              <a:t>PU</a:t>
            </a:r>
            <a:r>
              <a:rPr lang="pt-BR" i="1" baseline="-25000" dirty="0" err="1" smtClean="0">
                <a:sym typeface="Wingdings" pitchFamily="2" charset="2"/>
              </a:rPr>
              <a:t>y</a:t>
            </a:r>
            <a:r>
              <a:rPr lang="pt-BR" i="1" baseline="-25000" dirty="0" smtClean="0">
                <a:sym typeface="Wingdings" pitchFamily="2" charset="2"/>
              </a:rPr>
              <a:t> ,</a:t>
            </a:r>
            <a:r>
              <a:rPr lang="pt-BR" i="1" dirty="0" smtClean="0">
                <a:sym typeface="Wingdings" pitchFamily="2" charset="2"/>
              </a:rPr>
              <a:t> E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(</a:t>
            </a:r>
            <a:r>
              <a:rPr lang="pt-BR" i="1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PR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baseline="-25000" dirty="0" smtClean="0">
                <a:sym typeface="Wingdings" pitchFamily="2" charset="2"/>
              </a:rPr>
              <a:t>,</a:t>
            </a:r>
            <a:r>
              <a:rPr lang="pt-BR" i="1" dirty="0" smtClean="0">
                <a:sym typeface="Wingdings" pitchFamily="2" charset="2"/>
              </a:rPr>
              <a:t> M 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)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)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]</a:t>
            </a:r>
            <a:r>
              <a:rPr lang="pt-BR" dirty="0" smtClean="0">
                <a:sym typeface="Wingdings" pitchFamily="2" charset="2"/>
              </a:rPr>
              <a:t> 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é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pt-BR" dirty="0" smtClean="0">
                <a:solidFill>
                  <a:schemeClr val="bg1">
                    <a:lumMod val="25000"/>
                  </a:schemeClr>
                </a:solidFill>
                <a:sym typeface="Wingdings" pitchFamily="2" charset="2"/>
              </a:rPr>
              <a:t>a assinatura</a:t>
            </a:r>
            <a:endParaRPr lang="pt-BR" baseline="-25000" dirty="0" smtClean="0">
              <a:solidFill>
                <a:schemeClr val="bg1">
                  <a:lumMod val="25000"/>
                </a:schemeClr>
              </a:solidFill>
              <a:sym typeface="Wingdings" pitchFamily="2" charset="2"/>
            </a:endParaRPr>
          </a:p>
          <a:p>
            <a:pPr>
              <a:buFont typeface="Wingdings" pitchFamily="2" charset="2"/>
              <a:buNone/>
              <a:defRPr/>
            </a:pPr>
            <a:endParaRPr lang="pt-BR" baseline="-25000" dirty="0" smtClean="0">
              <a:solidFill>
                <a:schemeClr val="bg1">
                  <a:lumMod val="25000"/>
                </a:schemeClr>
              </a:solidFill>
              <a:sym typeface="Wingdings" pitchFamily="2" charset="2"/>
            </a:endParaRPr>
          </a:p>
          <a:p>
            <a:pPr>
              <a:buFont typeface="Wingdings" pitchFamily="2" charset="2"/>
              <a:buNone/>
              <a:defRPr/>
            </a:pPr>
            <a:endParaRPr lang="pt-BR" baseline="-25000" dirty="0" smtClean="0">
              <a:sym typeface="Wingdings" pitchFamily="2" charset="2"/>
            </a:endParaRPr>
          </a:p>
          <a:p>
            <a:pPr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 </a:t>
            </a:r>
            <a:endParaRPr lang="pt-BR" baseline="-25000" dirty="0" smtClean="0">
              <a:sym typeface="Wingdings" pitchFamily="2" charset="2"/>
            </a:endParaRPr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74CFE76-1716-4F8E-A3A4-89C0370E89D6}" type="slidenum">
              <a:rPr lang="pt-BR" smtClean="0"/>
              <a:pPr/>
              <a:t>26</a:t>
            </a:fld>
            <a:endParaRPr lang="pt-BR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smtClean="0"/>
              <a:t>Criptografia de Chave Pública - Arbitrada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BR" baseline="-25000" dirty="0" smtClean="0">
                <a:solidFill>
                  <a:schemeClr val="bg1">
                    <a:lumMod val="25000"/>
                  </a:schemeClr>
                </a:solidFill>
                <a:sym typeface="Wingdings" pitchFamily="2" charset="2"/>
              </a:rPr>
              <a:t> </a:t>
            </a:r>
            <a:r>
              <a:rPr lang="pt-BR" dirty="0" smtClean="0"/>
              <a:t>Árbitro não vê mensagem </a:t>
            </a:r>
            <a:r>
              <a:rPr lang="pt-BR" i="1" dirty="0" smtClean="0">
                <a:solidFill>
                  <a:srgbClr val="C00000"/>
                </a:solidFill>
              </a:rPr>
              <a:t>M</a:t>
            </a:r>
            <a:endParaRPr lang="pt-BR" baseline="-25000" dirty="0" smtClean="0">
              <a:solidFill>
                <a:schemeClr val="bg1">
                  <a:lumMod val="25000"/>
                </a:schemeClr>
              </a:solidFill>
              <a:sym typeface="Wingdings" pitchFamily="2" charset="2"/>
            </a:endParaRPr>
          </a:p>
          <a:p>
            <a:pPr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A  Y :</a:t>
            </a:r>
          </a:p>
          <a:p>
            <a:pPr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E( </a:t>
            </a:r>
            <a:r>
              <a:rPr lang="pt-BR" i="1" dirty="0" err="1" smtClean="0">
                <a:sym typeface="Wingdings" pitchFamily="2" charset="2"/>
              </a:rPr>
              <a:t>PR</a:t>
            </a:r>
            <a:r>
              <a:rPr lang="pt-BR" i="1" baseline="-25000" dirty="0" err="1" smtClean="0">
                <a:sym typeface="Wingdings" pitchFamily="2" charset="2"/>
              </a:rPr>
              <a:t>a</a:t>
            </a:r>
            <a:r>
              <a:rPr lang="pt-BR" i="1" dirty="0" smtClean="0">
                <a:sym typeface="Wingdings" pitchFamily="2" charset="2"/>
              </a:rPr>
              <a:t> ,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[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baseline="-25000" dirty="0" smtClean="0">
                <a:sym typeface="Wingdings" pitchFamily="2" charset="2"/>
              </a:rPr>
              <a:t> </a:t>
            </a:r>
            <a:r>
              <a:rPr lang="pt-BR" i="1" dirty="0" smtClean="0">
                <a:sym typeface="Wingdings" pitchFamily="2" charset="2"/>
              </a:rPr>
              <a:t> |</a:t>
            </a:r>
            <a:r>
              <a:rPr lang="pt-BR" i="1" dirty="0" err="1" smtClean="0">
                <a:sym typeface="Wingdings" pitchFamily="2" charset="2"/>
              </a:rPr>
              <a:t>|</a:t>
            </a:r>
            <a:r>
              <a:rPr lang="pt-BR" i="1" dirty="0" smtClean="0">
                <a:sym typeface="Wingdings" pitchFamily="2" charset="2"/>
              </a:rPr>
              <a:t> E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( </a:t>
            </a:r>
            <a:r>
              <a:rPr lang="pt-BR" i="1" dirty="0" err="1" smtClean="0">
                <a:sym typeface="Wingdings" pitchFamily="2" charset="2"/>
              </a:rPr>
              <a:t>PU</a:t>
            </a:r>
            <a:r>
              <a:rPr lang="pt-BR" i="1" baseline="-25000" dirty="0" err="1" smtClean="0">
                <a:sym typeface="Wingdings" pitchFamily="2" charset="2"/>
              </a:rPr>
              <a:t>y</a:t>
            </a:r>
            <a:r>
              <a:rPr lang="pt-BR" i="1" baseline="-25000" dirty="0" smtClean="0">
                <a:sym typeface="Wingdings" pitchFamily="2" charset="2"/>
              </a:rPr>
              <a:t> ,</a:t>
            </a:r>
            <a:r>
              <a:rPr lang="pt-BR" i="1" dirty="0" smtClean="0">
                <a:sym typeface="Wingdings" pitchFamily="2" charset="2"/>
              </a:rPr>
              <a:t> E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(</a:t>
            </a:r>
            <a:r>
              <a:rPr lang="pt-BR" i="1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PR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baseline="-25000" dirty="0" smtClean="0">
                <a:sym typeface="Wingdings" pitchFamily="2" charset="2"/>
              </a:rPr>
              <a:t>,</a:t>
            </a:r>
            <a:r>
              <a:rPr lang="pt-BR" i="1" dirty="0" smtClean="0">
                <a:sym typeface="Wingdings" pitchFamily="2" charset="2"/>
              </a:rPr>
              <a:t> M 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)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)</a:t>
            </a:r>
            <a:r>
              <a:rPr lang="pt-BR" dirty="0" smtClean="0">
                <a:sym typeface="Wingdings" pitchFamily="2" charset="2"/>
              </a:rPr>
              <a:t> 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T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]</a:t>
            </a:r>
            <a:r>
              <a:rPr lang="pt-BR" dirty="0" smtClean="0">
                <a:sym typeface="Wingdings" pitchFamily="2" charset="2"/>
              </a:rPr>
              <a:t> )</a:t>
            </a:r>
            <a:br>
              <a:rPr lang="pt-BR" dirty="0" smtClean="0">
                <a:sym typeface="Wingdings" pitchFamily="2" charset="2"/>
              </a:rPr>
            </a:br>
            <a:endParaRPr lang="pt-BR" dirty="0" smtClean="0">
              <a:sym typeface="Wingdings" pitchFamily="2" charset="2"/>
            </a:endParaRPr>
          </a:p>
          <a:p>
            <a:pPr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Y :</a:t>
            </a:r>
          </a:p>
          <a:p>
            <a:pPr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D( </a:t>
            </a:r>
            <a:r>
              <a:rPr lang="pt-BR" i="1" dirty="0" err="1" smtClean="0">
                <a:sym typeface="Wingdings" pitchFamily="2" charset="2"/>
              </a:rPr>
              <a:t>PU</a:t>
            </a:r>
            <a:r>
              <a:rPr lang="pt-BR" i="1" baseline="-25000" dirty="0" err="1" smtClean="0">
                <a:sym typeface="Wingdings" pitchFamily="2" charset="2"/>
              </a:rPr>
              <a:t>a</a:t>
            </a:r>
            <a:r>
              <a:rPr lang="pt-BR" i="1" dirty="0" smtClean="0">
                <a:sym typeface="Wingdings" pitchFamily="2" charset="2"/>
              </a:rPr>
              <a:t> ,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[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baseline="-25000" dirty="0" smtClean="0">
                <a:sym typeface="Wingdings" pitchFamily="2" charset="2"/>
              </a:rPr>
              <a:t> </a:t>
            </a:r>
            <a:r>
              <a:rPr lang="pt-BR" i="1" dirty="0" smtClean="0">
                <a:sym typeface="Wingdings" pitchFamily="2" charset="2"/>
              </a:rPr>
              <a:t> |</a:t>
            </a:r>
            <a:r>
              <a:rPr lang="pt-BR" i="1" dirty="0" err="1" smtClean="0">
                <a:sym typeface="Wingdings" pitchFamily="2" charset="2"/>
              </a:rPr>
              <a:t>|</a:t>
            </a:r>
            <a:r>
              <a:rPr lang="pt-BR" i="1" dirty="0" smtClean="0">
                <a:sym typeface="Wingdings" pitchFamily="2" charset="2"/>
              </a:rPr>
              <a:t> D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( </a:t>
            </a:r>
            <a:r>
              <a:rPr lang="pt-BR" i="1" dirty="0" err="1" smtClean="0">
                <a:sym typeface="Wingdings" pitchFamily="2" charset="2"/>
              </a:rPr>
              <a:t>PU</a:t>
            </a:r>
            <a:r>
              <a:rPr lang="pt-BR" i="1" baseline="-25000" dirty="0" err="1" smtClean="0">
                <a:sym typeface="Wingdings" pitchFamily="2" charset="2"/>
              </a:rPr>
              <a:t>y</a:t>
            </a:r>
            <a:r>
              <a:rPr lang="pt-BR" i="1" baseline="-25000" dirty="0" smtClean="0">
                <a:sym typeface="Wingdings" pitchFamily="2" charset="2"/>
              </a:rPr>
              <a:t> ,</a:t>
            </a:r>
            <a:r>
              <a:rPr lang="pt-BR" i="1" dirty="0" smtClean="0">
                <a:sym typeface="Wingdings" pitchFamily="2" charset="2"/>
              </a:rPr>
              <a:t> E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(</a:t>
            </a:r>
            <a:r>
              <a:rPr lang="pt-BR" i="1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PR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baseline="-25000" dirty="0" smtClean="0">
                <a:sym typeface="Wingdings" pitchFamily="2" charset="2"/>
              </a:rPr>
              <a:t>,</a:t>
            </a:r>
            <a:r>
              <a:rPr lang="pt-BR" i="1" dirty="0" smtClean="0">
                <a:sym typeface="Wingdings" pitchFamily="2" charset="2"/>
              </a:rPr>
              <a:t> M 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)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)</a:t>
            </a:r>
            <a:r>
              <a:rPr lang="pt-BR" dirty="0" smtClean="0">
                <a:sym typeface="Wingdings" pitchFamily="2" charset="2"/>
              </a:rPr>
              <a:t> 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T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]</a:t>
            </a:r>
            <a:r>
              <a:rPr lang="pt-BR" dirty="0" smtClean="0">
                <a:sym typeface="Wingdings" pitchFamily="2" charset="2"/>
              </a:rPr>
              <a:t> )</a:t>
            </a:r>
          </a:p>
          <a:p>
            <a:pPr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Y: </a:t>
            </a:r>
          </a:p>
          <a:p>
            <a:pPr>
              <a:buFont typeface="Wingdings" pitchFamily="2" charset="2"/>
              <a:buNone/>
              <a:defRPr/>
            </a:pP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[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baseline="-25000" dirty="0" smtClean="0">
                <a:sym typeface="Wingdings" pitchFamily="2" charset="2"/>
              </a:rPr>
              <a:t> </a:t>
            </a:r>
            <a:r>
              <a:rPr lang="pt-BR" i="1" dirty="0" smtClean="0">
                <a:sym typeface="Wingdings" pitchFamily="2" charset="2"/>
              </a:rPr>
              <a:t> |</a:t>
            </a:r>
            <a:r>
              <a:rPr lang="pt-BR" i="1" dirty="0" err="1" smtClean="0">
                <a:sym typeface="Wingdings" pitchFamily="2" charset="2"/>
              </a:rPr>
              <a:t>|</a:t>
            </a:r>
            <a:r>
              <a:rPr lang="pt-BR" i="1" dirty="0" smtClean="0">
                <a:sym typeface="Wingdings" pitchFamily="2" charset="2"/>
              </a:rPr>
              <a:t> D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( </a:t>
            </a:r>
            <a:r>
              <a:rPr lang="pt-BR" i="1" dirty="0" err="1" smtClean="0">
                <a:sym typeface="Wingdings" pitchFamily="2" charset="2"/>
              </a:rPr>
              <a:t>PU</a:t>
            </a:r>
            <a:r>
              <a:rPr lang="pt-BR" i="1" baseline="-25000" dirty="0" err="1" smtClean="0">
                <a:sym typeface="Wingdings" pitchFamily="2" charset="2"/>
              </a:rPr>
              <a:t>y</a:t>
            </a:r>
            <a:r>
              <a:rPr lang="pt-BR" i="1" baseline="-25000" dirty="0" smtClean="0">
                <a:sym typeface="Wingdings" pitchFamily="2" charset="2"/>
              </a:rPr>
              <a:t> ,</a:t>
            </a:r>
            <a:r>
              <a:rPr lang="pt-BR" i="1" dirty="0" smtClean="0">
                <a:sym typeface="Wingdings" pitchFamily="2" charset="2"/>
              </a:rPr>
              <a:t> E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(</a:t>
            </a:r>
            <a:r>
              <a:rPr lang="pt-BR" i="1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PR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baseline="-25000" dirty="0" smtClean="0">
                <a:sym typeface="Wingdings" pitchFamily="2" charset="2"/>
              </a:rPr>
              <a:t>,</a:t>
            </a:r>
            <a:r>
              <a:rPr lang="pt-BR" i="1" dirty="0" smtClean="0">
                <a:sym typeface="Wingdings" pitchFamily="2" charset="2"/>
              </a:rPr>
              <a:t> M 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)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)</a:t>
            </a:r>
            <a:r>
              <a:rPr lang="pt-BR" dirty="0" smtClean="0">
                <a:sym typeface="Wingdings" pitchFamily="2" charset="2"/>
              </a:rPr>
              <a:t> |</a:t>
            </a:r>
            <a:r>
              <a:rPr lang="pt-BR" dirty="0" err="1" smtClean="0">
                <a:sym typeface="Wingdings" pitchFamily="2" charset="2"/>
              </a:rPr>
              <a:t>|</a:t>
            </a:r>
            <a:r>
              <a:rPr lang="pt-BR" dirty="0" smtClean="0">
                <a:sym typeface="Wingdings" pitchFamily="2" charset="2"/>
              </a:rPr>
              <a:t> T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]</a:t>
            </a:r>
          </a:p>
          <a:p>
            <a:pPr>
              <a:buFont typeface="Wingdings" pitchFamily="2" charset="2"/>
              <a:buNone/>
              <a:defRPr/>
            </a:pPr>
            <a:r>
              <a:rPr lang="pt-BR" dirty="0" smtClean="0">
                <a:sym typeface="Wingdings" pitchFamily="2" charset="2"/>
              </a:rPr>
              <a:t>Y: </a:t>
            </a:r>
          </a:p>
          <a:p>
            <a:pPr>
              <a:buFont typeface="Wingdings" pitchFamily="2" charset="2"/>
              <a:buNone/>
              <a:defRPr/>
            </a:pPr>
            <a:r>
              <a:rPr lang="pt-BR" i="1" dirty="0" err="1" smtClean="0">
                <a:sym typeface="Wingdings" pitchFamily="2" charset="2"/>
              </a:rPr>
              <a:t>ID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baseline="-25000" dirty="0" smtClean="0">
                <a:sym typeface="Wingdings" pitchFamily="2" charset="2"/>
              </a:rPr>
              <a:t> </a:t>
            </a:r>
            <a:r>
              <a:rPr lang="pt-BR" i="1" dirty="0" smtClean="0">
                <a:sym typeface="Wingdings" pitchFamily="2" charset="2"/>
              </a:rPr>
              <a:t> |</a:t>
            </a:r>
            <a:r>
              <a:rPr lang="pt-BR" i="1" dirty="0" err="1" smtClean="0">
                <a:sym typeface="Wingdings" pitchFamily="2" charset="2"/>
              </a:rPr>
              <a:t>|</a:t>
            </a:r>
            <a:r>
              <a:rPr lang="pt-BR" i="1" dirty="0" smtClean="0">
                <a:sym typeface="Wingdings" pitchFamily="2" charset="2"/>
              </a:rPr>
              <a:t> D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( </a:t>
            </a:r>
            <a:r>
              <a:rPr lang="pt-BR" i="1" dirty="0" err="1" smtClean="0">
                <a:sym typeface="Wingdings" pitchFamily="2" charset="2"/>
              </a:rPr>
              <a:t>PU</a:t>
            </a:r>
            <a:r>
              <a:rPr lang="pt-BR" i="1" baseline="-25000" dirty="0" err="1" smtClean="0">
                <a:sym typeface="Wingdings" pitchFamily="2" charset="2"/>
              </a:rPr>
              <a:t>y</a:t>
            </a:r>
            <a:r>
              <a:rPr lang="pt-BR" i="1" baseline="-25000" dirty="0" smtClean="0">
                <a:sym typeface="Wingdings" pitchFamily="2" charset="2"/>
              </a:rPr>
              <a:t> ,</a:t>
            </a:r>
            <a:r>
              <a:rPr lang="pt-BR" i="1" dirty="0" smtClean="0">
                <a:sym typeface="Wingdings" pitchFamily="2" charset="2"/>
              </a:rPr>
              <a:t> E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(</a:t>
            </a:r>
            <a:r>
              <a:rPr lang="pt-BR" i="1" dirty="0" smtClean="0">
                <a:sym typeface="Wingdings" pitchFamily="2" charset="2"/>
              </a:rPr>
              <a:t> </a:t>
            </a:r>
            <a:r>
              <a:rPr lang="pt-BR" i="1" dirty="0" err="1" smtClean="0">
                <a:sym typeface="Wingdings" pitchFamily="2" charset="2"/>
              </a:rPr>
              <a:t>PR</a:t>
            </a:r>
            <a:r>
              <a:rPr lang="pt-BR" i="1" baseline="-25000" dirty="0" err="1" smtClean="0">
                <a:sym typeface="Wingdings" pitchFamily="2" charset="2"/>
              </a:rPr>
              <a:t>x</a:t>
            </a:r>
            <a:r>
              <a:rPr lang="pt-BR" i="1" baseline="-25000" dirty="0" smtClean="0">
                <a:sym typeface="Wingdings" pitchFamily="2" charset="2"/>
              </a:rPr>
              <a:t>,</a:t>
            </a:r>
            <a:r>
              <a:rPr lang="pt-BR" i="1" dirty="0" smtClean="0">
                <a:sym typeface="Wingdings" pitchFamily="2" charset="2"/>
              </a:rPr>
              <a:t> M </a:t>
            </a:r>
            <a:r>
              <a:rPr lang="pt-BR" dirty="0" smtClean="0">
                <a:solidFill>
                  <a:srgbClr val="00B050"/>
                </a:solidFill>
                <a:sym typeface="Wingdings" pitchFamily="2" charset="2"/>
              </a:rPr>
              <a:t>)</a:t>
            </a:r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)  </a:t>
            </a:r>
            <a:r>
              <a:rPr lang="pt-BR" dirty="0" smtClean="0">
                <a:solidFill>
                  <a:srgbClr val="154DFF"/>
                </a:solidFill>
                <a:sym typeface="Wingdings" pitchFamily="2" charset="2"/>
              </a:rPr>
              <a:t>é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pt-BR" dirty="0" smtClean="0">
                <a:solidFill>
                  <a:schemeClr val="bg1">
                    <a:lumMod val="25000"/>
                  </a:schemeClr>
                </a:solidFill>
                <a:sym typeface="Wingdings" pitchFamily="2" charset="2"/>
              </a:rPr>
              <a:t>a assinatura</a:t>
            </a:r>
          </a:p>
          <a:p>
            <a:pPr>
              <a:buFont typeface="Wingdings" pitchFamily="2" charset="2"/>
              <a:buNone/>
              <a:defRPr/>
            </a:pPr>
            <a:endParaRPr lang="pt-BR" dirty="0"/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2CD9DCF-947A-4803-AFF6-6C7280E5F8E4}" type="slidenum">
              <a:rPr lang="pt-BR" smtClean="0"/>
              <a:pPr/>
              <a:t>27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Assinaturas Digitais – Modo Direto</a:t>
            </a:r>
          </a:p>
        </p:txBody>
      </p:sp>
      <p:sp>
        <p:nvSpPr>
          <p:cNvPr id="31747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81514F4-DB70-4F36-8C79-2B169879E388}" type="slidenum">
              <a:rPr lang="pt-BR" smtClean="0"/>
              <a:pPr/>
              <a:t>28</a:t>
            </a:fld>
            <a:endParaRPr lang="pt-BR" smtClean="0"/>
          </a:p>
        </p:txBody>
      </p:sp>
      <p:pic>
        <p:nvPicPr>
          <p:cNvPr id="31748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3429000"/>
            <a:ext cx="10134600" cy="2057400"/>
          </a:xfrm>
          <a:noFill/>
        </p:spPr>
      </p:pic>
      <p:pic>
        <p:nvPicPr>
          <p:cNvPr id="3174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057400"/>
            <a:ext cx="7239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Padrão de Assinatura Digital</a:t>
            </a:r>
          </a:p>
        </p:txBody>
      </p:sp>
      <p:sp>
        <p:nvSpPr>
          <p:cNvPr id="32771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NIST (National Institute of Standards and Technology)</a:t>
            </a:r>
          </a:p>
          <a:p>
            <a:pPr>
              <a:buFont typeface="Wingdings" pitchFamily="2" charset="2"/>
              <a:buNone/>
            </a:pPr>
            <a:r>
              <a:rPr lang="pt-BR" smtClean="0"/>
              <a:t> </a:t>
            </a:r>
          </a:p>
          <a:p>
            <a:r>
              <a:rPr lang="pt-BR" smtClean="0"/>
              <a:t>DSS (Digital Signature Standard) </a:t>
            </a:r>
            <a:br>
              <a:rPr lang="pt-BR" smtClean="0"/>
            </a:br>
            <a:r>
              <a:rPr lang="pt-BR" smtClean="0"/>
              <a:t>  </a:t>
            </a:r>
            <a:r>
              <a:rPr lang="pt-BR" sz="2400" smtClean="0"/>
              <a:t>1991-FIPS 186     </a:t>
            </a:r>
            <a:br>
              <a:rPr lang="pt-BR" sz="2400" smtClean="0"/>
            </a:br>
            <a:r>
              <a:rPr lang="pt-BR" sz="2400" smtClean="0"/>
              <a:t>  1993-FIPS 186-2  (RSA, Cripto Curva Elíptica)</a:t>
            </a:r>
          </a:p>
          <a:p>
            <a:pPr>
              <a:buFont typeface="Wingdings" pitchFamily="2" charset="2"/>
              <a:buNone/>
            </a:pPr>
            <a:endParaRPr lang="pt-BR" smtClean="0"/>
          </a:p>
          <a:p>
            <a:r>
              <a:rPr lang="pt-BR" smtClean="0"/>
              <a:t>DSS incorpora o DSA (</a:t>
            </a:r>
            <a:r>
              <a:rPr lang="pt-BR" smtClean="0">
                <a:solidFill>
                  <a:srgbClr val="154DFF"/>
                </a:solidFill>
              </a:rPr>
              <a:t>Digital Signature Algorithm</a:t>
            </a:r>
            <a:r>
              <a:rPr lang="pt-BR" smtClean="0"/>
              <a:t>) </a:t>
            </a:r>
          </a:p>
        </p:txBody>
      </p:sp>
      <p:sp>
        <p:nvSpPr>
          <p:cNvPr id="32772" name="Espaço Reservado para Número de Slide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B3F1A89-7868-46F1-A9FA-2F7C000E1F2B}" type="slidenum">
              <a:rPr lang="pt-BR" smtClean="0"/>
              <a:pPr/>
              <a:t>29</a:t>
            </a:fld>
            <a:endParaRPr lang="pt-B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Assinatura Eletrônica</a:t>
            </a:r>
          </a:p>
        </p:txBody>
      </p:sp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Exemplos:   </a:t>
            </a:r>
          </a:p>
          <a:p>
            <a:pPr lvl="1"/>
            <a:endParaRPr lang="pt-BR" sz="2400" smtClean="0"/>
          </a:p>
          <a:p>
            <a:pPr lvl="1"/>
            <a:r>
              <a:rPr lang="pt-BR" sz="2400" smtClean="0"/>
              <a:t>Um nome escrito no final de uma mensagem de email.</a:t>
            </a:r>
          </a:p>
          <a:p>
            <a:pPr lvl="1"/>
            <a:r>
              <a:rPr lang="pt-BR" sz="2400" smtClean="0"/>
              <a:t>A saída de um dispositivo biométrico para reconhecimento de uma impressão digital.</a:t>
            </a:r>
          </a:p>
          <a:p>
            <a:pPr lvl="1"/>
            <a:r>
              <a:rPr lang="pt-BR" sz="2400" smtClean="0"/>
              <a:t>A criada com a utilização de um nome de usuário e senha.</a:t>
            </a:r>
          </a:p>
          <a:p>
            <a:pPr lvl="1"/>
            <a:endParaRPr lang="pt-BR" sz="2400" smtClean="0"/>
          </a:p>
          <a:p>
            <a:r>
              <a:rPr lang="pt-BR" smtClean="0"/>
              <a:t>Pode ser criada por qualquer meio eletrônico.</a:t>
            </a:r>
          </a:p>
          <a:p>
            <a:pPr>
              <a:buFont typeface="Wingdings" pitchFamily="2" charset="2"/>
              <a:buNone/>
            </a:pPr>
            <a:endParaRPr lang="pt-BR" smtClean="0"/>
          </a:p>
        </p:txBody>
      </p:sp>
      <p:sp>
        <p:nvSpPr>
          <p:cNvPr id="614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5AA6B56-A5FA-45C6-A716-2AF08E9336B1}" type="slidenum">
              <a:rPr lang="pt-BR" smtClean="0"/>
              <a:pPr/>
              <a:t>3</a:t>
            </a:fld>
            <a:endParaRPr lang="pt-BR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Assinaturas RSA e DSA</a:t>
            </a:r>
          </a:p>
        </p:txBody>
      </p:sp>
      <p:sp>
        <p:nvSpPr>
          <p:cNvPr id="33795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65509F7-B1CE-46F8-B5B1-33B39F5E288A}" type="slidenum">
              <a:rPr lang="pt-BR" smtClean="0"/>
              <a:pPr/>
              <a:t>30</a:t>
            </a:fld>
            <a:endParaRPr lang="pt-BR" smtClean="0"/>
          </a:p>
        </p:txBody>
      </p:sp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4864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581400"/>
            <a:ext cx="8610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2362200"/>
            <a:ext cx="8610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685800"/>
            <a:ext cx="8610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AB9B1D2-098D-4031-9C84-4CE478DA186F}" type="slidenum">
              <a:rPr lang="pt-BR" smtClean="0"/>
              <a:pPr/>
              <a:t>31</a:t>
            </a:fld>
            <a:endParaRPr lang="pt-BR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Assinatura Digital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Qual o benefício disso ?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Se </a:t>
            </a:r>
            <a:r>
              <a:rPr lang="pt-BR" b="1" smtClean="0"/>
              <a:t>criptografarmos com a chave privada</a:t>
            </a:r>
            <a:r>
              <a:rPr lang="pt-BR" smtClean="0"/>
              <a:t>, </a:t>
            </a:r>
            <a:r>
              <a:rPr lang="pt-BR" u="sng" smtClean="0"/>
              <a:t>qualquer pessoa</a:t>
            </a:r>
            <a:r>
              <a:rPr lang="pt-BR" smtClean="0"/>
              <a:t> </a:t>
            </a:r>
            <a:r>
              <a:rPr lang="pt-BR" b="1" smtClean="0"/>
              <a:t>com a chave pública</a:t>
            </a:r>
            <a:r>
              <a:rPr lang="pt-BR" smtClean="0"/>
              <a:t> </a:t>
            </a:r>
            <a:r>
              <a:rPr lang="pt-BR" b="1" smtClean="0"/>
              <a:t>correspondente</a:t>
            </a:r>
            <a:r>
              <a:rPr lang="pt-BR" smtClean="0"/>
              <a:t> </a:t>
            </a:r>
            <a:r>
              <a:rPr lang="pt-BR" u="sng" smtClean="0"/>
              <a:t>pode ler o texto cifrado</a:t>
            </a:r>
            <a:r>
              <a:rPr lang="pt-BR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u="sng" smtClean="0"/>
              <a:t>Não se pode manter segredos</a:t>
            </a:r>
            <a:r>
              <a:rPr lang="pt-BR" smtClean="0"/>
              <a:t> </a:t>
            </a:r>
            <a:r>
              <a:rPr lang="pt-BR" smtClean="0">
                <a:solidFill>
                  <a:srgbClr val="154DFF"/>
                </a:solidFill>
              </a:rPr>
              <a:t>(pois o texto claro é enviado normalmente ao destinatário)</a:t>
            </a:r>
            <a:r>
              <a:rPr lang="pt-BR" smtClean="0"/>
              <a:t> mas </a:t>
            </a:r>
            <a:r>
              <a:rPr lang="pt-BR" b="1" smtClean="0"/>
              <a:t>é uma maneira para se assegurar o conteúdo de uma mensagem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0947CAC-A0E3-4FBC-B2FD-6CE5FAF3D612}" type="slidenum">
              <a:rPr lang="pt-BR" smtClean="0"/>
              <a:pPr/>
              <a:t>32</a:t>
            </a:fld>
            <a:endParaRPr lang="pt-BR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Assinatura Digital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Se uma </a:t>
            </a:r>
            <a:r>
              <a:rPr lang="pt-BR" u="sng" smtClean="0"/>
              <a:t>chave pública decriptografar</a:t>
            </a:r>
            <a:r>
              <a:rPr lang="pt-BR" smtClean="0"/>
              <a:t> os dados adequadamente, então esses dados devem ter sido </a:t>
            </a:r>
            <a:r>
              <a:rPr lang="pt-BR" u="sng" smtClean="0"/>
              <a:t>criptografados com a chave privada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Essa técnica é chamada de </a:t>
            </a:r>
            <a:r>
              <a:rPr lang="pt-BR" u="sng" smtClean="0"/>
              <a:t>assinatura digital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b="1" smtClean="0"/>
              <a:t>Qualquer documento criptografado</a:t>
            </a:r>
            <a:r>
              <a:rPr lang="pt-BR" smtClean="0"/>
              <a:t> com uma </a:t>
            </a:r>
            <a:r>
              <a:rPr lang="pt-BR" u="sng" smtClean="0"/>
              <a:t>chave privada</a:t>
            </a:r>
            <a:r>
              <a:rPr lang="pt-BR" smtClean="0"/>
              <a:t> é uma </a:t>
            </a:r>
            <a:r>
              <a:rPr lang="pt-BR" u="sng" smtClean="0"/>
              <a:t>assinatura digital</a:t>
            </a:r>
            <a:r>
              <a:rPr lang="pt-BR" smtClean="0"/>
              <a:t>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3C395A6-7DB4-4035-BF1E-44B664DA7AB6}" type="slidenum">
              <a:rPr lang="pt-BR" smtClean="0"/>
              <a:pPr/>
              <a:t>33</a:t>
            </a:fld>
            <a:endParaRPr lang="pt-BR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Assinatura Digital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Uma </a:t>
            </a:r>
            <a:r>
              <a:rPr lang="en-US" b="1" smtClean="0"/>
              <a:t>assinatura</a:t>
            </a:r>
            <a:r>
              <a:rPr lang="en-US" smtClean="0"/>
              <a:t> é um </a:t>
            </a:r>
            <a:r>
              <a:rPr lang="en-US" u="sng" smtClean="0"/>
              <a:t>fragmento de dados oriundo da mensagem e da chave privada</a:t>
            </a:r>
            <a:r>
              <a:rPr lang="en-US" smtClean="0"/>
              <a:t>.</a:t>
            </a:r>
            <a:endParaRPr lang="pt-BR" smtClean="0"/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É uma maneira de </a:t>
            </a:r>
            <a:r>
              <a:rPr lang="pt-BR" b="1" smtClean="0"/>
              <a:t>confirmar o conteúdo</a:t>
            </a:r>
            <a:r>
              <a:rPr lang="pt-BR" smtClean="0"/>
              <a:t> de uma mensagem e </a:t>
            </a:r>
            <a:r>
              <a:rPr lang="pt-BR" b="1" smtClean="0"/>
              <a:t>informar que é a pessoa quem diz ser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Permite </a:t>
            </a:r>
            <a:r>
              <a:rPr lang="pt-BR" b="1" smtClean="0"/>
              <a:t>verificar se os dados não foram alterados </a:t>
            </a:r>
            <a:r>
              <a:rPr lang="pt-BR" smtClean="0">
                <a:solidFill>
                  <a:srgbClr val="154DFF"/>
                </a:solidFill>
              </a:rPr>
              <a:t>(garante integridade)</a:t>
            </a:r>
            <a:r>
              <a:rPr lang="pt-BR" smtClean="0"/>
              <a:t>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8451C16-86A8-47C0-81C4-BD2CA95E7795}" type="slidenum">
              <a:rPr lang="pt-BR" smtClean="0"/>
              <a:pPr/>
              <a:t>34</a:t>
            </a:fld>
            <a:endParaRPr lang="pt-BR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Assinatura Digital</a:t>
            </a:r>
            <a:endParaRPr lang="en-US" smtClean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Leis estão sendo aprovadas e adotadas, que declaram uma assinatura digital como uma maneira de associar juridicamente a assinatura de documentos.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Portanto, </a:t>
            </a:r>
            <a:r>
              <a:rPr lang="pt-BR" b="1" smtClean="0"/>
              <a:t>não se deve encriptar coisas com sua chave privada, a menos que esteja disposto a confirmá-las</a:t>
            </a:r>
            <a:r>
              <a:rPr lang="pt-BR" smtClean="0"/>
              <a:t> </a:t>
            </a:r>
            <a:r>
              <a:rPr lang="pt-BR" smtClean="0">
                <a:solidFill>
                  <a:srgbClr val="154DFF"/>
                </a:solidFill>
              </a:rPr>
              <a:t>(a garantia de não-repúdio)</a:t>
            </a:r>
            <a:r>
              <a:rPr lang="pt-BR" smtClean="0"/>
              <a:t>.</a:t>
            </a:r>
            <a:endParaRPr lang="en-US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20C00CE-86DB-4BD4-8B42-AAA660021AA7}" type="slidenum">
              <a:rPr lang="pt-BR" smtClean="0"/>
              <a:pPr/>
              <a:t>35</a:t>
            </a:fld>
            <a:endParaRPr lang="pt-BR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 unicidade de uma assinatura</a:t>
            </a:r>
            <a:endParaRPr lang="en-US" smtClean="0"/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Suponha que Po-Chi venda 4 prensas de impressão para Satomi e agora deve comunicar a venda ao escritório, para Daniel expedir o pedido.</a:t>
            </a:r>
            <a:endParaRPr lang="en-US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5441A43-1DF6-411F-8456-A2445FA96156}" type="slidenum">
              <a:rPr lang="pt-BR" smtClean="0"/>
              <a:pPr/>
              <a:t>36</a:t>
            </a:fld>
            <a:endParaRPr lang="pt-BR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Unicidade de uma Assinatura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Mensagem de Po-Chi para Daniel: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b="1" smtClean="0">
                <a:latin typeface="Courier New" pitchFamily="49" charset="0"/>
              </a:rPr>
              <a:t>Daniel, eu vendi 4 prensas a Satomi, Faça a remessa imediatamente.</a:t>
            </a:r>
            <a:endParaRPr lang="en-US" b="1" smtClean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13467F-3DA8-4A58-800F-2A06B9463DF5}" type="slidenum">
              <a:rPr lang="pt-BR" smtClean="0"/>
              <a:pPr/>
              <a:t>37</a:t>
            </a:fld>
            <a:endParaRPr lang="pt-BR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Unicidade de uma Assinatura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Pao-Chi pode enviar este email utilizando um </a:t>
            </a:r>
            <a:r>
              <a:rPr lang="pt-BR" b="1" smtClean="0"/>
              <a:t>envelope digital</a:t>
            </a:r>
            <a:r>
              <a:rPr lang="pt-BR" smtClean="0"/>
              <a:t> e apenas Daniel poderá lê-lo.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Contudo, </a:t>
            </a:r>
            <a:r>
              <a:rPr lang="pt-BR" b="1" smtClean="0"/>
              <a:t>como Daniel pode saber que essa mensagem veio realmente de Pao-Chi</a:t>
            </a:r>
            <a:r>
              <a:rPr lang="pt-BR" smtClean="0"/>
              <a:t> e não de alguém fingindo ser Pao-Chi ?</a:t>
            </a:r>
            <a:endParaRPr lang="en-US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60A3644-871D-4BD1-92B5-28EC0ECB714C}" type="slidenum">
              <a:rPr lang="pt-BR" smtClean="0"/>
              <a:pPr/>
              <a:t>38</a:t>
            </a:fld>
            <a:endParaRPr lang="pt-BR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Unicidade de uma Assinatura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Tudo o que Daniel pode saber é que se foi Satomi quem enviou essa mensagem, talvez ela esteja tentando adulterar o pedido, tentando conseguir obter as 4 prensas gratuitamente.</a:t>
            </a:r>
            <a:endParaRPr lang="en-US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38969F1-F3C6-4B4B-B6DA-D3F249BB4222}" type="slidenum">
              <a:rPr lang="pt-BR" smtClean="0"/>
              <a:pPr/>
              <a:t>39</a:t>
            </a:fld>
            <a:endParaRPr lang="pt-BR" smtClean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Unicidade de uma Assinatura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No mundo do papel, pode-se examinar a assinatura em um documento.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Geralmente cada um possui uma maneira única de assinar seu nome, uma maneira que é mais difícil de se forjar.</a:t>
            </a: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Assinatura Digital</a:t>
            </a:r>
          </a:p>
        </p:txBody>
      </p:sp>
      <p:sp>
        <p:nvSpPr>
          <p:cNvPr id="717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É criada pela utilização de uma implementação de criptografia de chave pública em particular.</a:t>
            </a:r>
          </a:p>
          <a:p>
            <a:endParaRPr lang="pt-BR" smtClean="0"/>
          </a:p>
          <a:p>
            <a:r>
              <a:rPr lang="pt-BR" smtClean="0"/>
              <a:t>É a transformação de um registro, utilizando</a:t>
            </a:r>
          </a:p>
          <a:p>
            <a:pPr>
              <a:buFont typeface="Wingdings" pitchFamily="2" charset="2"/>
              <a:buNone/>
            </a:pPr>
            <a:r>
              <a:rPr lang="pt-BR" smtClean="0"/>
              <a:t>    um sistema criptográfico assimétrico.</a:t>
            </a:r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14E027-AC3C-4169-8079-444A82D6CA58}" type="slidenum">
              <a:rPr lang="pt-BR" smtClean="0"/>
              <a:pPr/>
              <a:t>4</a:t>
            </a:fld>
            <a:endParaRPr lang="pt-BR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8E33B43-C638-4F32-8920-1D53361B9F51}" type="slidenum">
              <a:rPr lang="pt-BR" smtClean="0"/>
              <a:pPr/>
              <a:t>40</a:t>
            </a:fld>
            <a:endParaRPr lang="pt-BR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Unicidade de uma Assinatura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Se Pao-Chi e Daniel se correspondessem por meio de papel, Daniel poderia identificar a diferença entre a assinatura de Pao-Chi e uma assinatura fraudulenta.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Mas, para e-mail não existe tal assinatura.</a:t>
            </a:r>
            <a:endParaRPr lang="en-US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BEC490D-19C0-4D03-8F2E-8776819602AD}" type="slidenum">
              <a:rPr lang="pt-BR" smtClean="0"/>
              <a:pPr/>
              <a:t>41</a:t>
            </a:fld>
            <a:endParaRPr lang="pt-BR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Unicidade de uma Assinatura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Pao-Chi encripta o seu e-mail usando sua chave privada, produzindo um texto cifrado. 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Daniel, pode usar a chave pública de Pao-Chi no texto cifrado. Se o resultado for algo sem sentido, Daniel sabe que o e-mail não foi encriptado com a chave privada de Pao-Chi e descobre que Pao-Chi não enviou o email.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Ver a figura 5.2.</a:t>
            </a:r>
            <a:endParaRPr lang="en-US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D934708-2389-4C7E-B598-EAB53AFBC047}" type="slidenum">
              <a:rPr lang="pt-BR" smtClean="0"/>
              <a:pPr/>
              <a:t>42</a:t>
            </a:fld>
            <a:endParaRPr lang="pt-BR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unicidade de uma assinatura</a:t>
            </a:r>
            <a:endParaRPr lang="pt-BR" smtClean="0"/>
          </a:p>
        </p:txBody>
      </p:sp>
      <p:pic>
        <p:nvPicPr>
          <p:cNvPr id="46084" name="Picture 4" descr="ass-uni-1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" y="1676400"/>
            <a:ext cx="8153400" cy="3505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B1AC48C-9E9F-4345-B534-43557224A809}" type="slidenum">
              <a:rPr lang="pt-BR" smtClean="0"/>
              <a:pPr/>
              <a:t>43</a:t>
            </a:fld>
            <a:endParaRPr lang="pt-BR" smtClean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Unicidade de uma Assinatura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Talvez, seja possível que o e-mail tenha vindo de Pao-Chi e que ele tenha encriptado com uma chave diferente de sua chave privada.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Mas, por que ele faria isso ?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Daniel, pode concluir de maneira segura que Pao-Chi não enviou esse e-mail.</a:t>
            </a:r>
            <a:endParaRPr lang="en-US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BF26EDD-6902-43E9-9EF8-E2B917586EAF}" type="slidenum">
              <a:rPr lang="pt-BR" smtClean="0"/>
              <a:pPr/>
              <a:t>44</a:t>
            </a:fld>
            <a:endParaRPr lang="pt-BR" smtClean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Unicidade de uma Assinatura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Por outro lado, </a:t>
            </a:r>
            <a:r>
              <a:rPr lang="pt-BR" b="1" smtClean="0"/>
              <a:t>se Daniel utilizar a chave pública de Pao-Chi, ele produzirá uma mensagem razoável</a:t>
            </a:r>
            <a:r>
              <a:rPr lang="pt-BR" smtClean="0"/>
              <a:t>, porque a chave privada foi utilizada para encriptar o texto.</a:t>
            </a:r>
            <a:endParaRPr lang="en-US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D4BBD08-64FA-4D7F-86ED-27273337935B}" type="slidenum">
              <a:rPr lang="pt-BR" smtClean="0"/>
              <a:pPr/>
              <a:t>45</a:t>
            </a:fld>
            <a:endParaRPr lang="pt-BR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Unicidade de uma Assinatura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Seria possível que </a:t>
            </a:r>
            <a:r>
              <a:rPr lang="pt-BR" b="1" smtClean="0"/>
              <a:t>uma outra pessoa, que não fosse Pao-Chi</a:t>
            </a:r>
            <a:r>
              <a:rPr lang="pt-BR" smtClean="0"/>
              <a:t>, pudesse </a:t>
            </a:r>
            <a:r>
              <a:rPr lang="pt-BR" b="1" smtClean="0"/>
              <a:t>produzir um fragmento de dados</a:t>
            </a:r>
            <a:r>
              <a:rPr lang="pt-BR" smtClean="0"/>
              <a:t> que </a:t>
            </a:r>
            <a:r>
              <a:rPr lang="pt-BR" b="1" smtClean="0"/>
              <a:t>se pareça com o texto cifrado</a:t>
            </a:r>
            <a:r>
              <a:rPr lang="pt-BR" smtClean="0"/>
              <a:t> e, quando </a:t>
            </a:r>
            <a:r>
              <a:rPr lang="pt-BR" b="1" smtClean="0"/>
              <a:t>“decriptado” com a chave pública de Pao-Chi</a:t>
            </a:r>
            <a:r>
              <a:rPr lang="pt-BR" smtClean="0"/>
              <a:t>, possa produzir uma mensagem razoável ?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Ver a Fig 5.3 mais adiante.  </a:t>
            </a:r>
            <a:endParaRPr lang="en-US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30D6E9A-3DEE-4CD1-B5C4-43B91A4D1BE0}" type="slidenum">
              <a:rPr lang="pt-BR" smtClean="0"/>
              <a:pPr/>
              <a:t>46</a:t>
            </a:fld>
            <a:endParaRPr lang="pt-BR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Unicidade de uma Assinatura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Até onde se conhece, </a:t>
            </a:r>
            <a:r>
              <a:rPr lang="pt-BR" b="1" smtClean="0"/>
              <a:t>ninguém foi capaz de fazer isso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Assim, dizemos que </a:t>
            </a:r>
            <a:r>
              <a:rPr lang="pt-BR" b="1" smtClean="0"/>
              <a:t>há apenas uma maneira de produzir o texto cifrado</a:t>
            </a:r>
            <a:r>
              <a:rPr lang="pt-BR" smtClean="0"/>
              <a:t>: 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b="1" smtClean="0"/>
              <a:t>inicie </a:t>
            </a:r>
            <a:r>
              <a:rPr lang="pt-BR" smtClean="0"/>
              <a:t>com o </a:t>
            </a:r>
            <a:r>
              <a:rPr lang="pt-BR" b="1" smtClean="0"/>
              <a:t>texto simples </a:t>
            </a:r>
            <a:r>
              <a:rPr lang="pt-BR" smtClean="0"/>
              <a:t>e o</a:t>
            </a:r>
            <a:r>
              <a:rPr lang="pt-BR" b="1" smtClean="0"/>
              <a:t> encripte </a:t>
            </a:r>
            <a:r>
              <a:rPr lang="pt-BR" smtClean="0"/>
              <a:t>com a</a:t>
            </a:r>
            <a:r>
              <a:rPr lang="pt-BR" b="1" smtClean="0"/>
              <a:t> chave privada</a:t>
            </a:r>
            <a:r>
              <a:rPr lang="pt-BR" smtClean="0"/>
              <a:t>.</a:t>
            </a:r>
            <a:endParaRPr lang="en-US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CE46D73-2149-4B12-A759-AB9E416097CE}" type="slidenum">
              <a:rPr lang="pt-BR" smtClean="0"/>
              <a:pPr/>
              <a:t>47</a:t>
            </a:fld>
            <a:endParaRPr lang="pt-BR" smtClean="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Unicidade de uma Assinatura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Pelo fato do e-mail ter sido encriptado com a chave privada de Pao-Chi e porque assumimos que Pao-Chi é a única pessoa que tem acesso a sua chave privada, o texto cifrado deve ter vindo dele.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Co o texto cifrado deve ter vindo dele, pode-se chamar o texto cifrado de uma assinatura.</a:t>
            </a:r>
            <a:endParaRPr lang="en-US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6C1082A-8E22-4672-8686-45708F7C00BF}" type="slidenum">
              <a:rPr lang="pt-BR" smtClean="0"/>
              <a:pPr/>
              <a:t>48</a:t>
            </a:fld>
            <a:endParaRPr lang="pt-BR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Unicidade de uma Assinatura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Uma </a:t>
            </a:r>
            <a:r>
              <a:rPr lang="pt-BR" b="1" smtClean="0"/>
              <a:t>assinatura</a:t>
            </a:r>
            <a:r>
              <a:rPr lang="pt-BR" smtClean="0"/>
              <a:t> é </a:t>
            </a:r>
            <a:r>
              <a:rPr lang="pt-BR" b="1" smtClean="0"/>
              <a:t>uma maneira de confirmar o conteúdo de uma mensagem</a:t>
            </a:r>
            <a:r>
              <a:rPr lang="pt-BR" smtClean="0"/>
              <a:t> – </a:t>
            </a:r>
            <a:r>
              <a:rPr lang="pt-BR" b="1" smtClean="0"/>
              <a:t>e informar</a:t>
            </a:r>
            <a:r>
              <a:rPr lang="pt-BR" smtClean="0"/>
              <a:t>, </a:t>
            </a:r>
            <a:r>
              <a:rPr lang="pt-BR" smtClean="0">
                <a:solidFill>
                  <a:srgbClr val="154DFF"/>
                </a:solidFill>
              </a:rPr>
              <a:t>“Sim, sou a pessoa quem escreveu isto”</a:t>
            </a:r>
            <a:r>
              <a:rPr lang="pt-BR" smtClean="0"/>
              <a:t> 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Além disso, </a:t>
            </a:r>
            <a:r>
              <a:rPr lang="pt-BR" smtClean="0">
                <a:solidFill>
                  <a:srgbClr val="154DFF"/>
                </a:solidFill>
              </a:rPr>
              <a:t>uma assinatura permite verificar se os dados não foram alterados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As </a:t>
            </a:r>
            <a:r>
              <a:rPr lang="pt-BR" b="1" smtClean="0"/>
              <a:t>assinaturas </a:t>
            </a:r>
            <a:r>
              <a:rPr lang="pt-BR" smtClean="0"/>
              <a:t>dependem:</a:t>
            </a:r>
            <a:endParaRPr lang="en-US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C6AD24-4EE9-4AF5-8FC7-31EC758E79F0}" type="slidenum">
              <a:rPr lang="pt-BR" smtClean="0"/>
              <a:pPr/>
              <a:t>49</a:t>
            </a:fld>
            <a:endParaRPr lang="pt-BR" smtClean="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Unicidade de uma assinatura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400" smtClean="0"/>
              <a:t>Duas suposições fundamentais:</a:t>
            </a:r>
          </a:p>
          <a:p>
            <a:pPr eaLnBrk="1" hangingPunct="1">
              <a:buFont typeface="Wingdings" pitchFamily="2" charset="2"/>
              <a:buNone/>
            </a:pPr>
            <a:endParaRPr lang="pt-BR" sz="2400" smtClean="0"/>
          </a:p>
          <a:p>
            <a:pPr eaLnBrk="1" hangingPunct="1">
              <a:buFont typeface="Wingdings" pitchFamily="2" charset="2"/>
              <a:buNone/>
            </a:pPr>
            <a:r>
              <a:rPr lang="pt-BR" sz="2400" smtClean="0"/>
              <a:t>    - que a </a:t>
            </a:r>
            <a:r>
              <a:rPr lang="pt-BR" sz="2400" b="1" smtClean="0"/>
              <a:t>chave seja segura e que apenas o </a:t>
            </a:r>
            <a:br>
              <a:rPr lang="pt-BR" sz="2400" b="1" smtClean="0"/>
            </a:br>
            <a:r>
              <a:rPr lang="pt-BR" sz="2400" b="1" smtClean="0"/>
              <a:t>   proprietário da chave tenha acesso a </a:t>
            </a:r>
            <a:br>
              <a:rPr lang="pt-BR" sz="2400" b="1" smtClean="0"/>
            </a:br>
            <a:r>
              <a:rPr lang="pt-BR" sz="2400" b="1" smtClean="0"/>
              <a:t>   ela</a:t>
            </a:r>
            <a:r>
              <a:rPr lang="pt-BR" sz="2400" smtClean="0"/>
              <a:t> </a:t>
            </a:r>
            <a:r>
              <a:rPr lang="pt-BR" sz="2400" smtClean="0">
                <a:solidFill>
                  <a:srgbClr val="154DFF"/>
                </a:solidFill>
              </a:rPr>
              <a:t>(chaves devem ser protegidas; Cap. 3)</a:t>
            </a:r>
            <a:br>
              <a:rPr lang="pt-BR" sz="2400" smtClean="0">
                <a:solidFill>
                  <a:srgbClr val="154DFF"/>
                </a:solidFill>
              </a:rPr>
            </a:br>
            <a:endParaRPr lang="pt-BR" sz="2400" smtClean="0">
              <a:solidFill>
                <a:srgbClr val="154D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pt-BR" sz="2400" smtClean="0"/>
              <a:t>    - </a:t>
            </a:r>
            <a:r>
              <a:rPr lang="pt-BR" sz="2400" b="1" smtClean="0"/>
              <a:t>a única forma de produzir uma    </a:t>
            </a:r>
            <a:br>
              <a:rPr lang="pt-BR" sz="2400" b="1" smtClean="0"/>
            </a:br>
            <a:r>
              <a:rPr lang="pt-BR" sz="2400" b="1" smtClean="0"/>
              <a:t>  assinatura é através da chave privada </a:t>
            </a:r>
            <a:br>
              <a:rPr lang="pt-BR" sz="2400" b="1" smtClean="0"/>
            </a:br>
            <a:r>
              <a:rPr lang="pt-BR" sz="2400" b="1" smtClean="0"/>
              <a:t>   </a:t>
            </a:r>
            <a:r>
              <a:rPr lang="pt-BR" sz="2400" smtClean="0">
                <a:solidFill>
                  <a:srgbClr val="154DFF"/>
                </a:solidFill>
              </a:rPr>
              <a:t>(pode ser examinada do ponto de vista </a:t>
            </a:r>
            <a:br>
              <a:rPr lang="pt-BR" sz="2400" smtClean="0">
                <a:solidFill>
                  <a:srgbClr val="154DFF"/>
                </a:solidFill>
              </a:rPr>
            </a:br>
            <a:r>
              <a:rPr lang="pt-BR" sz="2400" smtClean="0">
                <a:solidFill>
                  <a:srgbClr val="154DFF"/>
                </a:solidFill>
              </a:rPr>
              <a:t>    matemático)</a:t>
            </a:r>
          </a:p>
          <a:p>
            <a:pPr eaLnBrk="1" hangingPunct="1">
              <a:buFont typeface="Wingdings" pitchFamily="2" charset="2"/>
              <a:buNone/>
            </a:pPr>
            <a:endParaRPr lang="pt-BR" sz="2400" smtClean="0">
              <a:solidFill>
                <a:srgbClr val="154DFF"/>
              </a:solidFill>
            </a:endParaRPr>
          </a:p>
          <a:p>
            <a:pPr eaLnBrk="1" hangingPunct="1"/>
            <a:r>
              <a:rPr lang="pt-BR" sz="2400" smtClean="0"/>
              <a:t>É possível mostrar que </a:t>
            </a:r>
            <a:r>
              <a:rPr lang="pt-BR" sz="2400" u="sng" smtClean="0"/>
              <a:t>uma assinatura é única</a:t>
            </a:r>
            <a:r>
              <a:rPr lang="pt-BR" sz="2400" smtClean="0"/>
              <a:t> ?</a:t>
            </a:r>
          </a:p>
          <a:p>
            <a:pPr eaLnBrk="1" hangingPunct="1">
              <a:buFont typeface="Wingdings" pitchFamily="2" charset="2"/>
              <a:buNone/>
            </a:pPr>
            <a:endParaRPr lang="pt-B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A9FD58C-C96D-48E7-9239-CA4B45B213A9}" type="slidenum">
              <a:rPr lang="pt-BR" smtClean="0"/>
              <a:pPr/>
              <a:t>5</a:t>
            </a:fld>
            <a:endParaRPr lang="pt-BR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Assinaturas Digitais</a:t>
            </a:r>
            <a:endParaRPr lang="pt-BR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 autenticidade de muitos documentos legais, é determinada pela presença de uma assinatura autorizada.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Isto não vale para as fotocópias.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7A7D834-F8F4-4F37-B486-CDB9EB4A75D7}" type="slidenum">
              <a:rPr lang="pt-BR" smtClean="0"/>
              <a:pPr/>
              <a:t>50</a:t>
            </a:fld>
            <a:endParaRPr lang="pt-BR" smtClean="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Unicidade de uma Assinatura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 Figura 5.3 (A) mostra o caminho que os dados tomam para tornarem-se uma assinatura e para serem verificados.</a:t>
            </a:r>
            <a:endParaRPr lang="en-US" smtClean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E0DD5D0-B6E8-4DD3-AFCB-32557D7F9036}" type="slidenum">
              <a:rPr lang="pt-BR" smtClean="0"/>
              <a:pPr/>
              <a:t>51</a:t>
            </a:fld>
            <a:endParaRPr lang="pt-BR" smtClean="0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Unicidade de uma Assinatura</a:t>
            </a:r>
            <a:endParaRPr lang="en-US" smtClean="0"/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Assinatura digital de Pao-Chi é </a:t>
            </a:r>
            <a:r>
              <a:rPr lang="pt-BR" b="1" smtClean="0"/>
              <a:t>encriptada utilizando sua chave privada</a:t>
            </a:r>
            <a:r>
              <a:rPr lang="pt-BR" smtClean="0"/>
              <a:t> e </a:t>
            </a:r>
            <a:r>
              <a:rPr lang="pt-BR" b="1" smtClean="0"/>
              <a:t>verificada com sua chave publica</a:t>
            </a:r>
            <a:r>
              <a:rPr lang="pt-BR" smtClean="0"/>
              <a:t> ?</a:t>
            </a:r>
            <a:endParaRPr lang="en-US" smtClean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69335CC-7691-4836-AF42-3086CF778A26}" type="slidenum">
              <a:rPr lang="pt-BR" smtClean="0"/>
              <a:pPr/>
              <a:t>52</a:t>
            </a:fld>
            <a:endParaRPr lang="pt-BR" smtClean="0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A-Unicidade de uma Assinatura</a:t>
            </a:r>
            <a:endParaRPr lang="en-US" smtClean="0"/>
          </a:p>
        </p:txBody>
      </p:sp>
      <p:pic>
        <p:nvPicPr>
          <p:cNvPr id="56324" name="Picture 4" descr="ass-uni-2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1828800"/>
            <a:ext cx="8077200" cy="3429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17289A5-2E7B-431A-9C3F-2536F4CFC33E}" type="slidenum">
              <a:rPr lang="pt-BR" smtClean="0"/>
              <a:pPr/>
              <a:t>53</a:t>
            </a:fld>
            <a:endParaRPr lang="pt-BR" smtClean="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Unicidade de uma Assinatura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b="1" smtClean="0"/>
              <a:t>É possível enviar dados por um outro caminho e terminar no mesmo lugar ?</a:t>
            </a:r>
          </a:p>
          <a:p>
            <a:pPr eaLnBrk="1" hangingPunct="1"/>
            <a:endParaRPr lang="pt-BR" b="1" smtClean="0"/>
          </a:p>
          <a:p>
            <a:pPr eaLnBrk="1" hangingPunct="1"/>
            <a:r>
              <a:rPr lang="pt-BR" smtClean="0"/>
              <a:t>Um invasor talvez queira iniciar com o texto simples, encriptá-lo com uma chave que não seja a chave privada verdadeira e ainda produzir o texto cifrado correto </a:t>
            </a:r>
            <a:r>
              <a:rPr lang="pt-BR" smtClean="0">
                <a:solidFill>
                  <a:srgbClr val="154DFF"/>
                </a:solidFill>
              </a:rPr>
              <a:t>(Fig. 5.3 B)</a:t>
            </a:r>
            <a:endParaRPr lang="en-US" smtClean="0">
              <a:solidFill>
                <a:srgbClr val="154DFF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9ECF43B-7A79-4A30-900D-8FA6AADD65A0}" type="slidenum">
              <a:rPr lang="pt-BR" smtClean="0"/>
              <a:pPr/>
              <a:t>54</a:t>
            </a:fld>
            <a:endParaRPr lang="pt-BR" smtClean="0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Unicidade de uma Assinatura</a:t>
            </a:r>
            <a:br>
              <a:rPr lang="pt-BR" smtClean="0"/>
            </a:br>
            <a:r>
              <a:rPr lang="pt-BR" smtClean="0"/>
              <a:t>Figura 5.3 (B)</a:t>
            </a:r>
            <a:endParaRPr lang="en-US" smtClean="0"/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Se o texto simples for </a:t>
            </a:r>
            <a:r>
              <a:rPr lang="pt-BR" b="1" smtClean="0"/>
              <a:t>encriptado utilizando uma chave diferente</a:t>
            </a:r>
            <a:r>
              <a:rPr lang="pt-BR" smtClean="0"/>
              <a:t>, o texto cifrado resultante pode ser </a:t>
            </a:r>
            <a:r>
              <a:rPr lang="pt-BR" b="1" smtClean="0"/>
              <a:t>decriptado com a chave pública de Pao-Chi</a:t>
            </a:r>
            <a:r>
              <a:rPr lang="pt-BR" smtClean="0"/>
              <a:t> ?</a:t>
            </a:r>
            <a:endParaRPr lang="en-US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703B6D5-20BE-49E3-9EBC-E7D4B674B471}" type="slidenum">
              <a:rPr lang="pt-BR" smtClean="0"/>
              <a:pPr/>
              <a:t>55</a:t>
            </a:fld>
            <a:endParaRPr lang="pt-BR" smtClean="0"/>
          </a:p>
        </p:txBody>
      </p:sp>
      <p:sp>
        <p:nvSpPr>
          <p:cNvPr id="5939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400" smtClean="0"/>
              <a:t>Figura 5.3 (B) </a:t>
            </a:r>
            <a:br>
              <a:rPr lang="pt-BR" sz="3400" smtClean="0"/>
            </a:br>
            <a:r>
              <a:rPr lang="pt-BR" sz="3400" smtClean="0"/>
              <a:t>Unicidade de uma Assinatura</a:t>
            </a:r>
            <a:endParaRPr lang="en-US" sz="3400" smtClean="0"/>
          </a:p>
        </p:txBody>
      </p:sp>
      <p:pic>
        <p:nvPicPr>
          <p:cNvPr id="59396" name="Picture 4" descr="ass-uni-3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1447800"/>
            <a:ext cx="8077200" cy="4343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33D891D-8B69-4326-94E7-0D6B3A515AF6}" type="slidenum">
              <a:rPr lang="pt-BR" smtClean="0"/>
              <a:pPr/>
              <a:t>56</a:t>
            </a:fld>
            <a:endParaRPr lang="pt-BR" smtClean="0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Unicidade de uma Assinatura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Ou talvez </a:t>
            </a:r>
            <a:r>
              <a:rPr lang="pt-BR" b="1" smtClean="0"/>
              <a:t>um invasor tente realizar alguma operação no texto simples</a:t>
            </a:r>
            <a:r>
              <a:rPr lang="pt-BR" smtClean="0"/>
              <a:t> (</a:t>
            </a:r>
            <a:r>
              <a:rPr lang="pt-BR" smtClean="0">
                <a:solidFill>
                  <a:srgbClr val="0029AC"/>
                </a:solidFill>
              </a:rPr>
              <a:t>não a criptografia normal</a:t>
            </a:r>
            <a:r>
              <a:rPr lang="pt-BR" smtClean="0"/>
              <a:t>), possivelmente usando a chave pública como guia e ainda assim prodizir o texto cifrado correto  </a:t>
            </a:r>
            <a:r>
              <a:rPr lang="pt-BR" smtClean="0">
                <a:solidFill>
                  <a:srgbClr val="154DFF"/>
                </a:solidFill>
              </a:rPr>
              <a:t>(Fig. 5.3 C)</a:t>
            </a:r>
            <a:r>
              <a:rPr lang="pt-BR" smtClean="0"/>
              <a:t> .</a:t>
            </a:r>
            <a:endParaRPr lang="en-US" smtClean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CB4C265-87D9-4BD2-994A-2A45FE0E883C}" type="slidenum">
              <a:rPr lang="pt-BR" smtClean="0"/>
              <a:pPr/>
              <a:t>57</a:t>
            </a:fld>
            <a:endParaRPr lang="pt-BR" smtClean="0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Unicidade de uma Assinatura </a:t>
            </a:r>
            <a:br>
              <a:rPr lang="pt-BR" smtClean="0"/>
            </a:br>
            <a:r>
              <a:rPr lang="pt-BR" smtClean="0"/>
              <a:t>Figura 5.3 (C) </a:t>
            </a:r>
            <a:endParaRPr lang="en-US" smtClean="0"/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É possível realizar alguma operação no texto simples de Pao-Chi, possivelmente utilizando uma chave pública e produzir um texto cifrado correto ?</a:t>
            </a:r>
            <a:endParaRPr lang="en-US" smtClean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248904-89F5-4EE2-8E6F-7C9CBC0FB4B9}" type="slidenum">
              <a:rPr lang="pt-BR" smtClean="0"/>
              <a:pPr/>
              <a:t>58</a:t>
            </a:fld>
            <a:endParaRPr lang="pt-BR" smtClean="0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400" smtClean="0"/>
              <a:t>Figuara 5.3 (C) </a:t>
            </a:r>
            <a:br>
              <a:rPr lang="pt-BR" sz="3400" smtClean="0"/>
            </a:br>
            <a:r>
              <a:rPr lang="pt-BR" sz="3400" smtClean="0"/>
              <a:t>Unicidade de uma Assinatura</a:t>
            </a:r>
            <a:endParaRPr lang="en-US" sz="3400" smtClean="0"/>
          </a:p>
        </p:txBody>
      </p:sp>
      <p:pic>
        <p:nvPicPr>
          <p:cNvPr id="62468" name="Picture 4" descr="ass-uni-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1752600"/>
            <a:ext cx="8077200" cy="3429000"/>
          </a:xfrm>
          <a:noFill/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D424ED4-4C74-4586-A610-8DE0BC36E12C}" type="slidenum">
              <a:rPr lang="pt-BR" smtClean="0"/>
              <a:pPr/>
              <a:t>59</a:t>
            </a:fld>
            <a:endParaRPr lang="pt-BR" smtClean="0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Unicidade de uma Assinatura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b="1" smtClean="0"/>
              <a:t>Se (B) e (C) for possível, uma assinatura </a:t>
            </a:r>
            <a:r>
              <a:rPr lang="pt-BR" b="1" smtClean="0">
                <a:solidFill>
                  <a:srgbClr val="154DFF"/>
                </a:solidFill>
              </a:rPr>
              <a:t>não seria única</a:t>
            </a:r>
            <a:r>
              <a:rPr lang="pt-BR" b="1" smtClean="0"/>
              <a:t>.</a:t>
            </a:r>
          </a:p>
          <a:p>
            <a:pPr eaLnBrk="1" hangingPunct="1"/>
            <a:endParaRPr lang="pt-BR" b="1" smtClean="0"/>
          </a:p>
          <a:p>
            <a:pPr eaLnBrk="1" hangingPunct="1"/>
            <a:r>
              <a:rPr lang="pt-BR" b="1" smtClean="0">
                <a:solidFill>
                  <a:srgbClr val="154DFF"/>
                </a:solidFill>
              </a:rPr>
              <a:t>Se não fosse única</a:t>
            </a:r>
            <a:r>
              <a:rPr lang="pt-BR" smtClean="0"/>
              <a:t>, </a:t>
            </a:r>
            <a:r>
              <a:rPr lang="pt-BR" b="1" smtClean="0"/>
              <a:t>não seria possível afirmar que o proprietário da chave privada está confirmando</a:t>
            </a:r>
            <a:r>
              <a:rPr lang="pt-BR" smtClean="0"/>
              <a:t> o texto simples enviado.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4DEE371-2AB1-4A2B-894A-3282A5158FF3}" type="slidenum">
              <a:rPr lang="pt-BR" smtClean="0"/>
              <a:pPr/>
              <a:t>6</a:t>
            </a:fld>
            <a:endParaRPr lang="pt-BR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Assinaturas Digitais</a:t>
            </a:r>
            <a:endParaRPr lang="pt-BR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z="3200" smtClean="0"/>
              <a:t>Para que os </a:t>
            </a:r>
            <a:r>
              <a:rPr lang="en-US" sz="3200" b="1" smtClean="0"/>
              <a:t>sistemas de mensagens computacionais</a:t>
            </a:r>
            <a:r>
              <a:rPr lang="en-US" sz="3200" smtClean="0"/>
              <a:t> possam </a:t>
            </a:r>
            <a:r>
              <a:rPr lang="en-US" sz="3200" b="1" smtClean="0"/>
              <a:t>substituir o transporte físico de documentos</a:t>
            </a:r>
            <a:r>
              <a:rPr lang="en-US" sz="3200" smtClean="0"/>
              <a:t> em papel e tinta, deve-se encontrar um </a:t>
            </a:r>
            <a:r>
              <a:rPr lang="en-US" sz="3200" b="1" smtClean="0"/>
              <a:t>método que permita assinar os documentos de um modo que não possa ser forjado</a:t>
            </a:r>
            <a:r>
              <a:rPr lang="en-US" sz="3200" smtClean="0"/>
              <a:t>.</a:t>
            </a:r>
            <a:endParaRPr lang="pt-BR" sz="3200" smtClean="0"/>
          </a:p>
          <a:p>
            <a:pPr eaLnBrk="1" hangingPunct="1"/>
            <a:endParaRPr lang="pt-BR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DD81A7E-7760-4E96-9DBE-8B1B6499DB42}" type="slidenum">
              <a:rPr lang="pt-BR" smtClean="0"/>
              <a:pPr/>
              <a:t>60</a:t>
            </a:fld>
            <a:endParaRPr lang="pt-BR" smtClean="0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Unicidade de uma Assinatura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Ninguém tem conhecimento de tais ataques tão bem-sucedidos.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Ninguém provou completamente a </a:t>
            </a:r>
            <a:r>
              <a:rPr lang="pt-BR" smtClean="0">
                <a:solidFill>
                  <a:srgbClr val="154DFF"/>
                </a:solidFill>
              </a:rPr>
              <a:t>unicidade de uma assinatura</a:t>
            </a:r>
            <a:r>
              <a:rPr lang="pt-BR" smtClean="0"/>
              <a:t> para qualquer esquema de assinatura.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b="1" smtClean="0">
                <a:solidFill>
                  <a:srgbClr val="154DFF"/>
                </a:solidFill>
              </a:rPr>
              <a:t>O que se pode afirmar ???</a:t>
            </a:r>
            <a:endParaRPr lang="en-US" b="1" smtClean="0">
              <a:solidFill>
                <a:srgbClr val="154D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6E574C9-0D5E-4BB5-9DD3-CEFE55D2E45F}" type="slidenum">
              <a:rPr lang="pt-BR" smtClean="0"/>
              <a:pPr/>
              <a:t>61</a:t>
            </a:fld>
            <a:endParaRPr lang="pt-BR" smtClean="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Poder da Assinatura Digital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b="1" u="sng" smtClean="0"/>
              <a:t>Cada fragmento</a:t>
            </a:r>
            <a:r>
              <a:rPr lang="pt-BR" smtClean="0"/>
              <a:t> de dados </a:t>
            </a:r>
            <a:r>
              <a:rPr lang="pt-BR" b="1" u="sng" smtClean="0"/>
              <a:t>tem sua própria assinatura</a:t>
            </a:r>
            <a:r>
              <a:rPr lang="pt-BR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u="sng" smtClean="0">
                <a:solidFill>
                  <a:srgbClr val="154DFF"/>
                </a:solidFill>
              </a:rPr>
              <a:t>Nenhuma</a:t>
            </a:r>
            <a:r>
              <a:rPr lang="pt-BR" smtClean="0">
                <a:solidFill>
                  <a:srgbClr val="154DFF"/>
                </a:solidFill>
              </a:rPr>
              <a:t> </a:t>
            </a:r>
            <a:r>
              <a:rPr lang="pt-BR" b="1" smtClean="0">
                <a:solidFill>
                  <a:srgbClr val="154DFF"/>
                </a:solidFill>
              </a:rPr>
              <a:t>única</a:t>
            </a:r>
            <a:r>
              <a:rPr lang="pt-BR" smtClean="0">
                <a:solidFill>
                  <a:srgbClr val="154DFF"/>
                </a:solidFill>
              </a:rPr>
              <a:t> </a:t>
            </a:r>
            <a:r>
              <a:rPr lang="pt-BR" u="sng" smtClean="0">
                <a:solidFill>
                  <a:srgbClr val="154DFF"/>
                </a:solidFill>
              </a:rPr>
              <a:t>assinatura</a:t>
            </a:r>
            <a:r>
              <a:rPr lang="pt-BR" smtClean="0">
                <a:solidFill>
                  <a:srgbClr val="154DFF"/>
                </a:solidFill>
              </a:rPr>
              <a:t> digital é associada a uma pessoa ou a um par de chaves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Cada assinatura é </a:t>
            </a:r>
            <a:r>
              <a:rPr lang="pt-BR" b="1" smtClean="0"/>
              <a:t>única</a:t>
            </a:r>
            <a:r>
              <a:rPr lang="pt-BR" smtClean="0"/>
              <a:t> </a:t>
            </a:r>
            <a:r>
              <a:rPr lang="pt-BR" b="1" smtClean="0"/>
              <a:t>para os dados assinados e para as chaves</a:t>
            </a:r>
            <a:r>
              <a:rPr lang="pt-BR" smtClean="0"/>
              <a:t> utilizadas.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7D81834-2739-4EF7-8DED-5FC52B529898}" type="slidenum">
              <a:rPr lang="pt-BR" smtClean="0"/>
              <a:pPr/>
              <a:t>62</a:t>
            </a:fld>
            <a:endParaRPr lang="pt-BR" smtClean="0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Poder da Assinatura Digital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Quando </a:t>
            </a:r>
            <a:r>
              <a:rPr lang="pt-BR" u="sng" smtClean="0"/>
              <a:t>uma pessoa assina duas mensagens diferentes</a:t>
            </a:r>
            <a:r>
              <a:rPr lang="pt-BR" smtClean="0"/>
              <a:t> com </a:t>
            </a:r>
            <a:r>
              <a:rPr lang="pt-BR" b="1" smtClean="0"/>
              <a:t>a mesma chave</a:t>
            </a:r>
            <a:r>
              <a:rPr lang="pt-BR" smtClean="0"/>
              <a:t>, </a:t>
            </a:r>
            <a:r>
              <a:rPr lang="pt-BR" b="1" smtClean="0"/>
              <a:t>as assinaturas serão diferentes</a:t>
            </a:r>
            <a:r>
              <a:rPr lang="pt-BR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Quando </a:t>
            </a:r>
            <a:r>
              <a:rPr lang="pt-BR" u="sng" smtClean="0"/>
              <a:t>duas pessoas com chaves distintas assinam os mesmos dados</a:t>
            </a:r>
            <a:r>
              <a:rPr lang="pt-BR" smtClean="0"/>
              <a:t>, elas </a:t>
            </a:r>
            <a:r>
              <a:rPr lang="pt-BR" b="1" smtClean="0"/>
              <a:t>produzirão assinaturas diferentes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AD5A26E-C943-4CF6-AD68-AB820B17B1F9}" type="slidenum">
              <a:rPr lang="pt-BR" smtClean="0"/>
              <a:pPr/>
              <a:t>63</a:t>
            </a:fld>
            <a:endParaRPr lang="pt-BR" smtClean="0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Poder da Assinatura Digital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Como resultado, </a:t>
            </a:r>
            <a:r>
              <a:rPr lang="pt-BR" b="1" smtClean="0"/>
              <a:t>ninguém pode pegar uma assinatura válida e acrescentá-la à parte inferior de uma mensagem</a:t>
            </a:r>
            <a:r>
              <a:rPr lang="pt-BR" smtClean="0"/>
              <a:t> que não originou a mesma. 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Algo que torna </a:t>
            </a:r>
            <a:r>
              <a:rPr lang="pt-BR" b="1" smtClean="0"/>
              <a:t>a falsificação de uma assinatura</a:t>
            </a:r>
            <a:r>
              <a:rPr lang="pt-BR" smtClean="0"/>
              <a:t> muito mais difícil.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98192CF-2955-4477-8ED1-2D0609F1C9AE}" type="slidenum">
              <a:rPr lang="pt-BR" smtClean="0"/>
              <a:pPr/>
              <a:t>7</a:t>
            </a:fld>
            <a:endParaRPr lang="pt-BR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Assinaturas Digitais</a:t>
            </a:r>
            <a:endParaRPr lang="pt-BR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Problema: 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b="1" smtClean="0"/>
              <a:t>Criar um método substituto para as assinaturas escritas à mão.</a:t>
            </a:r>
            <a:endParaRPr lang="pt-B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7E448E4-8305-4443-ACEF-684DB55910DA}" type="slidenum">
              <a:rPr lang="pt-BR" smtClean="0"/>
              <a:pPr/>
              <a:t>8</a:t>
            </a:fld>
            <a:endParaRPr lang="pt-BR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Assinaturas Digitais</a:t>
            </a:r>
            <a:endParaRPr lang="pt-BR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z="3200" smtClean="0"/>
              <a:t>Necessita-se de um</a:t>
            </a:r>
            <a:r>
              <a:rPr lang="en-US" sz="3200" b="1" smtClean="0"/>
              <a:t> sistema</a:t>
            </a:r>
            <a:r>
              <a:rPr lang="en-US" sz="3200" smtClean="0"/>
              <a:t> que através do qual </a:t>
            </a:r>
            <a:r>
              <a:rPr lang="en-US" sz="3200" b="1" smtClean="0"/>
              <a:t>uma parte possa enviar uma mensagem “assinada” para outra</a:t>
            </a:r>
            <a:r>
              <a:rPr lang="en-US" sz="3200" smtClean="0"/>
              <a:t> parte de forma que:</a:t>
            </a:r>
            <a:endParaRPr lang="pt-BR" sz="32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4D3747-AA2F-480C-82A7-DE7A04583DB7}" type="slidenum">
              <a:rPr lang="pt-BR" smtClean="0"/>
              <a:pPr/>
              <a:t>9</a:t>
            </a:fld>
            <a:endParaRPr lang="pt-BR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Assinaturas Digitais</a:t>
            </a:r>
            <a:endParaRPr lang="pt-BR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O </a:t>
            </a:r>
            <a:r>
              <a:rPr lang="en-US" u="sng" smtClean="0"/>
              <a:t>receptor</a:t>
            </a:r>
            <a:r>
              <a:rPr lang="en-US" smtClean="0"/>
              <a:t> possa </a:t>
            </a:r>
            <a:r>
              <a:rPr lang="en-US" b="1" smtClean="0"/>
              <a:t>verificar a identidade</a:t>
            </a:r>
            <a:r>
              <a:rPr lang="en-US" smtClean="0"/>
              <a:t>     </a:t>
            </a:r>
            <a:br>
              <a:rPr lang="en-US" smtClean="0"/>
            </a:br>
            <a:r>
              <a:rPr lang="en-US" smtClean="0"/>
              <a:t> alegada pelo </a:t>
            </a:r>
            <a:r>
              <a:rPr lang="en-US" u="sng" smtClean="0"/>
              <a:t>transmissor</a:t>
            </a:r>
            <a:r>
              <a:rPr lang="en-US" smtClean="0"/>
              <a:t>.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Posteriormente, o </a:t>
            </a:r>
            <a:r>
              <a:rPr lang="en-US" u="sng" smtClean="0"/>
              <a:t>transmissor</a:t>
            </a:r>
            <a:r>
              <a:rPr lang="en-US" smtClean="0"/>
              <a:t> </a:t>
            </a:r>
            <a:r>
              <a:rPr lang="en-US" b="1" smtClean="0"/>
              <a:t>não possa repudiar</a:t>
            </a:r>
            <a:r>
              <a:rPr lang="en-US" smtClean="0"/>
              <a:t> o conteúdo da mensagem.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O </a:t>
            </a:r>
            <a:r>
              <a:rPr lang="en-US" u="sng" smtClean="0"/>
              <a:t>receptor</a:t>
            </a:r>
            <a:r>
              <a:rPr lang="en-US" smtClean="0"/>
              <a:t> não tenha a </a:t>
            </a:r>
            <a:r>
              <a:rPr lang="en-US" b="1" smtClean="0"/>
              <a:t>possibilidade de forjar</a:t>
            </a:r>
            <a:r>
              <a:rPr lang="en-US" smtClean="0"/>
              <a:t> ele mesmo a mensagem.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amadas">
  <a:themeElements>
    <a:clrScheme name="1_Camada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1_Camad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90000"/>
          <a:buFont typeface="Wingdings" pitchFamily="2" charset="2"/>
          <a:buChar char="n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90000"/>
          <a:buFont typeface="Wingdings" pitchFamily="2" charset="2"/>
          <a:buChar char="n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1_Camad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amad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amad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amad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amad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amad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amad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amad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amad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amad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ar design">
  <a:themeElements>
    <a:clrScheme name="Personaliza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ar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90000"/>
          <a:buFont typeface="Wingdings" pitchFamily="2" charset="2"/>
          <a:buChar char="n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90000"/>
          <a:buFont typeface="Wingdings" pitchFamily="2" charset="2"/>
          <a:buChar char="n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Camadas</Template>
  <TotalTime>13682</TotalTime>
  <Words>2038</Words>
  <Application>Microsoft Office PowerPoint</Application>
  <PresentationFormat>Apresentação na tela (4:3)</PresentationFormat>
  <Paragraphs>385</Paragraphs>
  <Slides>63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63</vt:i4>
      </vt:variant>
    </vt:vector>
  </HeadingPairs>
  <TitlesOfParts>
    <vt:vector size="70" baseType="lpstr">
      <vt:lpstr>Arial</vt:lpstr>
      <vt:lpstr>Times New Roman</vt:lpstr>
      <vt:lpstr>Wingdings</vt:lpstr>
      <vt:lpstr>Bookman Old Style</vt:lpstr>
      <vt:lpstr>Courier New</vt:lpstr>
      <vt:lpstr>1_Camadas</vt:lpstr>
      <vt:lpstr>Personalizar design</vt:lpstr>
      <vt:lpstr>  A Assinatura Digital</vt:lpstr>
      <vt:lpstr>Assinatura Eletrônica</vt:lpstr>
      <vt:lpstr>Assinatura Eletrônica</vt:lpstr>
      <vt:lpstr>Assinatura Digital</vt:lpstr>
      <vt:lpstr>Assinaturas Digitais</vt:lpstr>
      <vt:lpstr>Assinaturas Digitais</vt:lpstr>
      <vt:lpstr>Assinaturas Digitais</vt:lpstr>
      <vt:lpstr>Assinaturas Digitais</vt:lpstr>
      <vt:lpstr>Assinaturas Digitais</vt:lpstr>
      <vt:lpstr>Assinaturas Digitais</vt:lpstr>
      <vt:lpstr>Assinaturas Digitais</vt:lpstr>
      <vt:lpstr>Assinaturas Digitais</vt:lpstr>
      <vt:lpstr>Assinaturas Digitais</vt:lpstr>
      <vt:lpstr>Assinaturas Digitais</vt:lpstr>
      <vt:lpstr>Assinaturas Digitais</vt:lpstr>
      <vt:lpstr>Assinaturas de Chave Pública</vt:lpstr>
      <vt:lpstr>Assinatura Digital</vt:lpstr>
      <vt:lpstr>Assinatura Digital</vt:lpstr>
      <vt:lpstr>Assinaturas Digitais </vt:lpstr>
      <vt:lpstr>Técnicas de Assinatura Digital Arbitrada</vt:lpstr>
      <vt:lpstr>Criptografia Simétrica (1)</vt:lpstr>
      <vt:lpstr>Árbitro A vê mensagem M (1)</vt:lpstr>
      <vt:lpstr>Criptografia Simétrica (2)</vt:lpstr>
      <vt:lpstr>Assinatura Digital</vt:lpstr>
      <vt:lpstr>Assinatura Digital</vt:lpstr>
      <vt:lpstr>Criptografia de Chave Pública (3)</vt:lpstr>
      <vt:lpstr>Criptografia de Chave Pública - Arbitrada</vt:lpstr>
      <vt:lpstr>Assinaturas Digitais – Modo Direto</vt:lpstr>
      <vt:lpstr>Padrão de Assinatura Digital</vt:lpstr>
      <vt:lpstr>Assinaturas RSA e DSA</vt:lpstr>
      <vt:lpstr>Assinatura Digital</vt:lpstr>
      <vt:lpstr>Assinatura Digital</vt:lpstr>
      <vt:lpstr>Assinatura Digital</vt:lpstr>
      <vt:lpstr>Assinatura Digital</vt:lpstr>
      <vt:lpstr>A unicidade de uma assinatura</vt:lpstr>
      <vt:lpstr>Unicidade de uma Assinatura</vt:lpstr>
      <vt:lpstr>Unicidade de uma Assinatura</vt:lpstr>
      <vt:lpstr>Unicidade de uma Assinatura</vt:lpstr>
      <vt:lpstr>Unicidade de uma Assinatura</vt:lpstr>
      <vt:lpstr>Unicidade de uma Assinatura</vt:lpstr>
      <vt:lpstr>Unicidade de uma Assinatura</vt:lpstr>
      <vt:lpstr>A unicidade de uma assinatura</vt:lpstr>
      <vt:lpstr>Unicidade de uma Assinatura</vt:lpstr>
      <vt:lpstr>Unicidade de uma Assinatura</vt:lpstr>
      <vt:lpstr>Unicidade de uma Assinatura</vt:lpstr>
      <vt:lpstr>Unicidade de uma Assinatura</vt:lpstr>
      <vt:lpstr>Unicidade de uma Assinatura</vt:lpstr>
      <vt:lpstr>Unicidade de uma Assinatura</vt:lpstr>
      <vt:lpstr>Unicidade de uma assinatura</vt:lpstr>
      <vt:lpstr>Unicidade de uma Assinatura</vt:lpstr>
      <vt:lpstr>Unicidade de uma Assinatura</vt:lpstr>
      <vt:lpstr>A-Unicidade de uma Assinatura</vt:lpstr>
      <vt:lpstr>Unicidade de uma Assinatura</vt:lpstr>
      <vt:lpstr>Unicidade de uma Assinatura Figura 5.3 (B)</vt:lpstr>
      <vt:lpstr>Figura 5.3 (B)  Unicidade de uma Assinatura</vt:lpstr>
      <vt:lpstr>Unicidade de uma Assinatura</vt:lpstr>
      <vt:lpstr>Unicidade de uma Assinatura  Figura 5.3 (C) </vt:lpstr>
      <vt:lpstr>Figuara 5.3 (C)  Unicidade de uma Assinatura</vt:lpstr>
      <vt:lpstr>Unicidade de uma Assinatura</vt:lpstr>
      <vt:lpstr>Unicidade de uma Assinatura</vt:lpstr>
      <vt:lpstr>O Poder da Assinatura Digital</vt:lpstr>
      <vt:lpstr>O Poder da Assinatura Digital</vt:lpstr>
      <vt:lpstr>O Poder da Assinatura Digital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bosco</dc:creator>
  <cp:lastModifiedBy>bosco</cp:lastModifiedBy>
  <cp:revision>375</cp:revision>
  <cp:lastPrinted>1601-01-01T00:00:00Z</cp:lastPrinted>
  <dcterms:created xsi:type="dcterms:W3CDTF">1601-01-01T00:00:00Z</dcterms:created>
  <dcterms:modified xsi:type="dcterms:W3CDTF">2013-08-30T18:49:04Z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