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551702-4028-46F5-959A-076AA09F6F3D}" type="datetimeFigureOut">
              <a:rPr lang="pt-BR" smtClean="0"/>
              <a:t>16/08/2013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B34F2F-6D51-49C9-B610-84F5C66AF1A4}" type="slidenum">
              <a:rPr lang="pt-BR" smtClean="0"/>
              <a:t>‹nº›</a:t>
            </a:fld>
            <a:endParaRPr lang="pt-BR"/>
          </a:p>
        </p:txBody>
      </p:sp>
      <p:sp>
        <p:nvSpPr>
          <p:cNvPr id="32" name="Retângulo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tângulo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tângulo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tângulo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tângulo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56" name="Retângulo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tângulo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tângulo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tângulo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551702-4028-46F5-959A-076AA09F6F3D}" type="datetimeFigureOut">
              <a:rPr lang="pt-BR" smtClean="0"/>
              <a:t>16/08/2013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B34F2F-6D51-49C9-B610-84F5C66AF1A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551702-4028-46F5-959A-076AA09F6F3D}" type="datetimeFigureOut">
              <a:rPr lang="pt-BR" smtClean="0"/>
              <a:t>16/08/2013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B34F2F-6D51-49C9-B610-84F5C66AF1A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551702-4028-46F5-959A-076AA09F6F3D}" type="datetimeFigureOut">
              <a:rPr lang="pt-BR" smtClean="0"/>
              <a:t>16/08/2013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B34F2F-6D51-49C9-B610-84F5C66AF1A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rma livre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orma livre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orma livre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orma livre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orma livre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orma livre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orma livre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orma livre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orma livre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orma livre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orma livre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orma livre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orma livre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orma livre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551702-4028-46F5-959A-076AA09F6F3D}" type="datetimeFigureOut">
              <a:rPr lang="pt-BR" smtClean="0"/>
              <a:t>16/08/2013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B34F2F-6D51-49C9-B610-84F5C66AF1A4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tângulo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tângulo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tângulo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551702-4028-46F5-959A-076AA09F6F3D}" type="datetimeFigureOut">
              <a:rPr lang="pt-BR" smtClean="0"/>
              <a:t>16/08/2013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B34F2F-6D51-49C9-B610-84F5C66AF1A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tângulo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551702-4028-46F5-959A-076AA09F6F3D}" type="datetimeFigureOut">
              <a:rPr lang="pt-BR" smtClean="0"/>
              <a:t>16/08/2013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B34F2F-6D51-49C9-B610-84F5C66AF1A4}" type="slidenum">
              <a:rPr lang="pt-BR" smtClean="0"/>
              <a:t>‹nº›</a:t>
            </a:fld>
            <a:endParaRPr lang="pt-BR"/>
          </a:p>
        </p:txBody>
      </p:sp>
      <p:sp>
        <p:nvSpPr>
          <p:cNvPr id="16" name="Retângulo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tângulo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tângulo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tângulo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tângulo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tângulo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tângulo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tângulo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551702-4028-46F5-959A-076AA09F6F3D}" type="datetimeFigureOut">
              <a:rPr lang="pt-BR" smtClean="0"/>
              <a:t>16/08/2013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B34F2F-6D51-49C9-B610-84F5C66AF1A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551702-4028-46F5-959A-076AA09F6F3D}" type="datetimeFigureOut">
              <a:rPr lang="pt-BR" smtClean="0"/>
              <a:t>16/08/2013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B34F2F-6D51-49C9-B610-84F5C66AF1A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551702-4028-46F5-959A-076AA09F6F3D}" type="datetimeFigureOut">
              <a:rPr lang="pt-BR" smtClean="0"/>
              <a:t>16/08/2013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B34F2F-6D51-49C9-B610-84F5C66AF1A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Conector reto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upo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Conector reto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ector reto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ector reto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grpSp>
        <p:nvGrpSpPr>
          <p:cNvPr id="14" name="Grupo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Conector reto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ector reto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ector reto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upo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Conector reto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ector reto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ector reto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81551702-4028-46F5-959A-076AA09F6F3D}" type="datetimeFigureOut">
              <a:rPr lang="pt-BR" smtClean="0"/>
              <a:t>16/08/2013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76B34F2F-6D51-49C9-B610-84F5C66AF1A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tângulo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tângulo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tângulo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tângulo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81551702-4028-46F5-959A-076AA09F6F3D}" type="datetimeFigureOut">
              <a:rPr lang="pt-BR" smtClean="0"/>
              <a:t>16/08/2013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76B34F2F-6D51-49C9-B610-84F5C66AF1A4}" type="slidenum">
              <a:rPr lang="pt-BR" smtClean="0"/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bmsobral@gmail.com" TargetMode="External"/><Relationship Id="rId2" Type="http://schemas.openxmlformats.org/officeDocument/2006/relationships/hyperlink" Target="http://www.inf.ufsc.br/~bosco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Apresentação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2400" dirty="0" smtClean="0"/>
              <a:t>INE 5680 </a:t>
            </a:r>
            <a:r>
              <a:rPr lang="pt-BR" sz="2400" dirty="0" smtClean="0"/>
              <a:t>– Segurança da Informação e de Redes</a:t>
            </a:r>
            <a:endParaRPr lang="pt-BR" sz="24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endParaRPr lang="pt-BR" dirty="0" smtClean="0"/>
          </a:p>
          <a:p>
            <a:pPr algn="r"/>
            <a:r>
              <a:rPr lang="pt-BR" sz="3200" dirty="0" smtClean="0"/>
              <a:t>Prof. João Bosco M. Sobral</a:t>
            </a:r>
            <a:br>
              <a:rPr lang="pt-BR" sz="3200" dirty="0" smtClean="0"/>
            </a:br>
            <a:r>
              <a:rPr lang="pt-BR" sz="3200" dirty="0" smtClean="0"/>
              <a:t>INE - Sala 515 </a:t>
            </a:r>
            <a:br>
              <a:rPr lang="pt-BR" sz="3200" dirty="0" smtClean="0"/>
            </a:br>
            <a:r>
              <a:rPr lang="pt-BR" sz="3200" dirty="0" smtClean="0">
                <a:hlinkClick r:id="rId2"/>
              </a:rPr>
              <a:t>http://www.inf.ufsc.br/~bosco</a:t>
            </a: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200" dirty="0" smtClean="0">
                <a:hlinkClick r:id="rId3"/>
              </a:rPr>
              <a:t>jbmsobral@gmail.com</a:t>
            </a:r>
            <a:endParaRPr lang="pt-BR" sz="3200" dirty="0" smtClean="0"/>
          </a:p>
          <a:p>
            <a:pPr algn="r"/>
            <a:r>
              <a:rPr lang="pt-BR" sz="3200" dirty="0" smtClean="0"/>
              <a:t>bosco@inf.ufsc.br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Plano de Ensino e Cronograma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Plano de Ensino está registrado no INE e será colocado na página, até 18 de Agosto de 2013. </a:t>
            </a:r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Objetivo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r>
              <a:rPr lang="pt-BR" sz="3200" dirty="0" smtClean="0"/>
              <a:t>Capacitar o aluno ao desenvolvimento de sistemas seguros.</a:t>
            </a:r>
          </a:p>
          <a:p>
            <a:endParaRPr lang="pt-BR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Objetivos Específicos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b="1" u="sng" dirty="0" smtClean="0"/>
              <a:t>Conhecer</a:t>
            </a:r>
            <a:r>
              <a:rPr lang="pt-BR" b="1" dirty="0" smtClean="0"/>
              <a:t> </a:t>
            </a:r>
            <a:r>
              <a:rPr lang="pt-BR" dirty="0" smtClean="0"/>
              <a:t>fatos e problemas sobre segurança computacional. </a:t>
            </a:r>
            <a:endParaRPr lang="pt-BR" dirty="0" smtClean="0"/>
          </a:p>
          <a:p>
            <a:endParaRPr lang="pt-BR" b="1" dirty="0" smtClean="0"/>
          </a:p>
          <a:p>
            <a:r>
              <a:rPr lang="pt-BR" b="1" u="sng" dirty="0" smtClean="0"/>
              <a:t>Compreender</a:t>
            </a:r>
            <a:r>
              <a:rPr lang="pt-BR" dirty="0" smtClean="0"/>
              <a:t> os principais conceitos, princípios, mecanismos, métodos, procedimentos visando segurança. </a:t>
            </a:r>
            <a:endParaRPr lang="pt-BR" dirty="0" smtClean="0"/>
          </a:p>
          <a:p>
            <a:endParaRPr lang="pt-BR" b="1" dirty="0" smtClean="0"/>
          </a:p>
          <a:p>
            <a:r>
              <a:rPr lang="pt-BR" b="1" u="sng" dirty="0" smtClean="0"/>
              <a:t>Aplicar</a:t>
            </a:r>
            <a:r>
              <a:rPr lang="pt-BR" dirty="0" smtClean="0"/>
              <a:t> algoritmos e protocolos criptográficos. </a:t>
            </a:r>
            <a:endParaRPr lang="pt-BR" dirty="0" smtClean="0"/>
          </a:p>
          <a:p>
            <a:endParaRPr lang="pt-BR" b="1" dirty="0" smtClean="0"/>
          </a:p>
          <a:p>
            <a:r>
              <a:rPr lang="pt-BR" b="1" i="1" u="sng" dirty="0" smtClean="0"/>
              <a:t>Empregar</a:t>
            </a:r>
            <a:r>
              <a:rPr lang="pt-BR" i="1" u="sng" dirty="0" smtClean="0"/>
              <a:t> </a:t>
            </a:r>
            <a:r>
              <a:rPr lang="pt-BR" dirty="0" smtClean="0"/>
              <a:t>ferramentas que servem de suporte para a segurança computacional da informação e segurança de aplicações em ambientes distribuídos.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Metodologia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Analisar conceitos  e princípios de segurança.</a:t>
            </a:r>
          </a:p>
          <a:p>
            <a:endParaRPr lang="pt-BR" dirty="0" smtClean="0"/>
          </a:p>
          <a:p>
            <a:r>
              <a:rPr lang="pt-BR" dirty="0" smtClean="0"/>
              <a:t>Estudar tecnologias voltadas à segurança.</a:t>
            </a:r>
          </a:p>
          <a:p>
            <a:endParaRPr lang="pt-BR" dirty="0" smtClean="0"/>
          </a:p>
          <a:p>
            <a:r>
              <a:rPr lang="pt-BR" dirty="0" smtClean="0"/>
              <a:t>Modelar  protocolos  criptográficos.</a:t>
            </a:r>
          </a:p>
          <a:p>
            <a:endParaRPr lang="pt-BR" dirty="0" smtClean="0"/>
          </a:p>
          <a:p>
            <a:r>
              <a:rPr lang="pt-BR" dirty="0" smtClean="0"/>
              <a:t>Prática para soluções de segurança. </a:t>
            </a:r>
            <a:endParaRPr lang="pt-B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Resumo do Programa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Introdução à Segurança </a:t>
            </a:r>
          </a:p>
          <a:p>
            <a:r>
              <a:rPr lang="pt-BR" dirty="0" smtClean="0"/>
              <a:t>Criptografia clássica, simétrica e assimétrica.</a:t>
            </a:r>
          </a:p>
          <a:p>
            <a:r>
              <a:rPr lang="pt-BR" dirty="0" smtClean="0"/>
              <a:t>Funções  </a:t>
            </a:r>
            <a:r>
              <a:rPr lang="pt-BR" dirty="0" err="1" smtClean="0"/>
              <a:t>Hash</a:t>
            </a:r>
            <a:endParaRPr lang="pt-BR" dirty="0" smtClean="0"/>
          </a:p>
          <a:p>
            <a:r>
              <a:rPr lang="pt-BR" dirty="0" smtClean="0"/>
              <a:t>Assinatura e Certificação Digital</a:t>
            </a:r>
          </a:p>
          <a:p>
            <a:r>
              <a:rPr lang="pt-BR" dirty="0" smtClean="0"/>
              <a:t>Infraestrutura de Chaves Públicas</a:t>
            </a:r>
          </a:p>
          <a:p>
            <a:r>
              <a:rPr lang="pt-BR" dirty="0" smtClean="0"/>
              <a:t>Protocolos Criptográficos</a:t>
            </a:r>
          </a:p>
          <a:p>
            <a:r>
              <a:rPr lang="pt-BR" dirty="0" smtClean="0"/>
              <a:t>Segurança de Aplicações </a:t>
            </a:r>
          </a:p>
          <a:p>
            <a:r>
              <a:rPr lang="pt-BR" dirty="0" smtClean="0"/>
              <a:t>Segurança de Redes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Avaliação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pt-BR" dirty="0" smtClean="0"/>
          </a:p>
          <a:p>
            <a:r>
              <a:rPr lang="pt-BR" dirty="0" smtClean="0"/>
              <a:t>Uma prova escrita  </a:t>
            </a:r>
            <a:r>
              <a:rPr lang="pt-BR" dirty="0" err="1" smtClean="0"/>
              <a:t>Pr</a:t>
            </a:r>
            <a:r>
              <a:rPr lang="pt-BR" dirty="0" smtClean="0"/>
              <a:t>  e uma prova de recuperação </a:t>
            </a:r>
            <a:r>
              <a:rPr lang="pt-BR" dirty="0" smtClean="0"/>
              <a:t> </a:t>
            </a:r>
            <a:r>
              <a:rPr lang="pt-BR" dirty="0" smtClean="0"/>
              <a:t>(</a:t>
            </a:r>
            <a:r>
              <a:rPr lang="pt-BR" dirty="0" err="1" smtClean="0"/>
              <a:t>Rec</a:t>
            </a:r>
            <a:r>
              <a:rPr lang="pt-BR" dirty="0" smtClean="0"/>
              <a:t>), sobre a primeira parte. </a:t>
            </a:r>
          </a:p>
          <a:p>
            <a:endParaRPr lang="pt-BR" dirty="0" smtClean="0"/>
          </a:p>
          <a:p>
            <a:r>
              <a:rPr lang="pt-BR" dirty="0" smtClean="0"/>
              <a:t>Tarefas práticas  T1, ..., </a:t>
            </a:r>
            <a:r>
              <a:rPr lang="pt-BR" dirty="0" err="1" smtClean="0"/>
              <a:t>Tn</a:t>
            </a:r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Palestras  P1, P2, P3</a:t>
            </a:r>
          </a:p>
          <a:p>
            <a:pPr>
              <a:buNone/>
            </a:pPr>
            <a:endParaRPr lang="pt-BR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Avaliação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endParaRPr lang="pt-BR" dirty="0" smtClean="0"/>
          </a:p>
          <a:p>
            <a:r>
              <a:rPr lang="pt-BR" dirty="0" smtClean="0"/>
              <a:t>MT </a:t>
            </a:r>
            <a:r>
              <a:rPr lang="pt-BR" dirty="0" smtClean="0"/>
              <a:t>= (NT1*P1 + .... + </a:t>
            </a:r>
            <a:r>
              <a:rPr lang="pt-BR" dirty="0" err="1" smtClean="0"/>
              <a:t>NTn</a:t>
            </a:r>
            <a:r>
              <a:rPr lang="pt-BR" dirty="0" smtClean="0"/>
              <a:t>*</a:t>
            </a:r>
            <a:r>
              <a:rPr lang="pt-BR" dirty="0" err="1" smtClean="0"/>
              <a:t>Pn</a:t>
            </a:r>
            <a:r>
              <a:rPr lang="pt-BR" dirty="0" smtClean="0"/>
              <a:t>)/(P1 + ...+ </a:t>
            </a:r>
            <a:r>
              <a:rPr lang="pt-BR" dirty="0" err="1" smtClean="0"/>
              <a:t>Pn</a:t>
            </a:r>
            <a:r>
              <a:rPr lang="pt-BR" dirty="0" smtClean="0"/>
              <a:t>) , </a:t>
            </a:r>
            <a:r>
              <a:rPr lang="pt-BR" dirty="0" smtClean="0"/>
              <a:t>onde MT é a média aritmética ponderada entre as notas das tarefas teóricas </a:t>
            </a:r>
            <a:r>
              <a:rPr lang="pt-BR" dirty="0" smtClean="0"/>
              <a:t>e práticas</a:t>
            </a:r>
            <a:r>
              <a:rPr lang="pt-BR" dirty="0" smtClean="0"/>
              <a:t>; </a:t>
            </a:r>
            <a:endParaRPr lang="pt-BR" dirty="0" smtClean="0"/>
          </a:p>
          <a:p>
            <a:endParaRPr lang="pt-BR" dirty="0" smtClean="0"/>
          </a:p>
          <a:p>
            <a:r>
              <a:rPr lang="pt-BR" dirty="0" err="1" smtClean="0"/>
              <a:t>NTi</a:t>
            </a:r>
            <a:r>
              <a:rPr lang="pt-BR" dirty="0" smtClean="0"/>
              <a:t> </a:t>
            </a:r>
            <a:r>
              <a:rPr lang="pt-BR" dirty="0" smtClean="0"/>
              <a:t>é a nota da </a:t>
            </a:r>
            <a:r>
              <a:rPr lang="pt-BR" dirty="0" err="1" smtClean="0"/>
              <a:t>iésima</a:t>
            </a:r>
            <a:r>
              <a:rPr lang="pt-BR" dirty="0" smtClean="0"/>
              <a:t> tarefa e </a:t>
            </a:r>
            <a:r>
              <a:rPr lang="pt-BR" dirty="0" err="1" smtClean="0"/>
              <a:t>Pi</a:t>
            </a:r>
            <a:r>
              <a:rPr lang="pt-BR" dirty="0" smtClean="0"/>
              <a:t> é o peso da </a:t>
            </a:r>
            <a:r>
              <a:rPr lang="pt-BR" dirty="0" err="1" smtClean="0"/>
              <a:t>iésima</a:t>
            </a:r>
            <a:r>
              <a:rPr lang="pt-BR" dirty="0" smtClean="0"/>
              <a:t> tarefa definido no sistema </a:t>
            </a:r>
            <a:r>
              <a:rPr lang="pt-BR" dirty="0" err="1" smtClean="0"/>
              <a:t>Moodle</a:t>
            </a:r>
            <a:r>
              <a:rPr lang="pt-BR" dirty="0" smtClean="0"/>
              <a:t>.</a:t>
            </a:r>
          </a:p>
          <a:p>
            <a:endParaRPr lang="pt-BR" dirty="0" smtClean="0"/>
          </a:p>
          <a:p>
            <a:r>
              <a:rPr lang="pt-BR" dirty="0" smtClean="0"/>
              <a:t>Envolve palestras e apresentação oral dos grupos. 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Avaliação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pt-BR" dirty="0" smtClean="0"/>
          </a:p>
          <a:p>
            <a:r>
              <a:rPr lang="pt-BR" dirty="0" smtClean="0"/>
              <a:t>A </a:t>
            </a:r>
            <a:r>
              <a:rPr lang="pt-BR" dirty="0" smtClean="0"/>
              <a:t>média final das avaliações (MF)consistirá das notas obtidas na prova escrita (</a:t>
            </a:r>
            <a:r>
              <a:rPr lang="pt-BR" dirty="0" err="1" smtClean="0"/>
              <a:t>NPr</a:t>
            </a:r>
            <a:r>
              <a:rPr lang="pt-BR" dirty="0" smtClean="0"/>
              <a:t>) e da média </a:t>
            </a:r>
            <a:r>
              <a:rPr lang="pt-BR" dirty="0" smtClean="0"/>
              <a:t>ponderada obtida </a:t>
            </a:r>
            <a:r>
              <a:rPr lang="pt-BR" dirty="0" smtClean="0"/>
              <a:t>nas tarefas teóricas e práticas </a:t>
            </a:r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MF </a:t>
            </a:r>
            <a:r>
              <a:rPr lang="pt-BR" dirty="0" smtClean="0"/>
              <a:t>será calculada </a:t>
            </a:r>
            <a:r>
              <a:rPr lang="pt-BR" dirty="0" smtClean="0"/>
              <a:t>conforme:</a:t>
            </a:r>
            <a:br>
              <a:rPr lang="pt-BR" dirty="0" smtClean="0"/>
            </a:br>
            <a:r>
              <a:rPr lang="pt-BR" dirty="0" smtClean="0"/>
              <a:t>                        MF </a:t>
            </a:r>
            <a:r>
              <a:rPr lang="pt-BR" dirty="0" smtClean="0"/>
              <a:t>= 0,6*</a:t>
            </a:r>
            <a:r>
              <a:rPr lang="pt-BR" dirty="0" err="1" smtClean="0"/>
              <a:t>NPr</a:t>
            </a:r>
            <a:r>
              <a:rPr lang="pt-BR" dirty="0" smtClean="0"/>
              <a:t> + 0,4*MT</a:t>
            </a:r>
          </a:p>
          <a:p>
            <a:endParaRPr lang="pt-BR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Avaliação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dirty="0" smtClean="0"/>
          </a:p>
          <a:p>
            <a:r>
              <a:rPr lang="pt-BR" dirty="0" smtClean="0"/>
              <a:t>Caso </a:t>
            </a:r>
            <a:r>
              <a:rPr lang="pt-BR" dirty="0" smtClean="0"/>
              <a:t>MF &gt;= 6,0 o aluno estará aprovado em primeira instância e sua NF será NF = MF.</a:t>
            </a:r>
          </a:p>
          <a:p>
            <a:endParaRPr lang="pt-BR" i="1" dirty="0" smtClean="0"/>
          </a:p>
          <a:p>
            <a:r>
              <a:rPr lang="pt-BR" dirty="0" smtClean="0"/>
              <a:t>Ou Recuperação e a </a:t>
            </a:r>
            <a:r>
              <a:rPr lang="pt-BR" dirty="0" smtClean="0"/>
              <a:t>nota final (</a:t>
            </a:r>
            <a:r>
              <a:rPr lang="pt-BR" b="1" dirty="0" smtClean="0"/>
              <a:t>NF) </a:t>
            </a:r>
            <a:r>
              <a:rPr lang="pt-BR" b="1" dirty="0" smtClean="0"/>
              <a:t> </a:t>
            </a:r>
            <a:r>
              <a:rPr lang="pt-BR" dirty="0" smtClean="0"/>
              <a:t>será:</a:t>
            </a:r>
          </a:p>
          <a:p>
            <a:pPr>
              <a:buNone/>
            </a:pPr>
            <a:r>
              <a:rPr lang="pt-BR" b="1" dirty="0" smtClean="0"/>
              <a:t> </a:t>
            </a:r>
            <a:r>
              <a:rPr lang="pt-BR" b="1" dirty="0" smtClean="0"/>
              <a:t>                       NF </a:t>
            </a:r>
            <a:r>
              <a:rPr lang="pt-BR" b="1" dirty="0" smtClean="0"/>
              <a:t>= (MF + REC) / 2</a:t>
            </a:r>
            <a:r>
              <a:rPr lang="pt-BR" b="1" dirty="0" smtClean="0"/>
              <a:t>.</a:t>
            </a:r>
          </a:p>
          <a:p>
            <a:pPr>
              <a:buNone/>
            </a:pPr>
            <a:endParaRPr lang="pt-BR" b="1" dirty="0" smtClean="0"/>
          </a:p>
          <a:p>
            <a:r>
              <a:rPr lang="pt-BR" b="1" dirty="0" smtClean="0"/>
              <a:t>Calculada via </a:t>
            </a:r>
            <a:r>
              <a:rPr lang="pt-BR" b="1" dirty="0" err="1" smtClean="0"/>
              <a:t>Moodle</a:t>
            </a:r>
            <a:r>
              <a:rPr lang="pt-BR" b="1" dirty="0" smtClean="0"/>
              <a:t>.</a:t>
            </a:r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ô">
  <a:themeElements>
    <a:clrScheme name="Metrô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ô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ô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49</TotalTime>
  <Words>269</Words>
  <Application>Microsoft Office PowerPoint</Application>
  <PresentationFormat>Apresentação na tela (4:3)</PresentationFormat>
  <Paragraphs>65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1" baseType="lpstr">
      <vt:lpstr>Metrô</vt:lpstr>
      <vt:lpstr>Apresentação  INE 5680 – Segurança da Informação e de Redes</vt:lpstr>
      <vt:lpstr>Objetivo</vt:lpstr>
      <vt:lpstr>Objetivos Específicos</vt:lpstr>
      <vt:lpstr>Metodologia</vt:lpstr>
      <vt:lpstr>Resumo do Programa</vt:lpstr>
      <vt:lpstr>Avaliação</vt:lpstr>
      <vt:lpstr>Avaliação</vt:lpstr>
      <vt:lpstr>Avaliação </vt:lpstr>
      <vt:lpstr>Avaliação</vt:lpstr>
      <vt:lpstr>Plano de Ensino e Cronograma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 INE 5680 – Segurança da Informação e de Redes</dc:title>
  <dc:creator>bosco</dc:creator>
  <cp:lastModifiedBy>bosco</cp:lastModifiedBy>
  <cp:revision>3</cp:revision>
  <dcterms:created xsi:type="dcterms:W3CDTF">2013-08-16T17:42:48Z</dcterms:created>
  <dcterms:modified xsi:type="dcterms:W3CDTF">2013-08-16T18:32:23Z</dcterms:modified>
</cp:coreProperties>
</file>