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73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300" r:id="rId43"/>
    <p:sldId id="298" r:id="rId44"/>
    <p:sldId id="294" r:id="rId45"/>
    <p:sldId id="299" r:id="rId4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67F1E-B664-46F8-8D9F-4178AEBD38B8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AC961-AD9D-4F1E-8E83-75115A4E29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AC961-AD9D-4F1E-8E83-75115A4E2970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F8810-9912-44C3-8185-845F681B66EC}" type="datetimeFigureOut">
              <a:rPr lang="pt-BR" smtClean="0"/>
              <a:pPr/>
              <a:t>28/03/2011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BE5A5-F887-4272-A45F-209D4D9FF7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Unidade 3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Controle de Concorrência</a:t>
            </a:r>
          </a:p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Primitivas de Programação Concorrente Clássica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Assim, a correção de um programa concorrente depende das instruções atômicas usadas pelo processador.</a:t>
            </a:r>
          </a:p>
          <a:p>
            <a:endParaRPr lang="pt-BR" dirty="0"/>
          </a:p>
          <a:p>
            <a:r>
              <a:rPr lang="pt-BR" dirty="0" smtClean="0"/>
              <a:t>Instruções atômicas assumem a existência de memória comum acessível a todos os processos.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Memória comum pode ser usada em dois modos, os quais diferem somente em </a:t>
            </a:r>
            <a:r>
              <a:rPr lang="pt-BR" b="1" dirty="0" smtClean="0"/>
              <a:t>o que </a:t>
            </a:r>
            <a:r>
              <a:rPr lang="pt-BR" dirty="0" smtClean="0"/>
              <a:t>é acessado pelo processos: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Dados globais que podem ser lidos e escritos por mais do que um processo.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Código de rotinas de SO, que podem ser chamadas por mais do que um processo.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Instruções em memória comum são eficientes para implementar sobre um único processador /computador sendo compartilhado por vários processos.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Problema da Exclusão Mútua </a:t>
            </a:r>
            <a:br>
              <a:rPr lang="pt-BR" dirty="0" smtClean="0"/>
            </a:br>
            <a:r>
              <a:rPr lang="pt-BR" dirty="0" smtClean="0"/>
              <a:t>para N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 processos estão executando em um loop infinito, uma </a:t>
            </a:r>
            <a:r>
              <a:rPr lang="pt-BR" dirty="0" err="1" smtClean="0"/>
              <a:t>sequência</a:t>
            </a:r>
            <a:r>
              <a:rPr lang="pt-BR" dirty="0" smtClean="0"/>
              <a:t> de instruções que podem ser divididas dentro de </a:t>
            </a:r>
            <a:r>
              <a:rPr lang="pt-BR" dirty="0" err="1" smtClean="0"/>
              <a:t>subsequências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>uma </a:t>
            </a:r>
            <a:r>
              <a:rPr lang="pt-BR" b="1" dirty="0" smtClean="0"/>
              <a:t>seção crítica </a:t>
            </a:r>
            <a:r>
              <a:rPr lang="pt-BR" dirty="0" smtClean="0"/>
              <a:t>e uma </a:t>
            </a:r>
            <a:r>
              <a:rPr lang="pt-BR" b="1" dirty="0" smtClean="0"/>
              <a:t>seção não crítica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 programa deve satisfazer a </a:t>
            </a:r>
            <a:r>
              <a:rPr lang="pt-BR" b="1" dirty="0" smtClean="0">
                <a:solidFill>
                  <a:srgbClr val="0000CC"/>
                </a:solidFill>
              </a:rPr>
              <a:t>propriedade de exclusão mútua</a:t>
            </a:r>
            <a:r>
              <a:rPr lang="pt-BR" dirty="0" smtClean="0"/>
              <a:t>: </a:t>
            </a:r>
            <a:r>
              <a:rPr lang="pt-BR" b="1" dirty="0" smtClean="0"/>
              <a:t>instruções em seções críticas de dois ou mais processos não devem ser intercaladas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Loop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 Seção Não-Crítica;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 </a:t>
            </a:r>
            <a:r>
              <a:rPr lang="pt-BR" dirty="0" err="1" smtClean="0">
                <a:solidFill>
                  <a:srgbClr val="00B050"/>
                </a:solidFill>
              </a:rPr>
              <a:t>Pre-Protocolo</a:t>
            </a:r>
            <a:r>
              <a:rPr lang="pt-BR" dirty="0" smtClean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 </a:t>
            </a:r>
            <a:r>
              <a:rPr lang="pt-BR" b="1" dirty="0" smtClean="0">
                <a:solidFill>
                  <a:srgbClr val="0000CC"/>
                </a:solidFill>
              </a:rPr>
              <a:t>Seção Crítica;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 </a:t>
            </a:r>
            <a:r>
              <a:rPr lang="pt-BR" dirty="0" err="1" smtClean="0">
                <a:solidFill>
                  <a:srgbClr val="00B050"/>
                </a:solidFill>
              </a:rPr>
              <a:t>Pos-Protocolo</a:t>
            </a:r>
            <a:r>
              <a:rPr lang="pt-BR" dirty="0" smtClean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pt-BR" dirty="0" smtClean="0"/>
              <a:t>                   </a:t>
            </a:r>
            <a:r>
              <a:rPr lang="pt-BR" dirty="0" err="1" smtClean="0"/>
              <a:t>End</a:t>
            </a:r>
            <a:r>
              <a:rPr lang="pt-BR" dirty="0" smtClean="0"/>
              <a:t> Loop;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solução será descrita por </a:t>
            </a:r>
            <a:r>
              <a:rPr lang="pt-BR" b="1" dirty="0" smtClean="0">
                <a:solidFill>
                  <a:srgbClr val="00B050"/>
                </a:solidFill>
              </a:rPr>
              <a:t>inserir dentro do </a:t>
            </a:r>
            <a:r>
              <a:rPr lang="pt-BR" b="1" i="1" dirty="0" smtClean="0">
                <a:solidFill>
                  <a:srgbClr val="00B050"/>
                </a:solidFill>
              </a:rPr>
              <a:t>Loop</a:t>
            </a:r>
            <a:r>
              <a:rPr lang="pt-BR" b="1" dirty="0" smtClean="0">
                <a:solidFill>
                  <a:srgbClr val="00B050"/>
                </a:solidFill>
              </a:rPr>
              <a:t> instruções adicionais </a:t>
            </a:r>
            <a:r>
              <a:rPr lang="pt-BR" dirty="0" smtClean="0"/>
              <a:t>que serão executadas por um processo desejando </a:t>
            </a:r>
            <a:r>
              <a:rPr lang="pt-BR" b="1" dirty="0" smtClean="0">
                <a:solidFill>
                  <a:srgbClr val="00B050"/>
                </a:solidFill>
              </a:rPr>
              <a:t>entrar</a:t>
            </a:r>
            <a:r>
              <a:rPr lang="pt-BR" dirty="0" smtClean="0"/>
              <a:t> (</a:t>
            </a:r>
            <a:r>
              <a:rPr lang="pt-BR" dirty="0" err="1" smtClean="0">
                <a:solidFill>
                  <a:srgbClr val="0000CC"/>
                </a:solidFill>
              </a:rPr>
              <a:t>Pre-Protocolo</a:t>
            </a:r>
            <a:r>
              <a:rPr lang="pt-BR" dirty="0" smtClean="0"/>
              <a:t>) e </a:t>
            </a:r>
            <a:r>
              <a:rPr lang="pt-BR" b="1" dirty="0" smtClean="0">
                <a:solidFill>
                  <a:srgbClr val="00B050"/>
                </a:solidFill>
              </a:rPr>
              <a:t>deixar </a:t>
            </a:r>
            <a:r>
              <a:rPr lang="pt-BR" dirty="0" smtClean="0"/>
              <a:t>(</a:t>
            </a:r>
            <a:r>
              <a:rPr lang="pt-BR" dirty="0" err="1" smtClean="0">
                <a:solidFill>
                  <a:srgbClr val="0000CC"/>
                </a:solidFill>
              </a:rPr>
              <a:t>Pos-Protocolo</a:t>
            </a:r>
            <a:r>
              <a:rPr lang="pt-BR" dirty="0" smtClean="0"/>
              <a:t>) a sua seção crítica.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Um processo pode parar em sua seção Não Crítica.</a:t>
            </a:r>
            <a:r>
              <a:rPr lang="pt-BR" dirty="0" smtClean="0"/>
              <a:t> </a:t>
            </a:r>
          </a:p>
          <a:p>
            <a:endParaRPr lang="pt-BR" dirty="0"/>
          </a:p>
          <a:p>
            <a:r>
              <a:rPr lang="pt-BR" b="1" dirty="0" smtClean="0">
                <a:solidFill>
                  <a:srgbClr val="0000CC"/>
                </a:solidFill>
              </a:rPr>
              <a:t>Não pode parar a execução em seus protocolos e </a:t>
            </a:r>
            <a:r>
              <a:rPr lang="pt-BR" b="1" dirty="0">
                <a:solidFill>
                  <a:srgbClr val="0000CC"/>
                </a:solidFill>
              </a:rPr>
              <a:t>S</a:t>
            </a:r>
            <a:r>
              <a:rPr lang="pt-BR" b="1" dirty="0" smtClean="0">
                <a:solidFill>
                  <a:srgbClr val="0000CC"/>
                </a:solidFill>
              </a:rPr>
              <a:t>eção Crítica.</a:t>
            </a:r>
          </a:p>
          <a:p>
            <a:endParaRPr lang="pt-BR" dirty="0">
              <a:solidFill>
                <a:srgbClr val="0000CC"/>
              </a:solidFill>
            </a:endParaRPr>
          </a:p>
          <a:p>
            <a:r>
              <a:rPr lang="pt-BR" b="1" dirty="0" smtClean="0"/>
              <a:t>Se um processo </a:t>
            </a:r>
            <a:r>
              <a:rPr lang="pt-BR" b="1" dirty="0" smtClean="0">
                <a:solidFill>
                  <a:srgbClr val="0000CC"/>
                </a:solidFill>
              </a:rPr>
              <a:t>pára em sua Seção Não-Crítica</a:t>
            </a:r>
            <a:r>
              <a:rPr lang="pt-BR" b="1" dirty="0" smtClean="0"/>
              <a:t>, ele </a:t>
            </a:r>
            <a:r>
              <a:rPr lang="pt-BR" b="1" dirty="0" smtClean="0">
                <a:solidFill>
                  <a:srgbClr val="00B050"/>
                </a:solidFill>
              </a:rPr>
              <a:t>não deve interferir sobre outros processos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Deadlock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programa não pode entrar em </a:t>
            </a:r>
            <a:r>
              <a:rPr lang="pt-BR" b="1" i="1" dirty="0" err="1" smtClean="0">
                <a:solidFill>
                  <a:srgbClr val="0000CC"/>
                </a:solidFill>
              </a:rPr>
              <a:t>deadlock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    Se alguns processos estão tentando entrar em sua Seção-Crítica então um deles deve ser, eventualmente, bem sucedido.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Starvation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Nenhum </a:t>
            </a:r>
            <a:r>
              <a:rPr lang="pt-BR" b="1" i="1" dirty="0" err="1" smtClean="0">
                <a:solidFill>
                  <a:srgbClr val="0000CC"/>
                </a:solidFill>
              </a:rPr>
              <a:t>starvation</a:t>
            </a:r>
            <a:r>
              <a:rPr lang="pt-BR" dirty="0" smtClean="0"/>
              <a:t> deve existir de um dos processos .</a:t>
            </a:r>
          </a:p>
          <a:p>
            <a:endParaRPr lang="pt-BR" dirty="0"/>
          </a:p>
          <a:p>
            <a:pPr>
              <a:buNone/>
            </a:pPr>
            <a:r>
              <a:rPr lang="pt-BR" dirty="0" smtClean="0"/>
              <a:t>    Se um processo indica sua intenção para entrar em sua Seção-Crítica, por começar a execução do seu </a:t>
            </a:r>
            <a:r>
              <a:rPr lang="pt-BR" dirty="0" err="1" smtClean="0"/>
              <a:t>Pre-Protocol</a:t>
            </a:r>
            <a:r>
              <a:rPr lang="pt-BR" dirty="0" smtClean="0"/>
              <a:t>, eventualmente, ele será bem sucedido.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Contenção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 smtClean="0">
                <a:solidFill>
                  <a:srgbClr val="0000CC"/>
                </a:solidFill>
              </a:rPr>
              <a:t>ausência de contenção </a:t>
            </a:r>
            <a:r>
              <a:rPr lang="pt-BR" dirty="0" smtClean="0"/>
              <a:t>(processos  </a:t>
            </a:r>
            <a:r>
              <a:rPr lang="pt-BR" b="1" dirty="0" smtClean="0"/>
              <a:t>não</a:t>
            </a:r>
            <a:r>
              <a:rPr lang="pt-BR" dirty="0" smtClean="0"/>
              <a:t> competem por um mesmo recurso) </a:t>
            </a:r>
            <a:r>
              <a:rPr lang="pt-BR" dirty="0" smtClean="0">
                <a:solidFill>
                  <a:srgbClr val="0000CC"/>
                </a:solidFill>
              </a:rPr>
              <a:t>para a Seção-Crítica</a:t>
            </a:r>
            <a:r>
              <a:rPr lang="pt-BR" dirty="0" smtClean="0"/>
              <a:t>, um único processo desejando entrar em sua Seção-Crítica será bem sucedido.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Concorrente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abstração de programação concorrente é o estudo de </a:t>
            </a:r>
            <a:r>
              <a:rPr lang="pt-BR" b="1" dirty="0" err="1" smtClean="0"/>
              <a:t>sequências</a:t>
            </a:r>
            <a:r>
              <a:rPr lang="pt-BR" b="1" dirty="0" smtClean="0"/>
              <a:t> de execução intercaladas</a:t>
            </a:r>
            <a:r>
              <a:rPr lang="pt-BR" dirty="0" smtClean="0"/>
              <a:t>, de instruções atômicas de processos </a:t>
            </a:r>
            <a:r>
              <a:rPr lang="pt-BR" dirty="0" err="1" smtClean="0"/>
              <a:t>sequenciais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abstração de programação concorrente trata com </a:t>
            </a:r>
            <a:r>
              <a:rPr lang="pt-BR" b="1" dirty="0" err="1" smtClean="0"/>
              <a:t>sequências</a:t>
            </a:r>
            <a:r>
              <a:rPr lang="pt-BR" b="1" dirty="0" smtClean="0"/>
              <a:t> intercaladas de instruções atômicas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semáforo S é uma variável inteira que pode tomar somente valores não negativos.</a:t>
            </a:r>
          </a:p>
          <a:p>
            <a:endParaRPr lang="pt-BR" dirty="0"/>
          </a:p>
          <a:p>
            <a:r>
              <a:rPr lang="pt-BR" dirty="0" smtClean="0"/>
              <a:t>Duas operações são definidas sobre um semáforo S.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0000CC"/>
                </a:solidFill>
              </a:rPr>
              <a:t>Wait</a:t>
            </a:r>
            <a:r>
              <a:rPr lang="pt-BR" dirty="0" smtClean="0">
                <a:solidFill>
                  <a:srgbClr val="0000CC"/>
                </a:solidFill>
              </a:rPr>
              <a:t>(S)</a:t>
            </a:r>
            <a:r>
              <a:rPr lang="pt-BR" dirty="0" smtClean="0"/>
              <a:t>  - Se S&gt;0 então S:=S-1, senão suspende a execução do processo. O processo é dito estar suspenso sobre o Semáforo S.</a:t>
            </a:r>
          </a:p>
          <a:p>
            <a:endParaRPr lang="pt-BR" dirty="0"/>
          </a:p>
          <a:p>
            <a:r>
              <a:rPr lang="pt-BR" dirty="0" err="1" smtClean="0">
                <a:solidFill>
                  <a:srgbClr val="0000CC"/>
                </a:solidFill>
              </a:rPr>
              <a:t>Signal</a:t>
            </a:r>
            <a:r>
              <a:rPr lang="pt-BR" dirty="0" smtClean="0">
                <a:solidFill>
                  <a:srgbClr val="0000CC"/>
                </a:solidFill>
              </a:rPr>
              <a:t> (S)</a:t>
            </a:r>
            <a:r>
              <a:rPr lang="pt-BR" dirty="0" smtClean="0"/>
              <a:t> – Se existem processos que tem sido suspensos sobre o semáforo S, acorde um deles. Senão S:=S+1.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dos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err="1" smtClean="0">
                <a:solidFill>
                  <a:srgbClr val="0000CC"/>
                </a:solidFill>
              </a:rPr>
              <a:t>Wait</a:t>
            </a:r>
            <a:r>
              <a:rPr lang="pt-BR" b="1" dirty="0" smtClean="0">
                <a:solidFill>
                  <a:srgbClr val="0000CC"/>
                </a:solidFill>
              </a:rPr>
              <a:t>(S) </a:t>
            </a:r>
            <a:r>
              <a:rPr lang="pt-BR" dirty="0" smtClean="0"/>
              <a:t>e </a:t>
            </a:r>
            <a:r>
              <a:rPr lang="pt-BR" b="1" dirty="0" err="1" smtClean="0">
                <a:solidFill>
                  <a:srgbClr val="0000CC"/>
                </a:solidFill>
              </a:rPr>
              <a:t>Signal</a:t>
            </a:r>
            <a:r>
              <a:rPr lang="pt-BR" b="1" dirty="0" smtClean="0">
                <a:solidFill>
                  <a:srgbClr val="0000CC"/>
                </a:solidFill>
              </a:rPr>
              <a:t>(S)</a:t>
            </a:r>
            <a:r>
              <a:rPr lang="pt-BR" dirty="0" smtClean="0"/>
              <a:t> são instruções atômicas. Nenhuma instrução pode ser intercalada entre o teste S&gt;0 e o decremento de S, ou nenhuma instrução pode ser intercalada entre a verificação da suspensão de processos e o incremento de S.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dos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 </a:t>
            </a:r>
            <a:r>
              <a:rPr lang="pt-BR" dirty="0" smtClean="0"/>
              <a:t>um semáforo S deve ser dado um valor inicial não </a:t>
            </a:r>
            <a:r>
              <a:rPr lang="pt-BR" smtClean="0"/>
              <a:t>negativo qualquer.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operação </a:t>
            </a:r>
            <a:r>
              <a:rPr lang="pt-BR" dirty="0" err="1" smtClean="0">
                <a:solidFill>
                  <a:srgbClr val="0000CC"/>
                </a:solidFill>
              </a:rPr>
              <a:t>Signal</a:t>
            </a:r>
            <a:r>
              <a:rPr lang="pt-BR" dirty="0" smtClean="0">
                <a:solidFill>
                  <a:srgbClr val="0000CC"/>
                </a:solidFill>
              </a:rPr>
              <a:t> (S)</a:t>
            </a:r>
            <a:r>
              <a:rPr lang="pt-BR" dirty="0" smtClean="0"/>
              <a:t> deve acordar um dos processos suspensos. A definição não especifica qual processo deverá ser acordado.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Exclusão Mútua com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S: </a:t>
            </a:r>
            <a:r>
              <a:rPr lang="pt-BR" dirty="0" err="1" smtClean="0"/>
              <a:t>Semaphore</a:t>
            </a:r>
            <a:r>
              <a:rPr lang="pt-BR" dirty="0" smtClean="0"/>
              <a:t> :=1</a:t>
            </a:r>
          </a:p>
          <a:p>
            <a:pPr>
              <a:buNone/>
            </a:pPr>
            <a:r>
              <a:rPr lang="pt-BR" dirty="0" smtClean="0"/>
              <a:t>P1:     loop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dirty="0" err="1" smtClean="0"/>
              <a:t>Seção-Não-Crítica</a:t>
            </a:r>
            <a:r>
              <a:rPr lang="pt-BR" dirty="0" smtClean="0"/>
              <a:t>-1;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b="1" dirty="0" err="1" smtClean="0">
                <a:solidFill>
                  <a:srgbClr val="C00000"/>
                </a:solidFill>
              </a:rPr>
              <a:t>wait</a:t>
            </a:r>
            <a:r>
              <a:rPr lang="pt-BR" b="1" dirty="0" smtClean="0">
                <a:solidFill>
                  <a:srgbClr val="C00000"/>
                </a:solidFill>
              </a:rPr>
              <a:t>(s);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dirty="0" smtClean="0">
                <a:solidFill>
                  <a:srgbClr val="0000CC"/>
                </a:solidFill>
              </a:rPr>
              <a:t>Seção-Crítica-1;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b="1" dirty="0" err="1" smtClean="0">
                <a:solidFill>
                  <a:srgbClr val="C00000"/>
                </a:solidFill>
              </a:rPr>
              <a:t>Signal</a:t>
            </a:r>
            <a:r>
              <a:rPr lang="pt-BR" b="1" dirty="0" smtClean="0">
                <a:solidFill>
                  <a:srgbClr val="C00000"/>
                </a:solidFill>
              </a:rPr>
              <a:t>(S);</a:t>
            </a:r>
          </a:p>
          <a:p>
            <a:pPr>
              <a:buNone/>
            </a:pPr>
            <a:r>
              <a:rPr lang="pt-BR" dirty="0" smtClean="0"/>
              <a:t>           </a:t>
            </a:r>
            <a:r>
              <a:rPr lang="pt-BR" dirty="0" err="1" smtClean="0"/>
              <a:t>end</a:t>
            </a:r>
            <a:r>
              <a:rPr lang="pt-BR" dirty="0" smtClean="0"/>
              <a:t> loop;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Exclusão Mútua com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P2:     loop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dirty="0" err="1" smtClean="0"/>
              <a:t>Seção-Não-Crítica</a:t>
            </a:r>
            <a:r>
              <a:rPr lang="pt-BR" dirty="0" smtClean="0"/>
              <a:t>-2;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b="1" dirty="0" err="1" smtClean="0">
                <a:solidFill>
                  <a:srgbClr val="C00000"/>
                </a:solidFill>
              </a:rPr>
              <a:t>wait</a:t>
            </a:r>
            <a:r>
              <a:rPr lang="pt-BR" b="1" dirty="0" smtClean="0">
                <a:solidFill>
                  <a:srgbClr val="C00000"/>
                </a:solidFill>
              </a:rPr>
              <a:t>(s);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dirty="0" smtClean="0">
                <a:solidFill>
                  <a:srgbClr val="0000CC"/>
                </a:solidFill>
              </a:rPr>
              <a:t>Seção-Crítica-2;</a:t>
            </a:r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b="1" dirty="0" err="1" smtClean="0">
                <a:solidFill>
                  <a:srgbClr val="C00000"/>
                </a:solidFill>
              </a:rPr>
              <a:t>Signal</a:t>
            </a:r>
            <a:r>
              <a:rPr lang="pt-BR" b="1" dirty="0" smtClean="0">
                <a:solidFill>
                  <a:srgbClr val="C00000"/>
                </a:solidFill>
              </a:rPr>
              <a:t>(S);</a:t>
            </a:r>
          </a:p>
          <a:p>
            <a:pPr>
              <a:buNone/>
            </a:pPr>
            <a:r>
              <a:rPr lang="pt-BR" dirty="0" smtClean="0"/>
              <a:t>           </a:t>
            </a:r>
            <a:r>
              <a:rPr lang="pt-BR" dirty="0" err="1" smtClean="0"/>
              <a:t>end</a:t>
            </a:r>
            <a:r>
              <a:rPr lang="pt-BR" dirty="0" smtClean="0"/>
              <a:t> loop;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de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Teorema 1:  </a:t>
            </a:r>
            <a:r>
              <a:rPr lang="pt-BR" b="1" dirty="0" smtClean="0"/>
              <a:t>A propriedade de exclusão mútua é satisfeita.</a:t>
            </a:r>
          </a:p>
          <a:p>
            <a:endParaRPr lang="pt-BR" dirty="0" smtClean="0"/>
          </a:p>
          <a:p>
            <a:r>
              <a:rPr lang="pt-BR" dirty="0" smtClean="0"/>
              <a:t>Teorema 2: </a:t>
            </a:r>
            <a:r>
              <a:rPr lang="pt-BR" b="1" dirty="0" smtClean="0"/>
              <a:t>O programa não tem </a:t>
            </a:r>
            <a:r>
              <a:rPr lang="pt-BR" b="1" i="1" dirty="0" err="1" smtClean="0"/>
              <a:t>deadlock</a:t>
            </a:r>
            <a:r>
              <a:rPr lang="pt-BR" b="1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Teorema 3: </a:t>
            </a:r>
            <a:r>
              <a:rPr lang="pt-BR" b="1" dirty="0" smtClean="0"/>
              <a:t>Não existe </a:t>
            </a:r>
            <a:r>
              <a:rPr lang="pt-BR" b="1" i="1" dirty="0" err="1" smtClean="0"/>
              <a:t>starvation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Semáforos : Solução para problemas comuns.</a:t>
            </a:r>
          </a:p>
          <a:p>
            <a:endParaRPr lang="pt-BR" dirty="0" smtClean="0"/>
          </a:p>
          <a:p>
            <a:r>
              <a:rPr lang="pt-BR" dirty="0" smtClean="0"/>
              <a:t>Semáforos : Primitiva de baixo nível.</a:t>
            </a:r>
          </a:p>
          <a:p>
            <a:endParaRPr lang="pt-BR" dirty="0" smtClean="0"/>
          </a:p>
          <a:p>
            <a:r>
              <a:rPr lang="pt-BR" smtClean="0"/>
              <a:t>Semáforos : Em </a:t>
            </a:r>
            <a:r>
              <a:rPr lang="pt-BR" dirty="0" smtClean="0"/>
              <a:t>grandes sistemas, usar semáforo somente, a responsabilidade  para o correto uso de semáforos é difundida entre todos os </a:t>
            </a:r>
            <a:r>
              <a:rPr lang="pt-BR" dirty="0" err="1" smtClean="0"/>
              <a:t>implementadores</a:t>
            </a:r>
            <a:r>
              <a:rPr lang="pt-BR" dirty="0" smtClean="0"/>
              <a:t> do sistema.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Deadlock</a:t>
            </a:r>
            <a:r>
              <a:rPr lang="pt-BR" dirty="0" smtClean="0"/>
              <a:t> com Semáforos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um </a:t>
            </a:r>
            <a:r>
              <a:rPr lang="pt-BR" dirty="0" err="1" smtClean="0"/>
              <a:t>implementador</a:t>
            </a:r>
            <a:r>
              <a:rPr lang="pt-BR" dirty="0" smtClean="0"/>
              <a:t> esquece de chamar um </a:t>
            </a:r>
            <a:r>
              <a:rPr lang="pt-BR" b="1" dirty="0" err="1" smtClean="0"/>
              <a:t>Signal</a:t>
            </a:r>
            <a:r>
              <a:rPr lang="pt-BR" b="1" dirty="0" smtClean="0"/>
              <a:t>(S) após uma seção crítica</a:t>
            </a:r>
            <a:r>
              <a:rPr lang="pt-BR" dirty="0" smtClean="0"/>
              <a:t>, o programa pode entrar em </a:t>
            </a:r>
            <a:r>
              <a:rPr lang="pt-BR" dirty="0" err="1" smtClean="0"/>
              <a:t>deadlock</a:t>
            </a:r>
            <a:r>
              <a:rPr lang="pt-BR" dirty="0" smtClean="0"/>
              <a:t> e a causa da falha será difícil de isolar.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Proporcionam uma primitiva de programação concorrente estruturada, que concentra a responsabilidade de correção em poucos módulos.</a:t>
            </a:r>
          </a:p>
          <a:p>
            <a:endParaRPr lang="pt-BR" dirty="0" smtClean="0"/>
          </a:p>
          <a:p>
            <a:r>
              <a:rPr lang="pt-BR" dirty="0" smtClean="0"/>
              <a:t>Tipo de Dados baseado </a:t>
            </a:r>
            <a:r>
              <a:rPr lang="pt-BR" smtClean="0"/>
              <a:t>em estado.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Abstração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Assim, em nossa abstração, cada processo é considerado como operando sobre seu próprio processador.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Seções críticas </a:t>
            </a:r>
            <a:r>
              <a:rPr lang="pt-BR" dirty="0" smtClean="0"/>
              <a:t>para alocação de dispositivos de I/O ou alocação de memória são centralizados em </a:t>
            </a:r>
            <a:r>
              <a:rPr lang="pt-BR" b="1" dirty="0" smtClean="0"/>
              <a:t>um programa privilegiado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Programas ordinários requerem serviços que são realizados pelo monitor central.</a:t>
            </a:r>
          </a:p>
          <a:p>
            <a:endParaRPr lang="pt-BR" dirty="0" smtClean="0"/>
          </a:p>
          <a:p>
            <a:r>
              <a:rPr lang="pt-BR" dirty="0" smtClean="0"/>
              <a:t>Temos um programa que manipula todos as requisições de serviços envolvendo dispositivos compartilhados ou estruturas de dados.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Podemos definir um monitor separado para cada objeto ou grupo de objetos relacionados.</a:t>
            </a:r>
          </a:p>
          <a:p>
            <a:endParaRPr lang="pt-BR" dirty="0" smtClean="0"/>
          </a:p>
          <a:p>
            <a:r>
              <a:rPr lang="pt-BR" dirty="0" smtClean="0"/>
              <a:t>Processos podem requisitar serviços de vários monitores.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um mesmo monitor é chamado por dois processos, a implementação do monitor garante que esses processos são executados serialmente para preservar exclusão mutua.</a:t>
            </a:r>
          </a:p>
          <a:p>
            <a:endParaRPr lang="pt-BR" dirty="0" smtClean="0"/>
          </a:p>
          <a:p>
            <a:r>
              <a:rPr lang="pt-BR" dirty="0" smtClean="0"/>
              <a:t>Se monitores diferentes são chamados, os processos podem ser intercalados.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sintaxe de monitores é baseada no </a:t>
            </a:r>
            <a:r>
              <a:rPr lang="pt-BR" b="1" dirty="0" err="1" smtClean="0"/>
              <a:t>encapsulamento</a:t>
            </a:r>
            <a:r>
              <a:rPr lang="pt-BR" dirty="0" smtClean="0"/>
              <a:t> de </a:t>
            </a:r>
            <a:r>
              <a:rPr lang="pt-BR" dirty="0" smtClean="0">
                <a:solidFill>
                  <a:srgbClr val="0000CC"/>
                </a:solidFill>
              </a:rPr>
              <a:t>itens de dados e os procedimentos que operam sobre esses itens</a:t>
            </a:r>
            <a:r>
              <a:rPr lang="pt-BR" dirty="0" smtClean="0"/>
              <a:t>, colocados dentro de </a:t>
            </a:r>
            <a:r>
              <a:rPr lang="pt-BR" b="1" dirty="0" smtClean="0"/>
              <a:t>um único módulo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b="1" dirty="0" smtClean="0"/>
              <a:t>interface</a:t>
            </a:r>
            <a:r>
              <a:rPr lang="pt-BR" dirty="0" smtClean="0"/>
              <a:t> para um </a:t>
            </a:r>
            <a:r>
              <a:rPr lang="pt-BR" b="1" dirty="0" smtClean="0"/>
              <a:t>monitor </a:t>
            </a:r>
            <a:r>
              <a:rPr lang="pt-BR" dirty="0" smtClean="0"/>
              <a:t>consistirá de um </a:t>
            </a:r>
            <a:r>
              <a:rPr lang="pt-BR" b="1" dirty="0" smtClean="0"/>
              <a:t>conjunto de procedimentos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Esses procedimentos operam sobre dados que são ocultos dentro do módulo.</a:t>
            </a:r>
          </a:p>
          <a:p>
            <a:endParaRPr lang="pt-BR" dirty="0" smtClean="0"/>
          </a:p>
          <a:p>
            <a:r>
              <a:rPr lang="pt-BR" dirty="0" smtClean="0"/>
              <a:t>Um monitor não somente protege os dados internos de acessos </a:t>
            </a:r>
            <a:r>
              <a:rPr lang="pt-BR" dirty="0" err="1" smtClean="0"/>
              <a:t>inrestristos</a:t>
            </a:r>
            <a:r>
              <a:rPr lang="pt-BR" dirty="0" smtClean="0"/>
              <a:t>, mas também sincroniza as chamadas aos procedimentos da interface.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implementação garante que os procedimentos são executados sob </a:t>
            </a:r>
            <a:r>
              <a:rPr lang="pt-BR" dirty="0" smtClean="0">
                <a:solidFill>
                  <a:srgbClr val="0000CC"/>
                </a:solidFill>
              </a:rPr>
              <a:t>exclusão mútua</a:t>
            </a:r>
            <a:r>
              <a:rPr lang="pt-BR" dirty="0" smtClean="0"/>
              <a:t> sob variáveis globais.</a:t>
            </a:r>
          </a:p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b="1" dirty="0" smtClean="0"/>
              <a:t>semântica de um monitor</a:t>
            </a:r>
            <a:r>
              <a:rPr lang="pt-BR" dirty="0" smtClean="0"/>
              <a:t>, </a:t>
            </a:r>
            <a:r>
              <a:rPr lang="pt-BR" b="1" dirty="0" smtClean="0">
                <a:solidFill>
                  <a:srgbClr val="0000CC"/>
                </a:solidFill>
              </a:rPr>
              <a:t>somente um processo é permitido executar uma operação no monitor em qualquer tempo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Monitor define uma primitiva de sincronização que permitirá um processo suspender ele próprio.</a:t>
            </a:r>
          </a:p>
          <a:p>
            <a:endParaRPr lang="pt-BR" dirty="0" smtClean="0"/>
          </a:p>
          <a:p>
            <a:r>
              <a:rPr lang="pt-BR" dirty="0" smtClean="0"/>
              <a:t>O monitor não é um processo, mas um módulo estático de dados e declarações de procedimentos (</a:t>
            </a:r>
            <a:r>
              <a:rPr lang="pt-BR" dirty="0" err="1" smtClean="0"/>
              <a:t>procedures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Monitor Produtor-Consumidor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Monitor  </a:t>
            </a:r>
            <a:r>
              <a:rPr lang="pt-BR" dirty="0" err="1" smtClean="0"/>
              <a:t>Produtor_Consumidor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B: </a:t>
            </a:r>
            <a:r>
              <a:rPr lang="pt-BR" dirty="0" err="1" smtClean="0"/>
              <a:t>array</a:t>
            </a:r>
            <a:r>
              <a:rPr lang="pt-BR" dirty="0" smtClean="0"/>
              <a:t>(0..N-1)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integer</a:t>
            </a:r>
            <a:r>
              <a:rPr lang="pt-BR" dirty="0" smtClean="0"/>
              <a:t>;</a:t>
            </a:r>
            <a:br>
              <a:rPr lang="pt-BR" dirty="0" smtClean="0"/>
            </a:br>
            <a:r>
              <a:rPr lang="pt-BR" dirty="0" err="1" smtClean="0"/>
              <a:t>In_Ptr</a:t>
            </a:r>
            <a:r>
              <a:rPr lang="pt-BR" dirty="0" smtClean="0"/>
              <a:t>,  </a:t>
            </a:r>
            <a:r>
              <a:rPr lang="pt-BR" dirty="0" err="1" smtClean="0"/>
              <a:t>Out_Ptr</a:t>
            </a:r>
            <a:r>
              <a:rPr lang="pt-BR" dirty="0" smtClean="0"/>
              <a:t>:  </a:t>
            </a:r>
            <a:r>
              <a:rPr lang="pt-BR" dirty="0" err="1" smtClean="0"/>
              <a:t>Integer</a:t>
            </a:r>
            <a:r>
              <a:rPr lang="pt-BR" dirty="0" smtClean="0"/>
              <a:t>  := 0;</a:t>
            </a:r>
            <a:br>
              <a:rPr lang="pt-BR" dirty="0" smtClean="0"/>
            </a:br>
            <a:r>
              <a:rPr lang="pt-BR" dirty="0" err="1" smtClean="0"/>
              <a:t>Count</a:t>
            </a:r>
            <a:r>
              <a:rPr lang="pt-BR" dirty="0" smtClean="0"/>
              <a:t>:</a:t>
            </a:r>
            <a:r>
              <a:rPr lang="pt-BR" dirty="0" err="1" smtClean="0"/>
              <a:t>Integer</a:t>
            </a:r>
            <a:r>
              <a:rPr lang="pt-BR" dirty="0" smtClean="0"/>
              <a:t>  := 0;</a:t>
            </a:r>
            <a:br>
              <a:rPr lang="pt-BR" dirty="0" smtClean="0"/>
            </a:br>
            <a:r>
              <a:rPr lang="pt-BR" dirty="0" err="1" smtClean="0"/>
              <a:t>Not_Full</a:t>
            </a:r>
            <a:r>
              <a:rPr lang="pt-BR" dirty="0" smtClean="0"/>
              <a:t>, </a:t>
            </a:r>
            <a:r>
              <a:rPr lang="pt-BR" dirty="0" err="1" smtClean="0"/>
              <a:t>Not_Empty</a:t>
            </a:r>
            <a:r>
              <a:rPr lang="pt-BR" dirty="0" smtClean="0"/>
              <a:t>:  </a:t>
            </a:r>
            <a:r>
              <a:rPr lang="pt-BR" dirty="0" err="1" smtClean="0"/>
              <a:t>Condition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Produtor coloca </a:t>
            </a:r>
            <a:r>
              <a:rPr lang="pt-BR" dirty="0" err="1" smtClean="0"/>
              <a:t>ítem</a:t>
            </a:r>
            <a:r>
              <a:rPr lang="pt-BR" dirty="0" smtClean="0"/>
              <a:t> no Buffer 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Procedure</a:t>
            </a:r>
            <a:r>
              <a:rPr lang="pt-BR" dirty="0" smtClean="0"/>
              <a:t>  </a:t>
            </a:r>
            <a:r>
              <a:rPr lang="pt-BR" dirty="0" err="1" smtClean="0">
                <a:solidFill>
                  <a:srgbClr val="00B050"/>
                </a:solidFill>
              </a:rPr>
              <a:t>Append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/>
              <a:t>(I:  in </a:t>
            </a:r>
            <a:r>
              <a:rPr lang="pt-BR" dirty="0" err="1" smtClean="0"/>
              <a:t>Integer</a:t>
            </a:r>
            <a:r>
              <a:rPr lang="pt-BR" dirty="0" smtClean="0"/>
              <a:t>)</a:t>
            </a:r>
          </a:p>
          <a:p>
            <a:pPr>
              <a:buNone/>
            </a:pPr>
            <a:r>
              <a:rPr lang="pt-BR" dirty="0" smtClean="0"/>
              <a:t>Begin     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If</a:t>
            </a:r>
            <a:r>
              <a:rPr lang="pt-BR" dirty="0" smtClean="0"/>
              <a:t>  </a:t>
            </a:r>
            <a:r>
              <a:rPr lang="pt-BR" dirty="0" err="1" smtClean="0"/>
              <a:t>Count</a:t>
            </a:r>
            <a:r>
              <a:rPr lang="pt-BR" dirty="0" smtClean="0"/>
              <a:t> = N </a:t>
            </a:r>
            <a:r>
              <a:rPr lang="pt-BR" dirty="0" err="1" smtClean="0"/>
              <a:t>then</a:t>
            </a:r>
            <a:r>
              <a:rPr lang="pt-BR" dirty="0" smtClean="0"/>
              <a:t>  </a:t>
            </a:r>
            <a:r>
              <a:rPr lang="pt-BR" dirty="0" smtClean="0">
                <a:solidFill>
                  <a:srgbClr val="C00000"/>
                </a:solidFill>
              </a:rPr>
              <a:t>WAIT (</a:t>
            </a:r>
            <a:r>
              <a:rPr lang="pt-BR" dirty="0" err="1" smtClean="0">
                <a:solidFill>
                  <a:srgbClr val="C00000"/>
                </a:solidFill>
              </a:rPr>
              <a:t>Not_Full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    B(</a:t>
            </a:r>
            <a:r>
              <a:rPr lang="pt-BR" dirty="0" err="1" smtClean="0"/>
              <a:t>In-Ptr</a:t>
            </a:r>
            <a:r>
              <a:rPr lang="pt-BR" dirty="0" smtClean="0"/>
              <a:t>) := I;</a:t>
            </a:r>
          </a:p>
          <a:p>
            <a:pPr>
              <a:buNone/>
            </a:pPr>
            <a:r>
              <a:rPr lang="pt-BR" dirty="0" smtClean="0"/>
              <a:t>     </a:t>
            </a:r>
            <a:r>
              <a:rPr lang="pt-BR" dirty="0" err="1" smtClean="0"/>
              <a:t>In_Ptr</a:t>
            </a:r>
            <a:r>
              <a:rPr lang="pt-BR" dirty="0" smtClean="0"/>
              <a:t> := (</a:t>
            </a:r>
            <a:r>
              <a:rPr lang="pt-BR" dirty="0" err="1" smtClean="0"/>
              <a:t>In_Ptr</a:t>
            </a:r>
            <a:r>
              <a:rPr lang="pt-BR" dirty="0" smtClean="0"/>
              <a:t>) </a:t>
            </a:r>
            <a:r>
              <a:rPr lang="pt-BR" dirty="0" err="1" smtClean="0"/>
              <a:t>mod</a:t>
            </a:r>
            <a:r>
              <a:rPr lang="pt-BR" dirty="0" smtClean="0"/>
              <a:t> N;</a:t>
            </a:r>
          </a:p>
          <a:p>
            <a:pPr>
              <a:buNone/>
            </a:pPr>
            <a:r>
              <a:rPr lang="pt-BR" dirty="0" smtClean="0"/>
              <a:t>     </a:t>
            </a:r>
            <a:r>
              <a:rPr lang="pt-BR" dirty="0" smtClean="0">
                <a:solidFill>
                  <a:srgbClr val="0000CC"/>
                </a:solidFill>
              </a:rPr>
              <a:t>SIGNAL (</a:t>
            </a:r>
            <a:r>
              <a:rPr lang="pt-BR" dirty="0" err="1" smtClean="0">
                <a:solidFill>
                  <a:srgbClr val="0000CC"/>
                </a:solidFill>
              </a:rPr>
              <a:t>Not_Empty</a:t>
            </a:r>
            <a:r>
              <a:rPr lang="pt-BR" dirty="0" smtClean="0">
                <a:solidFill>
                  <a:srgbClr val="0000CC"/>
                </a:solidFill>
              </a:rPr>
              <a:t>) 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err="1" smtClean="0"/>
              <a:t>End</a:t>
            </a:r>
            <a:r>
              <a:rPr lang="pt-BR" dirty="0" smtClean="0"/>
              <a:t>  </a:t>
            </a:r>
            <a:r>
              <a:rPr lang="pt-BR" dirty="0" err="1" smtClean="0"/>
              <a:t>Append</a:t>
            </a:r>
            <a:r>
              <a:rPr lang="pt-BR" dirty="0" smtClean="0"/>
              <a:t>;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Possíveis interações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Somente temos que considerar possíveis interações em dois casos:</a:t>
            </a:r>
          </a:p>
          <a:p>
            <a:endParaRPr lang="pt-BR" sz="2400" dirty="0"/>
          </a:p>
          <a:p>
            <a:pPr lvl="1"/>
            <a:r>
              <a:rPr lang="pt-BR" sz="2400" b="1" dirty="0" smtClean="0"/>
              <a:t>Contenção:  </a:t>
            </a:r>
            <a:r>
              <a:rPr lang="pt-BR" sz="2400" dirty="0" smtClean="0"/>
              <a:t>Dois processos competem pelo mesmo recurso: acessando uma célula de memória ou canal em particular ou computando recursos em geral. </a:t>
            </a:r>
          </a:p>
          <a:p>
            <a:pPr lvl="1"/>
            <a:endParaRPr lang="pt-BR" sz="2400" dirty="0"/>
          </a:p>
          <a:p>
            <a:pPr lvl="1"/>
            <a:r>
              <a:rPr lang="pt-BR" sz="2400" b="1" dirty="0" smtClean="0"/>
              <a:t>Comunicação:</a:t>
            </a:r>
            <a:r>
              <a:rPr lang="pt-BR" sz="2400" dirty="0" smtClean="0"/>
              <a:t> Dois processos podem necessitar se comunicar causando informação ser passada de um ao outro. Precisam se sincronizar: concordar que um certo evento tem tomado lugar entre eles.</a:t>
            </a:r>
            <a:endParaRPr lang="pt-BR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Consumidor retira </a:t>
            </a:r>
            <a:r>
              <a:rPr lang="pt-BR" dirty="0" err="1" smtClean="0"/>
              <a:t>ítem</a:t>
            </a:r>
            <a:r>
              <a:rPr lang="pt-BR" dirty="0" smtClean="0"/>
              <a:t> do Buffer 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Procedure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00B050"/>
                </a:solidFill>
              </a:rPr>
              <a:t>Take</a:t>
            </a:r>
            <a:r>
              <a:rPr lang="pt-BR" dirty="0" smtClean="0"/>
              <a:t> (I: out  </a:t>
            </a:r>
            <a:r>
              <a:rPr lang="pt-BR" dirty="0" err="1" smtClean="0"/>
              <a:t>Integer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>Begin</a:t>
            </a:r>
          </a:p>
          <a:p>
            <a:pPr>
              <a:buNone/>
            </a:pPr>
            <a:r>
              <a:rPr lang="pt-BR" dirty="0" smtClean="0"/>
              <a:t>         </a:t>
            </a:r>
            <a:r>
              <a:rPr lang="pt-BR" dirty="0" err="1" smtClean="0"/>
              <a:t>If</a:t>
            </a:r>
            <a:r>
              <a:rPr lang="pt-BR" dirty="0" smtClean="0"/>
              <a:t>  </a:t>
            </a:r>
            <a:r>
              <a:rPr lang="pt-BR" dirty="0" err="1" smtClean="0"/>
              <a:t>Count</a:t>
            </a:r>
            <a:r>
              <a:rPr lang="pt-BR" dirty="0" smtClean="0"/>
              <a:t> = 0  </a:t>
            </a:r>
            <a:r>
              <a:rPr lang="pt-BR" dirty="0" err="1" smtClean="0"/>
              <a:t>then</a:t>
            </a:r>
            <a:r>
              <a:rPr lang="pt-BR" dirty="0" smtClean="0"/>
              <a:t>  </a:t>
            </a:r>
            <a:r>
              <a:rPr lang="pt-BR" dirty="0" smtClean="0">
                <a:solidFill>
                  <a:srgbClr val="C00000"/>
                </a:solidFill>
              </a:rPr>
              <a:t>WAIT (</a:t>
            </a:r>
            <a:r>
              <a:rPr lang="pt-BR" dirty="0" err="1" smtClean="0">
                <a:solidFill>
                  <a:srgbClr val="C00000"/>
                </a:solidFill>
              </a:rPr>
              <a:t>Not-Empty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        I := B(</a:t>
            </a:r>
            <a:r>
              <a:rPr lang="pt-BR" dirty="0" err="1" smtClean="0"/>
              <a:t>Out_Ptr</a:t>
            </a:r>
            <a:r>
              <a:rPr lang="pt-BR" dirty="0" smtClean="0"/>
              <a:t>);</a:t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dirty="0" err="1" smtClean="0"/>
              <a:t>Out_Ptr</a:t>
            </a:r>
            <a:r>
              <a:rPr lang="pt-BR" dirty="0" smtClean="0"/>
              <a:t>  := (</a:t>
            </a:r>
            <a:r>
              <a:rPr lang="pt-BR" dirty="0" err="1" smtClean="0"/>
              <a:t>Out_Ptr</a:t>
            </a:r>
            <a:r>
              <a:rPr lang="pt-BR" dirty="0" smtClean="0"/>
              <a:t>  + 1) </a:t>
            </a:r>
            <a:r>
              <a:rPr lang="pt-BR" dirty="0" err="1" smtClean="0"/>
              <a:t>mod</a:t>
            </a:r>
            <a:r>
              <a:rPr lang="pt-BR" dirty="0" smtClean="0"/>
              <a:t> N;</a:t>
            </a:r>
          </a:p>
          <a:p>
            <a:pPr>
              <a:buNone/>
            </a:pPr>
            <a:r>
              <a:rPr lang="pt-BR" dirty="0" smtClean="0"/>
              <a:t>         </a:t>
            </a:r>
            <a:r>
              <a:rPr lang="pt-BR" dirty="0" smtClean="0">
                <a:solidFill>
                  <a:srgbClr val="0000CC"/>
                </a:solidFill>
              </a:rPr>
              <a:t>SIGNAL (</a:t>
            </a:r>
            <a:r>
              <a:rPr lang="pt-BR" dirty="0" err="1" smtClean="0">
                <a:solidFill>
                  <a:srgbClr val="0000CC"/>
                </a:solidFill>
              </a:rPr>
              <a:t>Not_Full</a:t>
            </a:r>
            <a:r>
              <a:rPr lang="pt-BR" dirty="0" smtClean="0">
                <a:solidFill>
                  <a:srgbClr val="0000CC"/>
                </a:solidFill>
              </a:rPr>
              <a:t>) </a:t>
            </a:r>
            <a:r>
              <a:rPr lang="pt-BR" dirty="0" smtClean="0"/>
              <a:t>;</a:t>
            </a:r>
            <a:br>
              <a:rPr lang="pt-BR" dirty="0" smtClean="0"/>
            </a:br>
            <a:r>
              <a:rPr lang="pt-BR" dirty="0" err="1" smtClean="0"/>
              <a:t>End</a:t>
            </a:r>
            <a:r>
              <a:rPr lang="pt-BR" dirty="0" smtClean="0"/>
              <a:t>  </a:t>
            </a:r>
            <a:r>
              <a:rPr lang="pt-BR" dirty="0" err="1" smtClean="0"/>
              <a:t>Take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  </a:t>
            </a:r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</a:t>
            </a:r>
            <a:r>
              <a:rPr lang="pt-BR" dirty="0" err="1" smtClean="0"/>
              <a:t>Producer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err="1" smtClean="0"/>
              <a:t>Process</a:t>
            </a:r>
            <a:r>
              <a:rPr lang="pt-BR" dirty="0" smtClean="0"/>
              <a:t>   </a:t>
            </a:r>
            <a:r>
              <a:rPr lang="pt-BR" dirty="0" err="1" smtClean="0"/>
              <a:t>Producer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I: </a:t>
            </a:r>
            <a:r>
              <a:rPr lang="pt-BR" dirty="0" err="1" smtClean="0"/>
              <a:t>Integer</a:t>
            </a:r>
            <a:r>
              <a:rPr lang="pt-BR" dirty="0" smtClean="0"/>
              <a:t>;</a:t>
            </a:r>
            <a:br>
              <a:rPr lang="pt-BR" dirty="0" smtClean="0"/>
            </a:br>
            <a:r>
              <a:rPr lang="pt-BR" dirty="0" err="1" smtClean="0"/>
              <a:t>begin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   loop </a:t>
            </a:r>
            <a:br>
              <a:rPr lang="pt-BR" dirty="0" smtClean="0"/>
            </a:br>
            <a:r>
              <a:rPr lang="pt-BR" dirty="0" smtClean="0"/>
              <a:t>       </a:t>
            </a:r>
            <a:r>
              <a:rPr lang="pt-BR" dirty="0" err="1" smtClean="0"/>
              <a:t>Produce</a:t>
            </a:r>
            <a:r>
              <a:rPr lang="pt-BR" dirty="0" smtClean="0"/>
              <a:t> (I);</a:t>
            </a:r>
          </a:p>
          <a:p>
            <a:pPr>
              <a:buNone/>
            </a:pPr>
            <a:r>
              <a:rPr lang="pt-BR" dirty="0" smtClean="0"/>
              <a:t>           </a:t>
            </a:r>
            <a:r>
              <a:rPr lang="pt-BR" dirty="0" err="1" smtClean="0">
                <a:solidFill>
                  <a:srgbClr val="0000CC"/>
                </a:solidFill>
              </a:rPr>
              <a:t>Append</a:t>
            </a:r>
            <a:r>
              <a:rPr lang="pt-BR" dirty="0" smtClean="0">
                <a:solidFill>
                  <a:srgbClr val="0000CC"/>
                </a:solidFill>
              </a:rPr>
              <a:t> (I)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      </a:t>
            </a:r>
            <a:r>
              <a:rPr lang="pt-BR" dirty="0" err="1" smtClean="0"/>
              <a:t>end</a:t>
            </a:r>
            <a:r>
              <a:rPr lang="pt-BR" dirty="0" smtClean="0"/>
              <a:t> loop;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err="1" smtClean="0"/>
              <a:t>end</a:t>
            </a:r>
            <a:r>
              <a:rPr lang="pt-BR" dirty="0" smtClean="0"/>
              <a:t> </a:t>
            </a:r>
            <a:r>
              <a:rPr lang="pt-BR" dirty="0" err="1" smtClean="0"/>
              <a:t>Producer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Consumidor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err="1" smtClean="0"/>
              <a:t>Process</a:t>
            </a:r>
            <a:r>
              <a:rPr lang="pt-BR" dirty="0" smtClean="0"/>
              <a:t>  </a:t>
            </a:r>
            <a:r>
              <a:rPr lang="pt-BR" dirty="0" err="1" smtClean="0"/>
              <a:t>Consumer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I:  </a:t>
            </a:r>
            <a:r>
              <a:rPr lang="pt-BR" dirty="0" err="1" smtClean="0"/>
              <a:t>Integer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err="1" smtClean="0"/>
              <a:t>begin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loop</a:t>
            </a:r>
          </a:p>
          <a:p>
            <a:pPr>
              <a:buNone/>
            </a:pPr>
            <a:r>
              <a:rPr lang="pt-BR" dirty="0" smtClean="0"/>
              <a:t>         </a:t>
            </a:r>
            <a:r>
              <a:rPr lang="pt-BR" dirty="0" err="1" smtClean="0">
                <a:solidFill>
                  <a:srgbClr val="0000CC"/>
                </a:solidFill>
              </a:rPr>
              <a:t>Take</a:t>
            </a:r>
            <a:r>
              <a:rPr lang="pt-BR" dirty="0" smtClean="0">
                <a:solidFill>
                  <a:srgbClr val="0000CC"/>
                </a:solidFill>
              </a:rPr>
              <a:t> (I) 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pt-BR" dirty="0" smtClean="0"/>
              <a:t>         </a:t>
            </a:r>
            <a:r>
              <a:rPr lang="pt-BR" dirty="0" err="1" smtClean="0"/>
              <a:t>Consumer</a:t>
            </a:r>
            <a:r>
              <a:rPr lang="pt-BR" dirty="0" smtClean="0"/>
              <a:t> (I);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end</a:t>
            </a:r>
            <a:r>
              <a:rPr lang="pt-BR" dirty="0" smtClean="0"/>
              <a:t> loop;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err="1" smtClean="0"/>
              <a:t>end</a:t>
            </a:r>
            <a:r>
              <a:rPr lang="pt-BR" dirty="0" smtClean="0"/>
              <a:t> </a:t>
            </a:r>
            <a:r>
              <a:rPr lang="pt-BR" dirty="0" err="1" smtClean="0"/>
              <a:t>Consumer</a:t>
            </a:r>
            <a:r>
              <a:rPr lang="pt-BR" dirty="0" smtClean="0"/>
              <a:t>;</a:t>
            </a: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do Monitor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CC"/>
              </a:solidFill>
            </a:endParaRPr>
          </a:p>
          <a:p>
            <a:r>
              <a:rPr lang="pt-BR" b="1" dirty="0" smtClean="0">
                <a:solidFill>
                  <a:srgbClr val="0000CC"/>
                </a:solidFill>
              </a:rPr>
              <a:t>WAIT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0000CC"/>
                </a:solidFill>
              </a:rPr>
              <a:t>SIGNAL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 smtClean="0"/>
              <a:t>aqui, </a:t>
            </a:r>
            <a:r>
              <a:rPr lang="pt-BR" b="1" dirty="0" smtClean="0"/>
              <a:t>não tem nenhuma relação </a:t>
            </a:r>
            <a:r>
              <a:rPr lang="pt-BR" dirty="0" smtClean="0"/>
              <a:t>com as duas primitivas usadas em operações de semáforo.</a:t>
            </a:r>
          </a:p>
          <a:p>
            <a:endParaRPr lang="pt-BR" dirty="0" smtClean="0"/>
          </a:p>
          <a:p>
            <a:r>
              <a:rPr lang="pt-BR" dirty="0" smtClean="0"/>
              <a:t>Para </a:t>
            </a:r>
            <a:r>
              <a:rPr lang="pt-BR" b="1" dirty="0" smtClean="0"/>
              <a:t>sincronização</a:t>
            </a:r>
            <a:r>
              <a:rPr lang="pt-BR" dirty="0" smtClean="0"/>
              <a:t> são definidas  </a:t>
            </a:r>
            <a:r>
              <a:rPr lang="pt-BR" b="1" dirty="0" smtClean="0"/>
              <a:t>Variáveis de Condição</a:t>
            </a:r>
            <a:r>
              <a:rPr lang="pt-BR" dirty="0" smtClean="0"/>
              <a:t>:   </a:t>
            </a:r>
            <a:r>
              <a:rPr lang="pt-BR" dirty="0" err="1" smtClean="0"/>
              <a:t>Not_Empty</a:t>
            </a:r>
            <a:r>
              <a:rPr lang="pt-BR" dirty="0" smtClean="0"/>
              <a:t>  e  </a:t>
            </a:r>
            <a:r>
              <a:rPr lang="pt-BR" dirty="0" err="1" smtClean="0"/>
              <a:t>Not_Full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Variáveis de Condição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 err="1" smtClean="0"/>
              <a:t>Not_Empty</a:t>
            </a:r>
            <a:r>
              <a:rPr lang="pt-BR" dirty="0" smtClean="0"/>
              <a:t>  :  Usada pelo consumidor para suspender ele próprio, até que o buffer seja não vazio.</a:t>
            </a:r>
          </a:p>
          <a:p>
            <a:endParaRPr lang="pt-BR" dirty="0" smtClean="0"/>
          </a:p>
          <a:p>
            <a:r>
              <a:rPr lang="pt-BR" b="1" dirty="0" err="1" smtClean="0"/>
              <a:t>Not_Full</a:t>
            </a:r>
            <a:r>
              <a:rPr lang="pt-BR" b="1" dirty="0" smtClean="0"/>
              <a:t> </a:t>
            </a:r>
            <a:r>
              <a:rPr lang="pt-BR" dirty="0" smtClean="0"/>
              <a:t> :  Usada pelo produtor para suspender ele próprio, quando o buffer estiver cheio.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Três Operações sobre </a:t>
            </a:r>
            <a:br>
              <a:rPr lang="pt-BR" dirty="0" smtClean="0"/>
            </a:br>
            <a:r>
              <a:rPr lang="pt-BR" dirty="0" smtClean="0"/>
              <a:t>Variáveis de Condição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b="1" dirty="0" smtClean="0"/>
              <a:t>WAIT(C)  </a:t>
            </a:r>
            <a:r>
              <a:rPr lang="pt-BR" dirty="0" smtClean="0"/>
              <a:t>pode ser lido:   </a:t>
            </a:r>
            <a:r>
              <a:rPr lang="pt-BR" b="1" dirty="0" smtClean="0"/>
              <a:t>“Estou esperando </a:t>
            </a:r>
            <a:br>
              <a:rPr lang="pt-BR" b="1" dirty="0" smtClean="0"/>
            </a:br>
            <a:r>
              <a:rPr lang="pt-BR" b="1" dirty="0" smtClean="0"/>
              <a:t>                                             para C ocorrer”</a:t>
            </a:r>
            <a:r>
              <a:rPr lang="pt-BR" dirty="0" smtClean="0"/>
              <a:t>. </a:t>
            </a:r>
            <a:br>
              <a:rPr lang="pt-BR" dirty="0" smtClean="0"/>
            </a:br>
            <a:r>
              <a:rPr lang="pt-BR" dirty="0" smtClean="0"/>
              <a:t>O processo que chamou a </a:t>
            </a:r>
            <a:r>
              <a:rPr lang="pt-BR" dirty="0" err="1" smtClean="0"/>
              <a:t>procedure</a:t>
            </a:r>
            <a:r>
              <a:rPr lang="pt-BR" dirty="0" smtClean="0"/>
              <a:t> do monitor contendo esta declaração, é suspenso sob uma fila FIFO associada com C.</a:t>
            </a:r>
          </a:p>
          <a:p>
            <a:endParaRPr lang="pt-BR" dirty="0" smtClean="0"/>
          </a:p>
          <a:p>
            <a:r>
              <a:rPr lang="pt-BR" b="1" dirty="0" smtClean="0"/>
              <a:t>SIGNAL(C)</a:t>
            </a:r>
            <a:r>
              <a:rPr lang="pt-BR" dirty="0" smtClean="0"/>
              <a:t>  pode ser lido:  </a:t>
            </a:r>
            <a:r>
              <a:rPr lang="pt-BR" b="1" dirty="0" smtClean="0"/>
              <a:t>“Estou sinalizando </a:t>
            </a:r>
            <a:br>
              <a:rPr lang="pt-BR" b="1" dirty="0" smtClean="0"/>
            </a:br>
            <a:r>
              <a:rPr lang="pt-BR" b="1" dirty="0" smtClean="0"/>
              <a:t>                                              que C ocorreu”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Se a fila para C é não vazia, então acorde o processo na cabeça da fila.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>
                <a:solidFill>
                  <a:srgbClr val="C00000"/>
                </a:solidFill>
              </a:rPr>
              <a:t>NON_EMPTY(C)  </a:t>
            </a:r>
            <a:r>
              <a:rPr lang="pt-BR" dirty="0" smtClean="0"/>
              <a:t>:  Uma função booleana que retorna </a:t>
            </a:r>
            <a:r>
              <a:rPr lang="pt-BR" dirty="0" err="1" smtClean="0"/>
              <a:t>true</a:t>
            </a:r>
            <a:r>
              <a:rPr lang="pt-BR" dirty="0" smtClean="0"/>
              <a:t> se a fila para C é não vazia.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N := 0</a:t>
            </a:r>
          </a:p>
          <a:p>
            <a:pPr>
              <a:buNone/>
            </a:pPr>
            <a:r>
              <a:rPr lang="pt-BR" dirty="0" smtClean="0"/>
              <a:t>Processo P1:  </a:t>
            </a:r>
            <a:br>
              <a:rPr lang="pt-BR" dirty="0" smtClean="0"/>
            </a:br>
            <a:r>
              <a:rPr lang="pt-BR" dirty="0" err="1" smtClean="0"/>
              <a:t>begin</a:t>
            </a:r>
            <a:r>
              <a:rPr lang="pt-BR" dirty="0" smtClean="0"/>
              <a:t>  N := N + 1  </a:t>
            </a:r>
            <a:r>
              <a:rPr lang="pt-BR" dirty="0" err="1" smtClean="0"/>
              <a:t>end</a:t>
            </a: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Processo P2:</a:t>
            </a:r>
            <a:br>
              <a:rPr lang="pt-BR" dirty="0" smtClean="0"/>
            </a:br>
            <a:r>
              <a:rPr lang="pt-BR" dirty="0" err="1" smtClean="0"/>
              <a:t>begin</a:t>
            </a:r>
            <a:r>
              <a:rPr lang="pt-BR" dirty="0" smtClean="0"/>
              <a:t>  N := N + 1  </a:t>
            </a:r>
            <a:r>
              <a:rPr lang="pt-BR" dirty="0" err="1" smtClean="0"/>
              <a:t>end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Variável incrementada por dois processos P1 e P2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28596" y="2786058"/>
          <a:ext cx="8229600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 Processo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Instrução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Valor de N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Inicialmente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        0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P1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INC 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        1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P2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INC 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        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Variável incrementada por dois processos P1 e P2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2714620"/>
          <a:ext cx="8229600" cy="24288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Processo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Instrução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Valor de N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Inicialmente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P2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INC 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pt-BR" dirty="0" smtClean="0"/>
                        <a:t>P1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INC 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o compilador traduz a instrução de mais alto nível em uma única instrução INC, qualquer intercalação das </a:t>
            </a:r>
            <a:r>
              <a:rPr lang="pt-BR" dirty="0" err="1" smtClean="0"/>
              <a:t>sequências</a:t>
            </a:r>
            <a:r>
              <a:rPr lang="pt-BR" dirty="0" smtClean="0"/>
              <a:t> de instruções dos dois processos, dará o </a:t>
            </a:r>
            <a:r>
              <a:rPr lang="pt-BR" dirty="0" err="1" smtClean="0"/>
              <a:t>memso</a:t>
            </a:r>
            <a:r>
              <a:rPr lang="pt-BR" dirty="0" smtClean="0"/>
              <a:t> valor.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outro lado se toda a computação é feita em registradores, o código compilado parecerá como o código: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24000" y="3289000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57296"/>
                <a:gridCol w="1181104"/>
                <a:gridCol w="1219200"/>
                <a:gridCol w="1219200"/>
              </a:tblGrid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Processo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Instrução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</a:t>
                      </a:r>
                      <a:r>
                        <a:rPr lang="pt-BR" baseline="0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R2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Load</a:t>
                      </a:r>
                      <a:r>
                        <a:rPr lang="pt-BR" dirty="0" smtClean="0"/>
                        <a:t> R1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-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Load</a:t>
                      </a:r>
                      <a:r>
                        <a:rPr lang="pt-BR" dirty="0" smtClean="0"/>
                        <a:t> R2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Add</a:t>
                      </a:r>
                      <a:r>
                        <a:rPr lang="pt-BR" dirty="0" smtClean="0"/>
                        <a:t>  R1,</a:t>
                      </a:r>
                      <a:r>
                        <a:rPr lang="pt-BR" baseline="0" dirty="0" smtClean="0"/>
                        <a:t>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Add</a:t>
                      </a:r>
                      <a:r>
                        <a:rPr lang="pt-BR" dirty="0" smtClean="0"/>
                        <a:t>  R2,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Store</a:t>
                      </a:r>
                      <a:r>
                        <a:rPr lang="pt-BR" dirty="0" smtClean="0"/>
                        <a:t> R1,N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pt-BR" dirty="0" smtClean="0"/>
                        <a:t>P2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Store</a:t>
                      </a:r>
                      <a:r>
                        <a:rPr lang="pt-BR" dirty="0" smtClean="0"/>
                        <a:t> R2,N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1407</Words>
  <Application>Microsoft Office PowerPoint</Application>
  <PresentationFormat>Apresentação na tela (4:3)</PresentationFormat>
  <Paragraphs>314</Paragraphs>
  <Slides>45</Slides>
  <Notes>45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Tema do Office</vt:lpstr>
      <vt:lpstr>Unidade 3 </vt:lpstr>
      <vt:lpstr>Programação Concorrente</vt:lpstr>
      <vt:lpstr>Abstração</vt:lpstr>
      <vt:lpstr>Possíveis interações</vt:lpstr>
      <vt:lpstr>Problema</vt:lpstr>
      <vt:lpstr>Variável incrementada por dois processos P1 e P2</vt:lpstr>
      <vt:lpstr>Variável incrementada por dois processos P1 e P2</vt:lpstr>
      <vt:lpstr>Slide 8</vt:lpstr>
      <vt:lpstr>Slide 9</vt:lpstr>
      <vt:lpstr>Slide 10</vt:lpstr>
      <vt:lpstr>Slide 11</vt:lpstr>
      <vt:lpstr>Slide 12</vt:lpstr>
      <vt:lpstr>Problema da Exclusão Mútua  para N Processos</vt:lpstr>
      <vt:lpstr>Slide 14</vt:lpstr>
      <vt:lpstr>Slide 15</vt:lpstr>
      <vt:lpstr>Slide 16</vt:lpstr>
      <vt:lpstr>Deadlock</vt:lpstr>
      <vt:lpstr>Starvation</vt:lpstr>
      <vt:lpstr>Contenção</vt:lpstr>
      <vt:lpstr>Semáforos</vt:lpstr>
      <vt:lpstr>Semáforos</vt:lpstr>
      <vt:lpstr>Propriedades dos Semáforos</vt:lpstr>
      <vt:lpstr>Propriedades dos Semáforos</vt:lpstr>
      <vt:lpstr>Exclusão Mútua com Semáforos</vt:lpstr>
      <vt:lpstr>Exclusão Mútua com Semáforos</vt:lpstr>
      <vt:lpstr>Propriedades de Semáforos</vt:lpstr>
      <vt:lpstr>Monitores</vt:lpstr>
      <vt:lpstr>Deadlock com Semáforos</vt:lpstr>
      <vt:lpstr>Monitores</vt:lpstr>
      <vt:lpstr>Monitores</vt:lpstr>
      <vt:lpstr>Monitor</vt:lpstr>
      <vt:lpstr>Monitor</vt:lpstr>
      <vt:lpstr>Monitor</vt:lpstr>
      <vt:lpstr>Monitor</vt:lpstr>
      <vt:lpstr>Monitor</vt:lpstr>
      <vt:lpstr>Monitor</vt:lpstr>
      <vt:lpstr>Monitor</vt:lpstr>
      <vt:lpstr>Monitor Produtor-Consumidor</vt:lpstr>
      <vt:lpstr>Produtor coloca ítem no Buffer B</vt:lpstr>
      <vt:lpstr>Consumidor retira ítem do Buffer B</vt:lpstr>
      <vt:lpstr>Processo Producer</vt:lpstr>
      <vt:lpstr>Processo Consumidor</vt:lpstr>
      <vt:lpstr>Operações do Monitor</vt:lpstr>
      <vt:lpstr>Variáveis de Condição</vt:lpstr>
      <vt:lpstr>Três Operações sobre  Variáveis de Condição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3</dc:title>
  <dc:creator>João B</dc:creator>
  <cp:lastModifiedBy>bosco</cp:lastModifiedBy>
  <cp:revision>45</cp:revision>
  <dcterms:created xsi:type="dcterms:W3CDTF">2009-03-16T16:59:06Z</dcterms:created>
  <dcterms:modified xsi:type="dcterms:W3CDTF">2011-03-28T22:29:53Z</dcterms:modified>
</cp:coreProperties>
</file>