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87" r:id="rId4"/>
    <p:sldId id="269" r:id="rId5"/>
    <p:sldId id="271" r:id="rId6"/>
    <p:sldId id="270" r:id="rId7"/>
    <p:sldId id="288" r:id="rId8"/>
    <p:sldId id="258" r:id="rId9"/>
    <p:sldId id="259" r:id="rId10"/>
    <p:sldId id="260" r:id="rId11"/>
    <p:sldId id="263" r:id="rId12"/>
    <p:sldId id="272" r:id="rId13"/>
    <p:sldId id="289" r:id="rId14"/>
    <p:sldId id="290" r:id="rId15"/>
    <p:sldId id="268" r:id="rId16"/>
    <p:sldId id="261" r:id="rId17"/>
    <p:sldId id="291" r:id="rId18"/>
    <p:sldId id="274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300" r:id="rId27"/>
    <p:sldId id="299" r:id="rId28"/>
    <p:sldId id="301" r:id="rId29"/>
    <p:sldId id="302" r:id="rId3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04B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AB6803-4889-4E95-9C52-C027E8D149D8}" type="datetimeFigureOut">
              <a:rPr lang="pt-BR" smtClean="0"/>
              <a:pPr/>
              <a:t>23/3/2011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E7AC85-2A5B-470B-A8AA-67D85ECD97A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15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18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2B60-9295-49D1-9D76-B9F4AA7E45AE}" type="datetimeFigureOut">
              <a:rPr lang="pt-BR" smtClean="0"/>
              <a:pPr/>
              <a:t>23/3/2011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D4CC-950C-41D7-A0E3-749B5715A5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2B60-9295-49D1-9D76-B9F4AA7E45AE}" type="datetimeFigureOut">
              <a:rPr lang="pt-BR" smtClean="0"/>
              <a:pPr/>
              <a:t>23/3/2011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D4CC-950C-41D7-A0E3-749B5715A5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2B60-9295-49D1-9D76-B9F4AA7E45AE}" type="datetimeFigureOut">
              <a:rPr lang="pt-BR" smtClean="0"/>
              <a:pPr/>
              <a:t>23/3/2011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D4CC-950C-41D7-A0E3-749B5715A5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2B60-9295-49D1-9D76-B9F4AA7E45AE}" type="datetimeFigureOut">
              <a:rPr lang="pt-BR" smtClean="0"/>
              <a:pPr/>
              <a:t>23/3/2011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D4CC-950C-41D7-A0E3-749B5715A5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2B60-9295-49D1-9D76-B9F4AA7E45AE}" type="datetimeFigureOut">
              <a:rPr lang="pt-BR" smtClean="0"/>
              <a:pPr/>
              <a:t>23/3/2011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D4CC-950C-41D7-A0E3-749B5715A5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2B60-9295-49D1-9D76-B9F4AA7E45AE}" type="datetimeFigureOut">
              <a:rPr lang="pt-BR" smtClean="0"/>
              <a:pPr/>
              <a:t>23/3/2011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D4CC-950C-41D7-A0E3-749B5715A5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2B60-9295-49D1-9D76-B9F4AA7E45AE}" type="datetimeFigureOut">
              <a:rPr lang="pt-BR" smtClean="0"/>
              <a:pPr/>
              <a:t>23/3/2011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D4CC-950C-41D7-A0E3-749B5715A5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2B60-9295-49D1-9D76-B9F4AA7E45AE}" type="datetimeFigureOut">
              <a:rPr lang="pt-BR" smtClean="0"/>
              <a:pPr/>
              <a:t>23/3/2011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D4CC-950C-41D7-A0E3-749B5715A5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2B60-9295-49D1-9D76-B9F4AA7E45AE}" type="datetimeFigureOut">
              <a:rPr lang="pt-BR" smtClean="0"/>
              <a:pPr/>
              <a:t>23/3/2011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D4CC-950C-41D7-A0E3-749B5715A5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2B60-9295-49D1-9D76-B9F4AA7E45AE}" type="datetimeFigureOut">
              <a:rPr lang="pt-BR" smtClean="0"/>
              <a:pPr/>
              <a:t>23/3/2011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D4CC-950C-41D7-A0E3-749B5715A5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2B60-9295-49D1-9D76-B9F4AA7E45AE}" type="datetimeFigureOut">
              <a:rPr lang="pt-BR" smtClean="0"/>
              <a:pPr/>
              <a:t>23/3/2011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D4CC-950C-41D7-A0E3-749B5715A5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62B60-9295-49D1-9D76-B9F4AA7E45AE}" type="datetimeFigureOut">
              <a:rPr lang="pt-BR" smtClean="0"/>
              <a:pPr/>
              <a:t>23/3/2011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9D4CC-950C-41D7-A0E3-749B5715A5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2se/1.5.0/docs/api/java/lang/Object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se/1.5.0/docs/api/java/util/concurrent/ExecutorService.html" TargetMode="External"/><Relationship Id="rId2" Type="http://schemas.openxmlformats.org/officeDocument/2006/relationships/hyperlink" Target="http://download.oracle.com/javase/1.5.0/docs/api/java/lang/Object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download.oracle.com/javase/6/docs/api/java/util/concurrent/Executor.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java.sun.com/j2se/5.0/docs/api/java/util/concurrent/Executors.html#newFixedThreadPool%28int%29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sc.ufcg.edu.br/~jacques/cursos/map/html/threads/pool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/>
              <a:t>Concorrência em Java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b="1" dirty="0" smtClean="0"/>
              <a:t>Threads em Java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Estados das Threads em Java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b="1" dirty="0" smtClean="0"/>
              <a:t>Nascimento</a:t>
            </a:r>
          </a:p>
          <a:p>
            <a:r>
              <a:rPr lang="pt-BR" b="1" dirty="0" smtClean="0"/>
              <a:t>Pronta</a:t>
            </a:r>
            <a:r>
              <a:rPr lang="pt-BR" dirty="0"/>
              <a:t>: poderia ser executada, mas o</a:t>
            </a:r>
          </a:p>
          <a:p>
            <a:pPr lvl="1">
              <a:buNone/>
            </a:pPr>
            <a:r>
              <a:rPr lang="pt-BR" dirty="0" smtClean="0"/>
              <a:t>               processador </a:t>
            </a:r>
            <a:r>
              <a:rPr lang="pt-BR" dirty="0"/>
              <a:t>está </a:t>
            </a:r>
            <a:r>
              <a:rPr lang="pt-BR" dirty="0" smtClean="0"/>
              <a:t>ocupado.</a:t>
            </a:r>
            <a:endParaRPr lang="pt-BR" dirty="0"/>
          </a:p>
          <a:p>
            <a:endParaRPr lang="pt-BR" dirty="0"/>
          </a:p>
          <a:p>
            <a:r>
              <a:rPr lang="pt-BR" b="1" dirty="0" smtClean="0"/>
              <a:t>Em execução: </a:t>
            </a:r>
            <a:r>
              <a:rPr lang="pt-BR" dirty="0" smtClean="0"/>
              <a:t>quando está rodando.</a:t>
            </a:r>
            <a:endParaRPr lang="pt-BR" dirty="0"/>
          </a:p>
          <a:p>
            <a:endParaRPr lang="pt-BR" dirty="0" smtClean="0"/>
          </a:p>
          <a:p>
            <a:r>
              <a:rPr lang="pt-BR" b="1" dirty="0" smtClean="0"/>
              <a:t>Suspensa</a:t>
            </a:r>
            <a:r>
              <a:rPr lang="pt-BR" dirty="0" smtClean="0"/>
              <a:t>:</a:t>
            </a:r>
            <a:endParaRPr lang="pt-BR" b="1" dirty="0"/>
          </a:p>
          <a:p>
            <a:pPr lvl="1"/>
            <a:r>
              <a:rPr lang="pt-BR" b="1" dirty="0" smtClean="0"/>
              <a:t>Bloqueada</a:t>
            </a:r>
            <a:r>
              <a:rPr lang="pt-BR" dirty="0"/>
              <a:t>: aguarda operação de </a:t>
            </a:r>
            <a:r>
              <a:rPr lang="pt-BR" dirty="0" smtClean="0"/>
              <a:t>I/O.</a:t>
            </a:r>
            <a:endParaRPr lang="pt-BR" dirty="0"/>
          </a:p>
          <a:p>
            <a:pPr lvl="1"/>
            <a:r>
              <a:rPr lang="pt-BR" b="1" dirty="0" smtClean="0"/>
              <a:t>Em </a:t>
            </a:r>
            <a:r>
              <a:rPr lang="pt-BR" b="1" dirty="0"/>
              <a:t>Espera</a:t>
            </a:r>
            <a:r>
              <a:rPr lang="pt-BR" dirty="0"/>
              <a:t>: aguarda alguma </a:t>
            </a:r>
            <a:r>
              <a:rPr lang="pt-BR" dirty="0" smtClean="0"/>
              <a:t>condição.</a:t>
            </a:r>
            <a:endParaRPr lang="pt-BR" dirty="0"/>
          </a:p>
          <a:p>
            <a:pPr lvl="1"/>
            <a:r>
              <a:rPr lang="pt-BR" b="1" dirty="0" smtClean="0"/>
              <a:t>Dormindo</a:t>
            </a:r>
            <a:r>
              <a:rPr lang="pt-BR" dirty="0"/>
              <a:t>: suspensa por um </a:t>
            </a:r>
            <a:r>
              <a:rPr lang="pt-BR" dirty="0" smtClean="0"/>
              <a:t>tempo de adormecimento.</a:t>
            </a:r>
          </a:p>
          <a:p>
            <a:pPr lvl="1"/>
            <a:r>
              <a:rPr lang="pt-BR" b="1" dirty="0" smtClean="0"/>
              <a:t>Morta</a:t>
            </a:r>
            <a:r>
              <a:rPr lang="pt-BR" dirty="0" smtClean="0"/>
              <a:t>, quando é terminada.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Principais métodos de </a:t>
            </a:r>
            <a:r>
              <a:rPr lang="pt-BR" b="1" dirty="0" smtClean="0"/>
              <a:t>java.lang.Thread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t-BR" dirty="0"/>
          </a:p>
          <a:p>
            <a:r>
              <a:rPr lang="pt-BR" b="1" dirty="0" smtClean="0"/>
              <a:t> </a:t>
            </a:r>
            <a:r>
              <a:rPr lang="pt-BR" b="1" dirty="0" err="1" smtClean="0"/>
              <a:t>run</a:t>
            </a:r>
            <a:r>
              <a:rPr lang="pt-BR" b="1" dirty="0" smtClean="0"/>
              <a:t>()</a:t>
            </a:r>
            <a:r>
              <a:rPr lang="pt-BR" dirty="0"/>
              <a:t> </a:t>
            </a:r>
            <a:r>
              <a:rPr lang="pt-BR" b="1" dirty="0" smtClean="0"/>
              <a:t> </a:t>
            </a:r>
            <a:r>
              <a:rPr lang="pt-BR" dirty="0"/>
              <a:t>contém o código executado</a:t>
            </a:r>
          </a:p>
          <a:p>
            <a:pPr>
              <a:buNone/>
            </a:pPr>
            <a:r>
              <a:rPr lang="pt-BR" dirty="0" smtClean="0"/>
              <a:t>    pela thread.</a:t>
            </a:r>
          </a:p>
          <a:p>
            <a:pPr>
              <a:buNone/>
            </a:pPr>
            <a:endParaRPr lang="pt-BR" dirty="0" smtClean="0"/>
          </a:p>
          <a:p>
            <a:r>
              <a:rPr lang="pt-BR" b="1" dirty="0" smtClean="0"/>
              <a:t> start()  </a:t>
            </a:r>
            <a:r>
              <a:rPr lang="pt-BR" dirty="0" smtClean="0"/>
              <a:t>dispara a execução de uma thread, que por sua vez chama o método </a:t>
            </a:r>
            <a:r>
              <a:rPr lang="pt-BR" b="1" dirty="0" err="1" smtClean="0"/>
              <a:t>run</a:t>
            </a:r>
            <a:r>
              <a:rPr lang="pt-BR" b="1" dirty="0" smtClean="0"/>
              <a:t>()</a:t>
            </a:r>
            <a:r>
              <a:rPr lang="pt-BR" dirty="0" smtClean="0"/>
              <a:t>.</a:t>
            </a:r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Outros métodos de </a:t>
            </a:r>
            <a:r>
              <a:rPr lang="pt-BR" b="1" dirty="0"/>
              <a:t>java.lang.Thread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err="1" smtClean="0"/>
              <a:t>setName</a:t>
            </a:r>
            <a:r>
              <a:rPr lang="pt-BR" dirty="0" smtClean="0"/>
              <a:t>: configura o nome de uma thread.</a:t>
            </a:r>
          </a:p>
          <a:p>
            <a:r>
              <a:rPr lang="pt-BR" b="1" dirty="0" err="1" smtClean="0"/>
              <a:t>getName</a:t>
            </a:r>
            <a:r>
              <a:rPr lang="pt-BR" b="1" dirty="0" smtClean="0"/>
              <a:t> </a:t>
            </a:r>
            <a:r>
              <a:rPr lang="pt-BR" dirty="0" smtClean="0"/>
              <a:t>devolve o nome de uma thread.</a:t>
            </a:r>
          </a:p>
          <a:p>
            <a:r>
              <a:rPr lang="pt-BR" b="1" dirty="0" err="1" smtClean="0"/>
              <a:t>currentThread</a:t>
            </a:r>
            <a:r>
              <a:rPr lang="pt-BR" b="1" dirty="0" smtClean="0"/>
              <a:t>()   </a:t>
            </a:r>
            <a:r>
              <a:rPr lang="pt-BR" dirty="0" smtClean="0"/>
              <a:t>devolve uma referência </a:t>
            </a:r>
            <a:r>
              <a:rPr lang="pt-BR" dirty="0"/>
              <a:t>da </a:t>
            </a:r>
            <a:r>
              <a:rPr lang="pt-BR" dirty="0" smtClean="0"/>
              <a:t>thread </a:t>
            </a:r>
            <a:r>
              <a:rPr lang="pt-BR" dirty="0"/>
              <a:t>em </a:t>
            </a:r>
            <a:r>
              <a:rPr lang="pt-BR" dirty="0" smtClean="0"/>
              <a:t>execução.</a:t>
            </a:r>
          </a:p>
          <a:p>
            <a:r>
              <a:rPr lang="pt-BR" b="1" dirty="0" err="1" smtClean="0"/>
              <a:t>sleep</a:t>
            </a:r>
            <a:r>
              <a:rPr lang="pt-BR" b="1" dirty="0" smtClean="0"/>
              <a:t>()</a:t>
            </a:r>
            <a:r>
              <a:rPr lang="pt-BR" dirty="0" smtClean="0"/>
              <a:t>  especifica quanto tempo a thread deve dormir.</a:t>
            </a:r>
            <a:endParaRPr lang="pt-BR" b="1" dirty="0" smtClean="0"/>
          </a:p>
          <a:p>
            <a:r>
              <a:rPr lang="pt-BR" b="1" dirty="0" err="1" smtClean="0"/>
              <a:t>interrupt</a:t>
            </a:r>
            <a:r>
              <a:rPr lang="pt-BR" b="1" dirty="0" smtClean="0"/>
              <a:t>()</a:t>
            </a:r>
            <a:r>
              <a:rPr lang="pt-BR" dirty="0" smtClean="0"/>
              <a:t>  interrompe uma thread.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Outros métodos de </a:t>
            </a:r>
            <a:r>
              <a:rPr lang="pt-BR" b="1" dirty="0" err="1" smtClean="0"/>
              <a:t>java</a:t>
            </a:r>
            <a:r>
              <a:rPr lang="pt-BR" b="1" dirty="0" smtClean="0"/>
              <a:t>.</a:t>
            </a:r>
            <a:r>
              <a:rPr lang="pt-BR" b="1" dirty="0" err="1" smtClean="0"/>
              <a:t>lang</a:t>
            </a:r>
            <a:r>
              <a:rPr lang="pt-BR" b="1" dirty="0" smtClean="0"/>
              <a:t>.Thread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b="1" dirty="0" smtClean="0"/>
          </a:p>
          <a:p>
            <a:r>
              <a:rPr lang="pt-BR" b="1" dirty="0" err="1" smtClean="0"/>
              <a:t>isInterrupted</a:t>
            </a:r>
            <a:r>
              <a:rPr lang="pt-BR" b="1" dirty="0" smtClean="0"/>
              <a:t>  </a:t>
            </a:r>
            <a:r>
              <a:rPr lang="pt-BR" dirty="0" smtClean="0"/>
              <a:t>determina se a thread foi interrompida.</a:t>
            </a:r>
          </a:p>
          <a:p>
            <a:r>
              <a:rPr lang="pt-BR" b="1" dirty="0" err="1" smtClean="0"/>
              <a:t>isAlive</a:t>
            </a:r>
            <a:r>
              <a:rPr lang="pt-BR" b="1" dirty="0" smtClean="0"/>
              <a:t>()  </a:t>
            </a:r>
            <a:r>
              <a:rPr lang="pt-BR" dirty="0" smtClean="0"/>
              <a:t>devolve </a:t>
            </a:r>
            <a:r>
              <a:rPr lang="pt-BR" dirty="0" err="1" smtClean="0"/>
              <a:t>true</a:t>
            </a:r>
            <a:r>
              <a:rPr lang="pt-BR" dirty="0" smtClean="0"/>
              <a:t> se a thread não estiver morta.</a:t>
            </a:r>
          </a:p>
          <a:p>
            <a:r>
              <a:rPr lang="en-US" b="1" dirty="0" smtClean="0"/>
              <a:t>join() </a:t>
            </a:r>
            <a:r>
              <a:rPr lang="en-US" dirty="0" smtClean="0"/>
              <a:t> </a:t>
            </a:r>
            <a:r>
              <a:rPr lang="en-US" dirty="0" err="1" smtClean="0"/>
              <a:t>espera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a thread </a:t>
            </a:r>
            <a:r>
              <a:rPr lang="en-US" dirty="0" err="1" smtClean="0"/>
              <a:t>para</a:t>
            </a:r>
            <a:r>
              <a:rPr lang="en-US" dirty="0" smtClean="0"/>
              <a:t> a </a:t>
            </a:r>
            <a:r>
              <a:rPr lang="en-US" dirty="0" err="1" smtClean="0"/>
              <a:t>qual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msg</a:t>
            </a:r>
            <a:r>
              <a:rPr lang="en-US" dirty="0" smtClean="0"/>
              <a:t>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enviada</a:t>
            </a:r>
            <a:r>
              <a:rPr lang="en-US" dirty="0" smtClean="0"/>
              <a:t>, </a:t>
            </a:r>
            <a:r>
              <a:rPr lang="en-US" dirty="0" err="1" smtClean="0"/>
              <a:t>morra</a:t>
            </a:r>
            <a:r>
              <a:rPr lang="en-US" dirty="0" smtClean="0"/>
              <a:t> antes </a:t>
            </a:r>
            <a:r>
              <a:rPr lang="en-US" dirty="0" err="1" smtClean="0"/>
              <a:t>que</a:t>
            </a:r>
            <a:r>
              <a:rPr lang="en-US" dirty="0" smtClean="0"/>
              <a:t> a thread </a:t>
            </a:r>
            <a:r>
              <a:rPr lang="en-US" dirty="0" err="1" smtClean="0"/>
              <a:t>chamadora</a:t>
            </a:r>
            <a:r>
              <a:rPr lang="en-US" dirty="0" smtClean="0"/>
              <a:t> </a:t>
            </a:r>
            <a:r>
              <a:rPr lang="en-US" dirty="0" err="1" smtClean="0"/>
              <a:t>possa</a:t>
            </a:r>
            <a:r>
              <a:rPr lang="en-US" dirty="0" smtClean="0"/>
              <a:t> </a:t>
            </a:r>
            <a:r>
              <a:rPr lang="en-US" dirty="0" err="1" smtClean="0"/>
              <a:t>prosseguir</a:t>
            </a:r>
            <a:r>
              <a:rPr lang="en-US" dirty="0" smtClean="0"/>
              <a:t>.</a:t>
            </a:r>
            <a:endParaRPr lang="en-US" b="1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Outros métodos de </a:t>
            </a:r>
            <a:r>
              <a:rPr lang="pt-BR" b="1" dirty="0" err="1" smtClean="0"/>
              <a:t>java</a:t>
            </a:r>
            <a:r>
              <a:rPr lang="pt-BR" b="1" dirty="0" smtClean="0"/>
              <a:t>.</a:t>
            </a:r>
            <a:r>
              <a:rPr lang="pt-BR" b="1" dirty="0" err="1" smtClean="0"/>
              <a:t>lang</a:t>
            </a:r>
            <a:r>
              <a:rPr lang="pt-BR" b="1" dirty="0" smtClean="0"/>
              <a:t>.Thread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pt-BR" b="1" dirty="0" smtClean="0"/>
          </a:p>
          <a:p>
            <a:r>
              <a:rPr lang="pt-BR" b="1" dirty="0" err="1" smtClean="0"/>
              <a:t>wait</a:t>
            </a:r>
            <a:r>
              <a:rPr lang="pt-BR" dirty="0" smtClean="0"/>
              <a:t>   a thread entra num estado de espera por um recurso/objeto particular para o qual o </a:t>
            </a:r>
            <a:r>
              <a:rPr lang="pt-BR" dirty="0" err="1" smtClean="0"/>
              <a:t>wait</a:t>
            </a:r>
            <a:r>
              <a:rPr lang="pt-BR" dirty="0" smtClean="0"/>
              <a:t> foi chamado.</a:t>
            </a:r>
          </a:p>
          <a:p>
            <a:endParaRPr lang="pt-BR" dirty="0" smtClean="0"/>
          </a:p>
          <a:p>
            <a:r>
              <a:rPr lang="pt-BR" b="1" dirty="0" err="1" smtClean="0"/>
              <a:t>notify</a:t>
            </a:r>
            <a:r>
              <a:rPr lang="pt-BR" dirty="0" smtClean="0"/>
              <a:t>  a thread em estado de espera torna-se pronta quando uma chamada </a:t>
            </a:r>
            <a:r>
              <a:rPr lang="pt-BR" dirty="0" err="1" smtClean="0"/>
              <a:t>notify</a:t>
            </a:r>
            <a:r>
              <a:rPr lang="pt-BR" dirty="0" smtClean="0"/>
              <a:t> é emitida por outra thread associada com aquele recurso/objeto.</a:t>
            </a:r>
          </a:p>
          <a:p>
            <a:endParaRPr lang="pt-BR" dirty="0" smtClean="0"/>
          </a:p>
          <a:p>
            <a:r>
              <a:rPr lang="pt-BR" b="1" dirty="0" err="1" smtClean="0"/>
              <a:t>notifyAll</a:t>
            </a:r>
            <a:r>
              <a:rPr lang="pt-BR" b="1" dirty="0" smtClean="0"/>
              <a:t>   </a:t>
            </a:r>
            <a:r>
              <a:rPr lang="pt-BR" dirty="0" smtClean="0"/>
              <a:t>todas as threads em estado de espera por um objeto tornam-se prontas quando </a:t>
            </a:r>
            <a:r>
              <a:rPr lang="pt-BR" dirty="0" err="1" smtClean="0"/>
              <a:t>notifyAll</a:t>
            </a:r>
            <a:r>
              <a:rPr lang="pt-BR" dirty="0" smtClean="0"/>
              <a:t> é feita por outra thread associada com aquele objeto.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Nome da Thread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Identificador </a:t>
            </a:r>
            <a:r>
              <a:rPr lang="pt-BR" dirty="0"/>
              <a:t>não-único da </a:t>
            </a:r>
            <a:r>
              <a:rPr lang="pt-BR" dirty="0" smtClean="0"/>
              <a:t>Thread.</a:t>
            </a:r>
            <a:endParaRPr lang="pt-BR" dirty="0"/>
          </a:p>
          <a:p>
            <a:r>
              <a:rPr lang="pt-BR" dirty="0" smtClean="0"/>
              <a:t>Pode </a:t>
            </a:r>
            <a:r>
              <a:rPr lang="pt-BR" dirty="0"/>
              <a:t>ser definido ao criar a Thread com</a:t>
            </a:r>
          </a:p>
          <a:p>
            <a:pPr>
              <a:buNone/>
            </a:pPr>
            <a:r>
              <a:rPr lang="pt-BR" dirty="0" smtClean="0"/>
              <a:t>      </a:t>
            </a:r>
            <a:r>
              <a:rPr lang="pt-BR" b="1" dirty="0" smtClean="0"/>
              <a:t>Thread(String</a:t>
            </a:r>
            <a:r>
              <a:rPr lang="pt-BR" b="1" dirty="0"/>
              <a:t>) </a:t>
            </a:r>
            <a:r>
              <a:rPr lang="pt-BR" dirty="0"/>
              <a:t>ou </a:t>
            </a:r>
            <a:r>
              <a:rPr lang="pt-BR" b="1" dirty="0"/>
              <a:t>Thread(Runnable, String)</a:t>
            </a:r>
          </a:p>
          <a:p>
            <a:r>
              <a:rPr lang="pt-BR" dirty="0" smtClean="0"/>
              <a:t>Se </a:t>
            </a:r>
            <a:r>
              <a:rPr lang="pt-BR" dirty="0"/>
              <a:t>não for definido na criação, o nome da</a:t>
            </a:r>
          </a:p>
          <a:p>
            <a:pPr>
              <a:buNone/>
            </a:pPr>
            <a:r>
              <a:rPr lang="pt-BR" dirty="0" smtClean="0"/>
              <a:t>      Thread </a:t>
            </a:r>
            <a:r>
              <a:rPr lang="pt-BR" dirty="0"/>
              <a:t>será “Thread-n” (com n incremental)</a:t>
            </a:r>
          </a:p>
          <a:p>
            <a:r>
              <a:rPr lang="pt-BR" dirty="0" smtClean="0"/>
              <a:t>Pode </a:t>
            </a:r>
            <a:r>
              <a:rPr lang="pt-BR" dirty="0"/>
              <a:t>ser redefinido com </a:t>
            </a:r>
            <a:r>
              <a:rPr lang="pt-BR" b="1" dirty="0"/>
              <a:t>setName(String)</a:t>
            </a:r>
          </a:p>
          <a:p>
            <a:r>
              <a:rPr lang="pt-BR" dirty="0" smtClean="0"/>
              <a:t>Pode </a:t>
            </a:r>
            <a:r>
              <a:rPr lang="pt-BR" dirty="0"/>
              <a:t>ser obtido através do método </a:t>
            </a:r>
            <a:r>
              <a:rPr lang="pt-BR" b="1" dirty="0"/>
              <a:t>getName()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Threads na Linguagem Java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b="1" dirty="0"/>
              <a:t>conceito de thread </a:t>
            </a:r>
            <a:r>
              <a:rPr lang="pt-BR" dirty="0"/>
              <a:t>está presente em Java</a:t>
            </a:r>
          </a:p>
          <a:p>
            <a:pPr>
              <a:buNone/>
            </a:pPr>
            <a:r>
              <a:rPr lang="pt-BR" dirty="0" smtClean="0"/>
              <a:t>     através </a:t>
            </a:r>
            <a:r>
              <a:rPr lang="pt-BR" dirty="0"/>
              <a:t>da classe </a:t>
            </a:r>
            <a:r>
              <a:rPr lang="pt-BR" dirty="0" smtClean="0"/>
              <a:t> </a:t>
            </a:r>
            <a:r>
              <a:rPr lang="pt-BR" b="1" dirty="0" smtClean="0"/>
              <a:t>java.lang.Thread</a:t>
            </a:r>
            <a:r>
              <a:rPr lang="pt-BR" dirty="0"/>
              <a:t> 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Java </a:t>
            </a:r>
            <a:r>
              <a:rPr lang="pt-BR" dirty="0"/>
              <a:t>também oferece :</a:t>
            </a:r>
          </a:p>
          <a:p>
            <a:pPr lvl="1"/>
            <a:r>
              <a:rPr lang="pt-BR" dirty="0" smtClean="0"/>
              <a:t>Mecanismos </a:t>
            </a:r>
            <a:r>
              <a:rPr lang="pt-BR" dirty="0"/>
              <a:t>para </a:t>
            </a:r>
            <a:r>
              <a:rPr lang="pt-BR" b="1" dirty="0"/>
              <a:t>sincronização e controle</a:t>
            </a:r>
          </a:p>
          <a:p>
            <a:pPr lvl="1">
              <a:buNone/>
            </a:pPr>
            <a:r>
              <a:rPr lang="pt-BR" b="1" dirty="0" smtClean="0"/>
              <a:t>    de </a:t>
            </a:r>
            <a:r>
              <a:rPr lang="pt-BR" b="1" dirty="0"/>
              <a:t>concorrência entre </a:t>
            </a:r>
            <a:r>
              <a:rPr lang="pt-BR" b="1" dirty="0" smtClean="0"/>
              <a:t>threads</a:t>
            </a:r>
            <a:r>
              <a:rPr lang="pt-BR" dirty="0" smtClean="0"/>
              <a:t> (monitor, semáforo e </a:t>
            </a:r>
            <a:r>
              <a:rPr lang="pt-BR" dirty="0" err="1" smtClean="0"/>
              <a:t>Locks</a:t>
            </a:r>
            <a:r>
              <a:rPr lang="pt-BR" dirty="0" smtClean="0"/>
              <a:t>).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Pool de 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endParaRPr lang="pt-BR" dirty="0" smtClean="0"/>
          </a:p>
          <a:p>
            <a:pPr lvl="1"/>
            <a:r>
              <a:rPr lang="pt-BR" dirty="0" smtClean="0"/>
              <a:t>Quando um programa possui muitas threads para serem executadas, pode-se agrupar threads para definir o que se chama de um pool de threads.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Java oferece classes e interfaces que facilitam o gerenciamento de um pool de threads. </a:t>
            </a:r>
          </a:p>
          <a:p>
            <a:pPr lvl="1">
              <a:buNone/>
            </a:pPr>
            <a:endParaRPr lang="pt-BR" dirty="0" smtClean="0"/>
          </a:p>
          <a:p>
            <a:pPr lvl="1"/>
            <a:r>
              <a:rPr lang="pt-BR" dirty="0" smtClean="0"/>
              <a:t>Classes para </a:t>
            </a:r>
            <a:r>
              <a:rPr lang="pt-BR" b="1" dirty="0" smtClean="0"/>
              <a:t>gerenciamento de um pool de threads</a:t>
            </a:r>
            <a:r>
              <a:rPr lang="pt-BR" dirty="0" smtClean="0"/>
              <a:t>, existem e exemplos podem ser vistos em </a:t>
            </a:r>
            <a:r>
              <a:rPr lang="pt-BR" dirty="0" err="1" smtClean="0"/>
              <a:t>Deitel</a:t>
            </a:r>
            <a:r>
              <a:rPr lang="pt-BR" dirty="0" smtClean="0"/>
              <a:t> , Ed.6, Cap. 23, exemplos 25-4 e 23-5.</a:t>
            </a:r>
          </a:p>
          <a:p>
            <a:pPr lvl="1"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Gerenciando </a:t>
            </a:r>
            <a:br>
              <a:rPr lang="pt-BR" dirty="0" smtClean="0"/>
            </a:br>
            <a:r>
              <a:rPr lang="pt-BR" dirty="0" smtClean="0"/>
              <a:t>um Pool de Threads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pt-BR" dirty="0" smtClean="0"/>
          </a:p>
          <a:p>
            <a:r>
              <a:rPr lang="pt-BR" dirty="0" err="1" smtClean="0">
                <a:hlinkClick r:id="rId3" action="ppaction://hlinkfile" tooltip="class in java.lang"/>
              </a:rPr>
              <a:t>java</a:t>
            </a:r>
            <a:r>
              <a:rPr lang="pt-BR" dirty="0" smtClean="0">
                <a:hlinkClick r:id="rId3" action="ppaction://hlinkfile" tooltip="class in java.lang"/>
              </a:rPr>
              <a:t>.</a:t>
            </a:r>
            <a:r>
              <a:rPr lang="pt-BR" dirty="0" err="1" smtClean="0">
                <a:hlinkClick r:id="rId3" action="ppaction://hlinkfile" tooltip="class in java.lang"/>
              </a:rPr>
              <a:t>lang</a:t>
            </a:r>
            <a:r>
              <a:rPr lang="pt-BR" dirty="0" smtClean="0">
                <a:hlinkClick r:id="rId3" action="ppaction://hlinkfile" tooltip="class in java.lang"/>
              </a:rPr>
              <a:t>.</a:t>
            </a:r>
            <a:r>
              <a:rPr lang="pt-BR" dirty="0" err="1" smtClean="0">
                <a:hlinkClick r:id="rId3" action="ppaction://hlinkfile" tooltip="class in java.lang"/>
              </a:rPr>
              <a:t>Object</a:t>
            </a:r>
            <a:r>
              <a:rPr lang="pt-BR" dirty="0" smtClean="0"/>
              <a:t>      </a:t>
            </a:r>
            <a:br>
              <a:rPr lang="pt-BR" dirty="0" smtClean="0"/>
            </a:br>
            <a:r>
              <a:rPr lang="pt-BR" dirty="0" smtClean="0"/>
              <a:t>      </a:t>
            </a:r>
            <a:r>
              <a:rPr lang="pt-BR" b="1" dirty="0" err="1" smtClean="0"/>
              <a:t>java</a:t>
            </a:r>
            <a:r>
              <a:rPr lang="pt-BR" b="1" dirty="0" smtClean="0"/>
              <a:t>.</a:t>
            </a:r>
            <a:r>
              <a:rPr lang="pt-BR" b="1" dirty="0" err="1" smtClean="0"/>
              <a:t>util.concurrent.Executors</a:t>
            </a:r>
            <a:endParaRPr lang="pt-BR" b="1" dirty="0" smtClean="0"/>
          </a:p>
          <a:p>
            <a:endParaRPr lang="pt-BR" b="1" dirty="0" smtClean="0"/>
          </a:p>
          <a:p>
            <a:r>
              <a:rPr lang="pt-BR" dirty="0" smtClean="0"/>
              <a:t>A classe </a:t>
            </a:r>
            <a:r>
              <a:rPr lang="pt-BR" b="1" dirty="0" err="1" smtClean="0"/>
              <a:t>Executors</a:t>
            </a:r>
            <a:r>
              <a:rPr lang="pt-BR" b="1" dirty="0" smtClean="0"/>
              <a:t> </a:t>
            </a:r>
            <a:r>
              <a:rPr lang="pt-BR" dirty="0" smtClean="0"/>
              <a:t>estende a classe raiz </a:t>
            </a:r>
            <a:r>
              <a:rPr lang="pt-BR" b="1" dirty="0" err="1" smtClean="0"/>
              <a:t>Object</a:t>
            </a:r>
            <a:r>
              <a:rPr lang="pt-BR" dirty="0" smtClean="0"/>
              <a:t>.</a:t>
            </a:r>
          </a:p>
          <a:p>
            <a:endParaRPr lang="pt-BR" b="1" dirty="0" smtClean="0"/>
          </a:p>
          <a:p>
            <a:r>
              <a:rPr lang="pt-BR" dirty="0" smtClean="0"/>
              <a:t>A classe </a:t>
            </a:r>
            <a:r>
              <a:rPr lang="pt-BR" b="1" dirty="0" err="1" smtClean="0"/>
              <a:t>Executors</a:t>
            </a:r>
            <a:r>
              <a:rPr lang="pt-BR" dirty="0" smtClean="0"/>
              <a:t> gerencia um </a:t>
            </a:r>
            <a:r>
              <a:rPr lang="pt-BR" b="1" dirty="0" smtClean="0"/>
              <a:t>grupo </a:t>
            </a:r>
            <a:r>
              <a:rPr lang="pt-BR" b="1" dirty="0"/>
              <a:t>de </a:t>
            </a:r>
            <a:r>
              <a:rPr lang="pt-BR" b="1" dirty="0" smtClean="0"/>
              <a:t>threads</a:t>
            </a:r>
            <a:r>
              <a:rPr lang="pt-BR" dirty="0" smtClean="0"/>
              <a:t>.</a:t>
            </a:r>
            <a:endParaRPr lang="pt-BR" dirty="0"/>
          </a:p>
          <a:p>
            <a:pPr lvl="1"/>
            <a:endParaRPr lang="pt-BR" dirty="0" smtClean="0"/>
          </a:p>
          <a:p>
            <a:pPr lvl="1"/>
            <a:r>
              <a:rPr lang="pt-BR" u="sng" dirty="0" smtClean="0"/>
              <a:t>Interface</a:t>
            </a:r>
            <a:r>
              <a:rPr lang="pt-BR" dirty="0" smtClean="0"/>
              <a:t> </a:t>
            </a:r>
            <a:r>
              <a:rPr lang="pt-BR" b="1" dirty="0" smtClean="0"/>
              <a:t>Executor</a:t>
            </a:r>
          </a:p>
          <a:p>
            <a:pPr lvl="1"/>
            <a:r>
              <a:rPr lang="pt-BR" dirty="0" smtClean="0"/>
              <a:t>Interface</a:t>
            </a:r>
            <a:r>
              <a:rPr lang="pt-BR" b="1" dirty="0" smtClean="0"/>
              <a:t> </a:t>
            </a:r>
            <a:r>
              <a:rPr lang="pt-BR" b="1" dirty="0" err="1" smtClean="0"/>
              <a:t>ExecutorService</a:t>
            </a:r>
            <a:endParaRPr lang="pt-BR" b="1" dirty="0"/>
          </a:p>
          <a:p>
            <a:pPr lvl="1">
              <a:buNone/>
            </a:pPr>
            <a:r>
              <a:rPr lang="pt-BR" dirty="0" smtClean="0"/>
              <a:t>     </a:t>
            </a:r>
          </a:p>
          <a:p>
            <a:pPr lvl="1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Interfaces e Classes para Gerenciar Pools de 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>
                <a:solidFill>
                  <a:srgbClr val="C00000"/>
                </a:solidFill>
              </a:rPr>
              <a:t>interface</a:t>
            </a:r>
            <a:r>
              <a:rPr lang="pt-BR" dirty="0" smtClean="0"/>
              <a:t> </a:t>
            </a:r>
            <a:r>
              <a:rPr lang="pt-BR" b="1" dirty="0" err="1" smtClean="0"/>
              <a:t>Runnable</a:t>
            </a:r>
            <a:r>
              <a:rPr lang="pt-BR" i="1" dirty="0" smtClean="0"/>
              <a:t>, </a:t>
            </a:r>
            <a:r>
              <a:rPr lang="pt-BR" dirty="0" smtClean="0"/>
              <a:t>para construir threads.</a:t>
            </a:r>
          </a:p>
          <a:p>
            <a:pPr>
              <a:buNone/>
            </a:pPr>
            <a:r>
              <a:rPr lang="pt-BR" dirty="0" smtClean="0"/>
              <a:t> </a:t>
            </a:r>
          </a:p>
          <a:p>
            <a:r>
              <a:rPr lang="pt-BR" dirty="0" smtClean="0">
                <a:solidFill>
                  <a:srgbClr val="C00000"/>
                </a:solidFill>
              </a:rPr>
              <a:t>interface</a:t>
            </a:r>
            <a:r>
              <a:rPr lang="pt-BR" dirty="0" smtClean="0"/>
              <a:t> </a:t>
            </a:r>
            <a:r>
              <a:rPr lang="pt-BR" b="1" dirty="0" smtClean="0"/>
              <a:t>Executor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>
                <a:solidFill>
                  <a:srgbClr val="C00000"/>
                </a:solidFill>
              </a:rPr>
              <a:t>classe</a:t>
            </a:r>
            <a:r>
              <a:rPr lang="pt-BR" dirty="0" smtClean="0"/>
              <a:t> </a:t>
            </a:r>
            <a:r>
              <a:rPr lang="pt-BR" b="1" dirty="0" err="1" smtClean="0"/>
              <a:t>Executors</a:t>
            </a:r>
            <a:r>
              <a:rPr lang="pt-BR" b="1" i="1" dirty="0" smtClean="0"/>
              <a:t> </a:t>
            </a:r>
            <a:r>
              <a:rPr lang="pt-BR" dirty="0" smtClean="0"/>
              <a:t>(com </a:t>
            </a:r>
            <a:r>
              <a:rPr lang="pt-BR" i="1" dirty="0" smtClean="0"/>
              <a:t>s</a:t>
            </a:r>
            <a:r>
              <a:rPr lang="pt-BR" dirty="0" smtClean="0"/>
              <a:t> no final é uma classe).</a:t>
            </a:r>
          </a:p>
          <a:p>
            <a:endParaRPr lang="pt-BR" dirty="0" smtClean="0"/>
          </a:p>
          <a:p>
            <a:r>
              <a:rPr lang="pt-BR" dirty="0" smtClean="0">
                <a:solidFill>
                  <a:srgbClr val="C00000"/>
                </a:solidFill>
              </a:rPr>
              <a:t>interface</a:t>
            </a:r>
            <a:r>
              <a:rPr lang="pt-BR" dirty="0" smtClean="0"/>
              <a:t> </a:t>
            </a:r>
            <a:r>
              <a:rPr lang="pt-BR" b="1" dirty="0" err="1" smtClean="0"/>
              <a:t>ExecutorService</a:t>
            </a:r>
            <a:r>
              <a:rPr lang="pt-BR" dirty="0" smtClean="0"/>
              <a:t>, para gerenciar threads através de seu método </a:t>
            </a:r>
            <a:r>
              <a:rPr lang="pt-BR" b="1" dirty="0" smtClean="0"/>
              <a:t>execute</a:t>
            </a:r>
            <a:r>
              <a:rPr lang="pt-BR" dirty="0" smtClean="0"/>
              <a:t>.</a:t>
            </a:r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Máquina Virtual Java, </a:t>
            </a:r>
            <a:br>
              <a:rPr lang="pt-BR" dirty="0" smtClean="0"/>
            </a:br>
            <a:r>
              <a:rPr lang="pt-BR" dirty="0" smtClean="0"/>
              <a:t>Processos e Threads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pt-BR" dirty="0" smtClean="0"/>
          </a:p>
          <a:p>
            <a:pPr lvl="1"/>
            <a:r>
              <a:rPr lang="pt-BR" dirty="0" smtClean="0"/>
              <a:t>Cada </a:t>
            </a:r>
            <a:r>
              <a:rPr lang="pt-BR" dirty="0"/>
              <a:t>instância da JVM corresponde a um</a:t>
            </a:r>
          </a:p>
          <a:p>
            <a:pPr lvl="1">
              <a:buNone/>
            </a:pPr>
            <a:r>
              <a:rPr lang="pt-BR" b="1" dirty="0"/>
              <a:t>processo</a:t>
            </a:r>
            <a:r>
              <a:rPr lang="pt-BR" dirty="0"/>
              <a:t> do sistema operacional </a:t>
            </a:r>
            <a:r>
              <a:rPr lang="pt-BR" dirty="0" smtClean="0"/>
              <a:t>hospedeiro.</a:t>
            </a:r>
            <a:endParaRPr lang="pt-BR" dirty="0"/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A </a:t>
            </a:r>
            <a:r>
              <a:rPr lang="pt-BR" dirty="0"/>
              <a:t>JVM não possui o conceito de processos –</a:t>
            </a:r>
          </a:p>
          <a:p>
            <a:pPr lvl="1">
              <a:buNone/>
            </a:pPr>
            <a:r>
              <a:rPr lang="pt-BR" dirty="0"/>
              <a:t>apenas implementa </a:t>
            </a:r>
            <a:r>
              <a:rPr lang="pt-BR" b="1" dirty="0"/>
              <a:t>threads</a:t>
            </a:r>
            <a:r>
              <a:rPr lang="pt-BR" dirty="0"/>
              <a:t> </a:t>
            </a:r>
            <a:r>
              <a:rPr lang="pt-BR" dirty="0" smtClean="0"/>
              <a:t>internamente.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Interface Executor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public interface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Executor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endParaRPr lang="en-US" dirty="0" smtClean="0"/>
          </a:p>
          <a:p>
            <a:r>
              <a:rPr lang="en-US" dirty="0" err="1" smtClean="0"/>
              <a:t>Uma</a:t>
            </a:r>
            <a:r>
              <a:rPr lang="en-US" dirty="0" smtClean="0"/>
              <a:t> interface  com </a:t>
            </a:r>
            <a:r>
              <a:rPr lang="en-US" dirty="0" err="1" smtClean="0"/>
              <a:t>operações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criar</a:t>
            </a:r>
            <a:r>
              <a:rPr lang="en-US" dirty="0" smtClean="0"/>
              <a:t> um </a:t>
            </a:r>
            <a:r>
              <a:rPr lang="en-US" dirty="0" err="1" smtClean="0"/>
              <a:t>objeto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executa</a:t>
            </a:r>
            <a:r>
              <a:rPr lang="en-US" dirty="0" smtClean="0"/>
              <a:t>  </a:t>
            </a:r>
            <a:r>
              <a:rPr lang="en-US" dirty="0" err="1" smtClean="0"/>
              <a:t>tarefas</a:t>
            </a:r>
            <a:r>
              <a:rPr lang="en-US" dirty="0" smtClean="0"/>
              <a:t> </a:t>
            </a:r>
            <a:r>
              <a:rPr lang="en-US" dirty="0" err="1" smtClean="0"/>
              <a:t>submetidas</a:t>
            </a:r>
            <a:r>
              <a:rPr lang="en-US" dirty="0" smtClean="0"/>
              <a:t> via interface </a:t>
            </a:r>
            <a:r>
              <a:rPr lang="en-US" dirty="0" err="1" smtClean="0"/>
              <a:t>Runnable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err="1" smtClean="0"/>
              <a:t>Esta</a:t>
            </a:r>
            <a:r>
              <a:rPr lang="en-US" dirty="0" smtClean="0"/>
              <a:t> interface </a:t>
            </a:r>
            <a:r>
              <a:rPr lang="en-US" dirty="0" err="1" smtClean="0"/>
              <a:t>provê</a:t>
            </a:r>
            <a:r>
              <a:rPr lang="en-US" dirty="0" smtClean="0"/>
              <a:t> um </a:t>
            </a:r>
            <a:r>
              <a:rPr lang="en-US" dirty="0" err="1" smtClean="0"/>
              <a:t>modo</a:t>
            </a:r>
            <a:r>
              <a:rPr lang="en-US" dirty="0" smtClean="0"/>
              <a:t> de </a:t>
            </a:r>
            <a:r>
              <a:rPr lang="en-US" dirty="0" err="1" smtClean="0"/>
              <a:t>desacoplar</a:t>
            </a:r>
            <a:r>
              <a:rPr lang="en-US" dirty="0" smtClean="0"/>
              <a:t> </a:t>
            </a:r>
            <a:r>
              <a:rPr lang="en-US" dirty="0" err="1" smtClean="0"/>
              <a:t>submissão</a:t>
            </a:r>
            <a:r>
              <a:rPr lang="en-US" dirty="0" smtClean="0"/>
              <a:t> de </a:t>
            </a:r>
            <a:r>
              <a:rPr lang="en-US" dirty="0" err="1" smtClean="0"/>
              <a:t>tarefa</a:t>
            </a:r>
            <a:r>
              <a:rPr lang="en-US" dirty="0" smtClean="0"/>
              <a:t>, do </a:t>
            </a:r>
            <a:r>
              <a:rPr lang="en-US" dirty="0" err="1" smtClean="0"/>
              <a:t>mecanismo</a:t>
            </a:r>
            <a:r>
              <a:rPr lang="en-US" dirty="0" smtClean="0"/>
              <a:t> de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tarefa</a:t>
            </a:r>
            <a:r>
              <a:rPr lang="en-US" dirty="0" smtClean="0"/>
              <a:t>  </a:t>
            </a:r>
            <a:r>
              <a:rPr lang="en-US" dirty="0" err="1" smtClean="0"/>
              <a:t>será</a:t>
            </a:r>
            <a:r>
              <a:rPr lang="en-US" dirty="0" smtClean="0"/>
              <a:t> </a:t>
            </a:r>
            <a:r>
              <a:rPr lang="en-US" dirty="0" err="1" smtClean="0"/>
              <a:t>executada</a:t>
            </a:r>
            <a:r>
              <a:rPr lang="en-US" dirty="0" smtClean="0"/>
              <a:t>, </a:t>
            </a:r>
            <a:r>
              <a:rPr lang="en-US" dirty="0" err="1" smtClean="0"/>
              <a:t>incluindo</a:t>
            </a:r>
            <a:r>
              <a:rPr lang="en-US" dirty="0" smtClean="0"/>
              <a:t> </a:t>
            </a:r>
            <a:r>
              <a:rPr lang="en-US" dirty="0" err="1" smtClean="0"/>
              <a:t>detalhes</a:t>
            </a:r>
            <a:r>
              <a:rPr lang="en-US" dirty="0" smtClean="0"/>
              <a:t> do </a:t>
            </a:r>
            <a:r>
              <a:rPr lang="en-US" dirty="0" err="1" smtClean="0"/>
              <a:t>uso</a:t>
            </a:r>
            <a:r>
              <a:rPr lang="en-US" dirty="0" smtClean="0"/>
              <a:t> de threads, scheduling e </a:t>
            </a:r>
            <a:r>
              <a:rPr lang="en-US" dirty="0" err="1" smtClean="0"/>
              <a:t>outras</a:t>
            </a:r>
            <a:r>
              <a:rPr lang="en-US" dirty="0" smtClean="0"/>
              <a:t> </a:t>
            </a:r>
            <a:r>
              <a:rPr lang="en-US" dirty="0" err="1" smtClean="0"/>
              <a:t>coisas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Interface Executor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err="1" smtClean="0"/>
              <a:t>Uma</a:t>
            </a:r>
            <a:r>
              <a:rPr lang="en-US" dirty="0" smtClean="0"/>
              <a:t> interface </a:t>
            </a:r>
            <a:r>
              <a:rPr lang="en-US" dirty="0" smtClean="0"/>
              <a:t>Executor é </a:t>
            </a:r>
            <a:r>
              <a:rPr lang="en-US" dirty="0" err="1" smtClean="0"/>
              <a:t>normalmente</a:t>
            </a:r>
            <a:r>
              <a:rPr lang="en-US" dirty="0" smtClean="0"/>
              <a:t> </a:t>
            </a:r>
            <a:r>
              <a:rPr lang="en-US" dirty="0" err="1" smtClean="0"/>
              <a:t>usada</a:t>
            </a:r>
            <a:r>
              <a:rPr lang="en-US" dirty="0" smtClean="0"/>
              <a:t>,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invés</a:t>
            </a:r>
            <a:r>
              <a:rPr lang="en-US" dirty="0" smtClean="0"/>
              <a:t> de </a:t>
            </a:r>
            <a:r>
              <a:rPr lang="en-US" dirty="0" err="1" smtClean="0"/>
              <a:t>explicitamente</a:t>
            </a:r>
            <a:r>
              <a:rPr lang="en-US" dirty="0" smtClean="0"/>
              <a:t> </a:t>
            </a:r>
            <a:r>
              <a:rPr lang="en-US" dirty="0" err="1" smtClean="0"/>
              <a:t>criar</a:t>
            </a:r>
            <a:r>
              <a:rPr lang="en-US" dirty="0" smtClean="0"/>
              <a:t> threads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java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util.concurrent.Executor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ExecutorService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smtClean="0">
                <a:cs typeface="Courier New" pitchFamily="49" charset="0"/>
              </a:rPr>
              <a:t>é sub-interface de 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Executor.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Classe </a:t>
            </a:r>
            <a:r>
              <a:rPr lang="pt-BR" dirty="0" err="1" smtClean="0"/>
              <a:t>Executors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>
                <a:hlinkClick r:id="rId2" tooltip="class in java.lang"/>
              </a:rPr>
              <a:t>java</a:t>
            </a:r>
            <a:r>
              <a:rPr lang="pt-BR" dirty="0" smtClean="0">
                <a:hlinkClick r:id="rId2" tooltip="class in java.lang"/>
              </a:rPr>
              <a:t>.</a:t>
            </a:r>
            <a:r>
              <a:rPr lang="pt-BR" dirty="0" err="1" smtClean="0">
                <a:hlinkClick r:id="rId2" tooltip="class in java.lang"/>
              </a:rPr>
              <a:t>lang</a:t>
            </a:r>
            <a:r>
              <a:rPr lang="pt-BR" dirty="0" smtClean="0">
                <a:hlinkClick r:id="rId2" tooltip="class in java.lang"/>
              </a:rPr>
              <a:t>.</a:t>
            </a:r>
            <a:r>
              <a:rPr lang="pt-BR" dirty="0" err="1" smtClean="0">
                <a:hlinkClick r:id="rId2" tooltip="class in java.lang"/>
              </a:rPr>
              <a:t>Object</a:t>
            </a:r>
            <a:r>
              <a:rPr lang="pt-BR" dirty="0" smtClean="0"/>
              <a:t>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java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util.concurrent.Executors</a:t>
            </a: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Executors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extends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  <a:hlinkClick r:id="rId2" tooltip="class in java.lang"/>
              </a:rPr>
              <a:t>Object</a:t>
            </a: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solidFill>
                  <a:srgbClr val="1104BC"/>
                </a:solidFill>
                <a:latin typeface="Courier New" pitchFamily="49" charset="0"/>
                <a:cs typeface="Courier New" pitchFamily="49" charset="0"/>
              </a:rPr>
              <a:t>Executors</a:t>
            </a:r>
            <a:r>
              <a:rPr lang="en-US" dirty="0" smtClean="0"/>
              <a:t> </a:t>
            </a:r>
            <a:r>
              <a:rPr lang="en-US" dirty="0" err="1" smtClean="0"/>
              <a:t>contém</a:t>
            </a:r>
            <a:r>
              <a:rPr lang="en-US" dirty="0" smtClean="0"/>
              <a:t> </a:t>
            </a:r>
            <a:r>
              <a:rPr lang="en-US" dirty="0" err="1" smtClean="0"/>
              <a:t>m</a:t>
            </a:r>
            <a:r>
              <a:rPr lang="en-US" dirty="0" err="1" smtClean="0"/>
              <a:t>étodos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criam</a:t>
            </a:r>
            <a:r>
              <a:rPr lang="en-US" dirty="0" smtClean="0"/>
              <a:t> e </a:t>
            </a:r>
            <a:r>
              <a:rPr lang="en-US" dirty="0" err="1" smtClean="0"/>
              <a:t>retornam</a:t>
            </a:r>
            <a:r>
              <a:rPr lang="en-US" dirty="0" smtClean="0"/>
              <a:t> um </a:t>
            </a:r>
            <a:r>
              <a:rPr lang="en-US" dirty="0" err="1" smtClean="0">
                <a:hlinkClick r:id="rId3" tooltip="interface in java.util.concurrent"/>
              </a:rPr>
              <a:t>ExecutorService</a:t>
            </a:r>
            <a:r>
              <a:rPr lang="en-US" dirty="0" smtClean="0"/>
              <a:t> .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Interface </a:t>
            </a:r>
            <a:r>
              <a:rPr lang="pt-BR" dirty="0" err="1" smtClean="0"/>
              <a:t>ExecutorService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interface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ExecutorService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extends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smtClean="0">
                <a:latin typeface="Courier New" pitchFamily="49" charset="0"/>
                <a:cs typeface="Courier New" pitchFamily="49" charset="0"/>
                <a:hlinkClick r:id="rId2" tooltip="interface in java.util.concurrent"/>
              </a:rPr>
              <a:t>Executor</a:t>
            </a: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dirty="0" smtClean="0"/>
              <a:t>Para usar </a:t>
            </a:r>
            <a:r>
              <a:rPr lang="pt-BR" i="1" dirty="0" smtClean="0"/>
              <a:t>pools</a:t>
            </a:r>
            <a:r>
              <a:rPr lang="pt-BR" dirty="0" smtClean="0"/>
              <a:t> de threads, instancie uma implementação da interface </a:t>
            </a:r>
            <a:r>
              <a:rPr lang="pt-BR" b="1" dirty="0" err="1" smtClean="0"/>
              <a:t>ExecutorService</a:t>
            </a:r>
            <a:r>
              <a:rPr lang="pt-BR" dirty="0" smtClean="0"/>
              <a:t> e entregue tarefas para execução.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Interface </a:t>
            </a:r>
            <a:r>
              <a:rPr lang="pt-BR" dirty="0" smtClean="0"/>
              <a:t> </a:t>
            </a:r>
            <a:r>
              <a:rPr lang="pt-BR" dirty="0" err="1" smtClean="0"/>
              <a:t>ExecutorService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As implementações </a:t>
            </a:r>
            <a:r>
              <a:rPr lang="pt-BR" dirty="0" smtClean="0"/>
              <a:t>de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ExecutorService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smtClean="0"/>
              <a:t>permitem </a:t>
            </a:r>
            <a:r>
              <a:rPr lang="pt-BR" dirty="0" smtClean="0"/>
              <a:t>que você estabeleça: </a:t>
            </a:r>
          </a:p>
          <a:p>
            <a:pPr lvl="1"/>
            <a:r>
              <a:rPr lang="pt-BR" dirty="0" smtClean="0"/>
              <a:t>O número </a:t>
            </a:r>
            <a:r>
              <a:rPr lang="pt-BR" dirty="0" smtClean="0"/>
              <a:t>máximo </a:t>
            </a:r>
            <a:r>
              <a:rPr lang="pt-BR" dirty="0" smtClean="0"/>
              <a:t>do pool (número de threads).</a:t>
            </a:r>
          </a:p>
          <a:p>
            <a:pPr lvl="1"/>
            <a:r>
              <a:rPr lang="pt-BR" dirty="0" smtClean="0"/>
              <a:t>O tipo de estrutura de dados para armazenar as tarefas.</a:t>
            </a:r>
          </a:p>
          <a:p>
            <a:pPr lvl="1"/>
            <a:r>
              <a:rPr lang="pt-BR" dirty="0" smtClean="0"/>
              <a:t>Como criar e terminar threads. </a:t>
            </a:r>
          </a:p>
          <a:p>
            <a:pPr lvl="1"/>
            <a:r>
              <a:rPr lang="pt-BR" dirty="0" smtClean="0"/>
              <a:t>Como tratar tarefas </a:t>
            </a:r>
            <a:r>
              <a:rPr lang="pt-BR" dirty="0" smtClean="0"/>
              <a:t>rejeitadas, quando o número de tarefas é maior que o número de threads no Pool de Threads. </a:t>
            </a:r>
            <a:endParaRPr lang="pt-BR" dirty="0" smtClean="0"/>
          </a:p>
          <a:p>
            <a:pPr lvl="1"/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Interface </a:t>
            </a:r>
            <a:r>
              <a:rPr lang="pt-BR" smtClean="0"/>
              <a:t>ExecutorService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Especificamos </a:t>
            </a:r>
            <a:r>
              <a:rPr lang="pt-BR" dirty="0" smtClean="0"/>
              <a:t>o número de tarefas ("</a:t>
            </a:r>
            <a:r>
              <a:rPr lang="pt-BR" dirty="0" err="1" smtClean="0"/>
              <a:t>worker</a:t>
            </a:r>
            <a:r>
              <a:rPr lang="pt-BR" dirty="0" smtClean="0"/>
              <a:t> threads“) a criar e o tamanho do pool de threads usados para executar as tarefas.</a:t>
            </a:r>
          </a:p>
          <a:p>
            <a:endParaRPr lang="pt-BR" dirty="0" smtClean="0"/>
          </a:p>
          <a:p>
            <a:pPr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Pool de tamanho fixo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Um pool pode </a:t>
            </a:r>
            <a:r>
              <a:rPr lang="pt-BR" dirty="0" smtClean="0"/>
              <a:t>usar um número fixo de </a:t>
            </a:r>
            <a:r>
              <a:rPr lang="pt-BR" dirty="0" smtClean="0"/>
              <a:t>threads. </a:t>
            </a:r>
          </a:p>
          <a:p>
            <a:endParaRPr lang="pt-BR" dirty="0" smtClean="0"/>
          </a:p>
          <a:p>
            <a:r>
              <a:rPr lang="pt-BR" dirty="0" err="1" smtClean="0">
                <a:latin typeface="Courier New" pitchFamily="49" charset="0"/>
                <a:cs typeface="Courier New" pitchFamily="49" charset="0"/>
                <a:hlinkClick r:id="rId2"/>
              </a:rPr>
              <a:t>newFixedThreadPool</a:t>
            </a:r>
            <a:r>
              <a:rPr lang="pt-BR" dirty="0" smtClean="0">
                <a:latin typeface="Courier New" pitchFamily="49" charset="0"/>
                <a:cs typeface="Courier New" pitchFamily="49" charset="0"/>
                <a:hlinkClick r:id="rId2"/>
              </a:rPr>
              <a:t>(</a:t>
            </a:r>
            <a:r>
              <a:rPr lang="pt-BR" dirty="0" err="1" smtClean="0">
                <a:latin typeface="Courier New" pitchFamily="49" charset="0"/>
                <a:cs typeface="Courier New" pitchFamily="49" charset="0"/>
                <a:hlinkClick r:id="rId2"/>
              </a:rPr>
              <a:t>int</a:t>
            </a:r>
            <a:r>
              <a:rPr lang="pt-BR" dirty="0" smtClean="0">
                <a:latin typeface="Courier New" pitchFamily="49" charset="0"/>
                <a:cs typeface="Courier New" pitchFamily="49" charset="0"/>
                <a:hlinkClick r:id="rId2"/>
              </a:rPr>
              <a:t>)</a:t>
            </a:r>
            <a:r>
              <a:rPr lang="pt-BR" dirty="0" smtClean="0"/>
              <a:t> Cria um pool com número fixo de threads </a:t>
            </a:r>
            <a:r>
              <a:rPr lang="pt-BR" dirty="0" smtClean="0"/>
              <a:t>dado por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dirty="0" smtClean="0"/>
              <a:t> e uma fila </a:t>
            </a:r>
            <a:r>
              <a:rPr lang="pt-BR" dirty="0" smtClean="0"/>
              <a:t>ilimitada de </a:t>
            </a:r>
            <a:r>
              <a:rPr lang="pt-BR" dirty="0" smtClean="0"/>
              <a:t>tarefas. 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Fixando número de 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// </a:t>
            </a:r>
            <a:r>
              <a:rPr lang="en-US" dirty="0" err="1" smtClean="0"/>
              <a:t>cria</a:t>
            </a:r>
            <a:r>
              <a:rPr lang="en-US" dirty="0" smtClean="0"/>
              <a:t> </a:t>
            </a:r>
            <a:r>
              <a:rPr lang="en-US" dirty="0" err="1" smtClean="0"/>
              <a:t>ExecutorService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gerenciar</a:t>
            </a:r>
            <a:r>
              <a:rPr lang="en-US" dirty="0" smtClean="0"/>
              <a:t> threads </a:t>
            </a:r>
            <a:r>
              <a:rPr lang="en-US" dirty="0" smtClean="0"/>
              <a:t> 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ExecutorService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threadExecutor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Executors.newFixedThreadPool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(3); </a:t>
            </a:r>
            <a:endParaRPr lang="pt-BR" sz="28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Threads sob Demanda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newCachedThreadPool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Cria um pool de threads sem limite, com recuperação automática de threads (threads que já terminaram as tarefas são reutilizados para novas tarefas e novos threads são criados só se não houver thread "</a:t>
            </a:r>
            <a:r>
              <a:rPr lang="pt-BR" dirty="0" smtClean="0"/>
              <a:t>velha" </a:t>
            </a:r>
            <a:r>
              <a:rPr lang="pt-BR" dirty="0" smtClean="0"/>
              <a:t>disponível</a:t>
            </a:r>
            <a:r>
              <a:rPr lang="pt-BR" dirty="0" smtClean="0"/>
              <a:t>).</a:t>
            </a:r>
          </a:p>
          <a:p>
            <a:endParaRPr lang="pt-BR" dirty="0" smtClean="0"/>
          </a:p>
          <a:p>
            <a:r>
              <a:rPr lang="pt-BR" dirty="0" smtClean="0"/>
              <a:t>É </a:t>
            </a:r>
            <a:r>
              <a:rPr lang="pt-BR" dirty="0" smtClean="0"/>
              <a:t>uma boa opção quando há muitas tarefas pequenas a executar assincronamente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Threads não usados por 60 segundos são removidos</a:t>
            </a:r>
          </a:p>
          <a:p>
            <a:pPr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Pool de 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Outro </a:t>
            </a:r>
            <a:r>
              <a:rPr lang="pt-BR" dirty="0" smtClean="0"/>
              <a:t>caso, por exemplo, pode usar um número fixo de threads, com menos threads do que tarefas</a:t>
            </a:r>
            <a:r>
              <a:rPr lang="pt-BR" dirty="0" smtClean="0"/>
              <a:t>. </a:t>
            </a:r>
          </a:p>
          <a:p>
            <a:endParaRPr lang="pt-BR" dirty="0" smtClean="0"/>
          </a:p>
          <a:p>
            <a:r>
              <a:rPr lang="pt-BR" dirty="0" smtClean="0">
                <a:hlinkClick r:id="rId2"/>
              </a:rPr>
              <a:t>Pool de Threads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Máquina Virtual Java, </a:t>
            </a:r>
            <a:br>
              <a:rPr lang="pt-BR" dirty="0" smtClean="0"/>
            </a:br>
            <a:r>
              <a:rPr lang="pt-BR" dirty="0" smtClean="0"/>
              <a:t>Processos e 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Ao ser iniciada, a JVM executa o método </a:t>
            </a:r>
            <a:r>
              <a:rPr lang="pt-BR" b="1" dirty="0" err="1" smtClean="0"/>
              <a:t>main</a:t>
            </a:r>
            <a:r>
              <a:rPr lang="pt-BR" b="1" dirty="0" smtClean="0"/>
              <a:t>()</a:t>
            </a:r>
          </a:p>
          <a:p>
            <a:pPr lvl="1">
              <a:buNone/>
            </a:pPr>
            <a:r>
              <a:rPr lang="pt-BR" dirty="0" smtClean="0"/>
              <a:t>do programa na thread principal, e novas</a:t>
            </a:r>
          </a:p>
          <a:p>
            <a:pPr lvl="1">
              <a:buNone/>
            </a:pPr>
            <a:r>
              <a:rPr lang="pt-BR" dirty="0" smtClean="0"/>
              <a:t>threads podem ser criadas a partir desta.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Threads de uma mesma JVM compartilham</a:t>
            </a:r>
          </a:p>
          <a:p>
            <a:pPr lvl="1">
              <a:buNone/>
            </a:pPr>
            <a:r>
              <a:rPr lang="pt-BR" dirty="0" smtClean="0"/>
              <a:t>memória, portas de comunicação, arquivos e</a:t>
            </a:r>
          </a:p>
          <a:p>
            <a:pPr lvl="1">
              <a:buNone/>
            </a:pPr>
            <a:r>
              <a:rPr lang="pt-BR" dirty="0" smtClean="0"/>
              <a:t>outros recursos.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Prioridade de 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t-BR" dirty="0"/>
          </a:p>
          <a:p>
            <a:r>
              <a:rPr lang="pt-BR" dirty="0" smtClean="0"/>
              <a:t>Valor </a:t>
            </a:r>
            <a:r>
              <a:rPr lang="pt-BR" dirty="0"/>
              <a:t>de 1 a 10; </a:t>
            </a:r>
            <a:r>
              <a:rPr lang="pt-BR" dirty="0" smtClean="0"/>
              <a:t>   5 </a:t>
            </a:r>
            <a:r>
              <a:rPr lang="pt-BR" dirty="0"/>
              <a:t>é o </a:t>
            </a:r>
            <a:r>
              <a:rPr lang="pt-BR" dirty="0" smtClean="0"/>
              <a:t>default.</a:t>
            </a:r>
            <a:endParaRPr lang="pt-BR" dirty="0"/>
          </a:p>
          <a:p>
            <a:r>
              <a:rPr lang="pt-BR" dirty="0" smtClean="0"/>
              <a:t>Threads  herdam </a:t>
            </a:r>
            <a:r>
              <a:rPr lang="pt-BR" dirty="0"/>
              <a:t>prioridade </a:t>
            </a:r>
            <a:r>
              <a:rPr lang="pt-BR" dirty="0" smtClean="0"/>
              <a:t>da </a:t>
            </a:r>
            <a:r>
              <a:rPr lang="pt-BR" i="1" dirty="0" smtClean="0"/>
              <a:t>thread</a:t>
            </a:r>
            <a:r>
              <a:rPr lang="pt-BR" dirty="0" smtClean="0"/>
              <a:t> </a:t>
            </a:r>
            <a:r>
              <a:rPr lang="pt-BR" dirty="0"/>
              <a:t>que a </a:t>
            </a:r>
            <a:r>
              <a:rPr lang="pt-BR" dirty="0" smtClean="0"/>
              <a:t>criou.</a:t>
            </a:r>
            <a:endParaRPr lang="pt-BR" dirty="0"/>
          </a:p>
          <a:p>
            <a:r>
              <a:rPr lang="pt-BR" dirty="0" smtClean="0"/>
              <a:t>Modificada </a:t>
            </a:r>
            <a:r>
              <a:rPr lang="pt-BR" dirty="0"/>
              <a:t>com </a:t>
            </a:r>
            <a:r>
              <a:rPr lang="pt-BR" b="1" dirty="0"/>
              <a:t>setPriority(int</a:t>
            </a:r>
            <a:r>
              <a:rPr lang="pt-BR" b="1" dirty="0" smtClean="0"/>
              <a:t>) </a:t>
            </a:r>
            <a:r>
              <a:rPr lang="pt-BR" dirty="0" smtClean="0"/>
              <a:t>.</a:t>
            </a:r>
            <a:endParaRPr lang="pt-BR" dirty="0"/>
          </a:p>
          <a:p>
            <a:r>
              <a:rPr lang="pt-BR" dirty="0" smtClean="0"/>
              <a:t>Obtida </a:t>
            </a:r>
            <a:r>
              <a:rPr lang="pt-BR" dirty="0"/>
              <a:t>com </a:t>
            </a:r>
            <a:r>
              <a:rPr lang="pt-BR" b="1" dirty="0"/>
              <a:t>getPriority</a:t>
            </a:r>
            <a:r>
              <a:rPr lang="pt-BR" b="1" dirty="0" smtClean="0"/>
              <a:t>() 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Prioridades de 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dirty="0" smtClean="0"/>
              <a:t>10   -&gt;  A -&gt; B </a:t>
            </a:r>
          </a:p>
          <a:p>
            <a:pPr lvl="1"/>
            <a:r>
              <a:rPr lang="pt-BR" dirty="0" smtClean="0"/>
              <a:t>9     C</a:t>
            </a:r>
          </a:p>
          <a:p>
            <a:pPr lvl="1"/>
            <a:r>
              <a:rPr lang="pt-BR" dirty="0" smtClean="0"/>
              <a:t>8     </a:t>
            </a:r>
          </a:p>
          <a:p>
            <a:pPr lvl="1"/>
            <a:r>
              <a:rPr lang="pt-BR" dirty="0" smtClean="0"/>
              <a:t>7     D -&gt; E -&gt; F</a:t>
            </a:r>
          </a:p>
          <a:p>
            <a:pPr lvl="1"/>
            <a:r>
              <a:rPr lang="pt-BR" dirty="0"/>
              <a:t>6 </a:t>
            </a:r>
            <a:r>
              <a:rPr lang="pt-BR" dirty="0" smtClean="0"/>
              <a:t>    G</a:t>
            </a:r>
            <a:endParaRPr lang="pt-BR" dirty="0"/>
          </a:p>
          <a:p>
            <a:pPr lvl="1"/>
            <a:r>
              <a:rPr lang="it-IT" dirty="0"/>
              <a:t>5 </a:t>
            </a:r>
            <a:r>
              <a:rPr lang="it-IT" dirty="0" smtClean="0"/>
              <a:t>    H -&gt; I </a:t>
            </a:r>
            <a:endParaRPr lang="it-IT" dirty="0"/>
          </a:p>
          <a:p>
            <a:pPr lvl="1"/>
            <a:r>
              <a:rPr lang="pt-BR" dirty="0"/>
              <a:t>4 </a:t>
            </a:r>
            <a:r>
              <a:rPr lang="pt-BR" dirty="0" smtClean="0"/>
              <a:t>    </a:t>
            </a:r>
            <a:endParaRPr lang="pt-BR" dirty="0"/>
          </a:p>
          <a:p>
            <a:pPr lvl="1"/>
            <a:r>
              <a:rPr lang="pt-BR" dirty="0"/>
              <a:t>3 </a:t>
            </a:r>
            <a:r>
              <a:rPr lang="pt-BR" dirty="0" smtClean="0"/>
              <a:t>    </a:t>
            </a:r>
            <a:endParaRPr lang="pt-BR" dirty="0"/>
          </a:p>
          <a:p>
            <a:pPr lvl="1"/>
            <a:r>
              <a:rPr lang="pt-BR" dirty="0"/>
              <a:t>2 </a:t>
            </a:r>
            <a:r>
              <a:rPr lang="pt-BR" dirty="0" smtClean="0"/>
              <a:t>    -&gt; J -&gt; K</a:t>
            </a:r>
            <a:endParaRPr lang="pt-BR" dirty="0"/>
          </a:p>
          <a:p>
            <a:pPr lvl="1"/>
            <a:r>
              <a:rPr lang="pt-BR" dirty="0"/>
              <a:t>1 </a:t>
            </a:r>
            <a:r>
              <a:rPr lang="pt-BR" dirty="0" smtClean="0"/>
              <a:t>    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Escalonamento de 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endParaRPr lang="pt-BR" b="1" dirty="0" smtClean="0"/>
          </a:p>
          <a:p>
            <a:r>
              <a:rPr lang="pt-BR" b="1" dirty="0" smtClean="0"/>
              <a:t>Threads com prioridades iguais </a:t>
            </a:r>
            <a:r>
              <a:rPr lang="pt-BR" dirty="0" smtClean="0"/>
              <a:t>são escalonadas em </a:t>
            </a:r>
            <a:r>
              <a:rPr lang="pt-BR" b="1" i="1" dirty="0" smtClean="0"/>
              <a:t>round-robin </a:t>
            </a:r>
            <a:r>
              <a:rPr lang="pt-BR" dirty="0" smtClean="0"/>
              <a:t>(rodízio), </a:t>
            </a:r>
            <a:br>
              <a:rPr lang="pt-BR" dirty="0" smtClean="0"/>
            </a:br>
            <a:r>
              <a:rPr lang="pt-BR" dirty="0" smtClean="0"/>
              <a:t>com cada uma ativa durante um </a:t>
            </a:r>
            <a:r>
              <a:rPr lang="pt-BR" b="1" i="1" dirty="0" smtClean="0"/>
              <a:t>quantum</a:t>
            </a:r>
            <a:r>
              <a:rPr lang="pt-BR" dirty="0" smtClean="0"/>
              <a:t>.</a:t>
            </a:r>
            <a:endParaRPr lang="pt-B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Escalonamento </a:t>
            </a:r>
            <a:r>
              <a:rPr lang="pt-BR" dirty="0" err="1" smtClean="0"/>
              <a:t>Pré-Emptivo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b="1" dirty="0" smtClean="0"/>
              <a:t>Threads de alta prioridade </a:t>
            </a:r>
            <a:r>
              <a:rPr lang="pt-BR" dirty="0" smtClean="0"/>
              <a:t>são executadas por um quantum, no esquema de rodízio até que as threads sejam concluídas.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Implementação </a:t>
            </a:r>
            <a:r>
              <a:rPr lang="pt-BR" dirty="0"/>
              <a:t>de Threads no Java</a:t>
            </a:r>
          </a:p>
          <a:p>
            <a:pPr lvl="1"/>
            <a:r>
              <a:rPr lang="pt-BR" dirty="0" smtClean="0"/>
              <a:t>Green </a:t>
            </a:r>
            <a:r>
              <a:rPr lang="pt-BR" dirty="0"/>
              <a:t>Threads</a:t>
            </a:r>
          </a:p>
          <a:p>
            <a:pPr lvl="2"/>
            <a:r>
              <a:rPr lang="pt-BR" dirty="0" smtClean="0"/>
              <a:t>Usadas </a:t>
            </a:r>
            <a:r>
              <a:rPr lang="pt-BR" dirty="0"/>
              <a:t>em </a:t>
            </a:r>
            <a:r>
              <a:rPr lang="pt-BR" b="1" dirty="0"/>
              <a:t>sistemas sem suporte a </a:t>
            </a:r>
            <a:r>
              <a:rPr lang="pt-BR" b="1" dirty="0" smtClean="0"/>
              <a:t>threads</a:t>
            </a:r>
            <a:r>
              <a:rPr lang="pt-BR" dirty="0" smtClean="0"/>
              <a:t>.</a:t>
            </a:r>
            <a:endParaRPr lang="pt-BR" dirty="0"/>
          </a:p>
          <a:p>
            <a:pPr lvl="2"/>
            <a:r>
              <a:rPr lang="pt-BR" dirty="0" smtClean="0"/>
              <a:t>Threads </a:t>
            </a:r>
            <a:r>
              <a:rPr lang="pt-BR" dirty="0"/>
              <a:t>e escalonamento implementados</a:t>
            </a:r>
          </a:p>
          <a:p>
            <a:pPr lvl="2">
              <a:buNone/>
            </a:pPr>
            <a:r>
              <a:rPr lang="pt-BR" dirty="0" smtClean="0"/>
              <a:t>    pela </a:t>
            </a:r>
            <a:r>
              <a:rPr lang="pt-BR" dirty="0"/>
              <a:t>máquina virtual </a:t>
            </a:r>
            <a:r>
              <a:rPr lang="pt-BR" dirty="0" smtClean="0"/>
              <a:t>Java.</a:t>
            </a:r>
            <a:endParaRPr lang="pt-BR" dirty="0"/>
          </a:p>
          <a:p>
            <a:pPr lvl="1"/>
            <a:r>
              <a:rPr lang="pt-BR" dirty="0" smtClean="0"/>
              <a:t>Threads </a:t>
            </a:r>
            <a:r>
              <a:rPr lang="pt-BR" dirty="0"/>
              <a:t>Nativas</a:t>
            </a:r>
          </a:p>
          <a:p>
            <a:pPr lvl="2"/>
            <a:r>
              <a:rPr lang="pt-BR" dirty="0" smtClean="0"/>
              <a:t>Usa </a:t>
            </a:r>
            <a:r>
              <a:rPr lang="pt-BR" dirty="0"/>
              <a:t>threads nativas e escalonador do S.O.</a:t>
            </a:r>
          </a:p>
          <a:p>
            <a:pPr lvl="2"/>
            <a:r>
              <a:rPr lang="pt-BR" dirty="0" smtClean="0"/>
              <a:t>Usada </a:t>
            </a:r>
            <a:r>
              <a:rPr lang="pt-BR" dirty="0"/>
              <a:t>nos sistemas suportados </a:t>
            </a:r>
            <a:r>
              <a:rPr lang="pt-BR" dirty="0" smtClean="0"/>
              <a:t>oficialmente.</a:t>
            </a:r>
            <a:endParaRPr lang="pt-BR" dirty="0"/>
          </a:p>
          <a:p>
            <a:pPr lvl="3"/>
            <a:r>
              <a:rPr lang="pt-BR" dirty="0" smtClean="0"/>
              <a:t>Linux</a:t>
            </a:r>
            <a:r>
              <a:rPr lang="pt-BR" dirty="0"/>
              <a:t>, Solaris e Windows</a:t>
            </a:r>
          </a:p>
          <a:p>
            <a:pPr lvl="2"/>
            <a:r>
              <a:rPr lang="pt-BR" dirty="0" smtClean="0"/>
              <a:t>Ideal </a:t>
            </a:r>
            <a:r>
              <a:rPr lang="pt-BR" dirty="0"/>
              <a:t>em máquinas com &gt;1 </a:t>
            </a:r>
            <a:r>
              <a:rPr lang="pt-BR" dirty="0" smtClean="0"/>
              <a:t>processador.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            </a:t>
            </a:r>
            <a:r>
              <a:rPr lang="pt-BR" sz="4000" b="1" dirty="0" smtClean="0"/>
              <a:t>Ciclo de Vida de uma Thread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2402</TotalTime>
  <Words>1054</Words>
  <Application>Microsoft Office PowerPoint</Application>
  <PresentationFormat>Apresentação na tela (4:3)</PresentationFormat>
  <Paragraphs>207</Paragraphs>
  <Slides>29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0" baseType="lpstr">
      <vt:lpstr>Tema do Office</vt:lpstr>
      <vt:lpstr>Concorrência em Java</vt:lpstr>
      <vt:lpstr> Máquina Virtual Java,  Processos e Threads </vt:lpstr>
      <vt:lpstr>Máquina Virtual Java,  Processos e Threads</vt:lpstr>
      <vt:lpstr>Prioridade de Threads</vt:lpstr>
      <vt:lpstr>Prioridades de Threads</vt:lpstr>
      <vt:lpstr>Escalonamento de Threads</vt:lpstr>
      <vt:lpstr>Escalonamento Pré-Emptivo</vt:lpstr>
      <vt:lpstr>Threads</vt:lpstr>
      <vt:lpstr>Slide 9</vt:lpstr>
      <vt:lpstr> Estados das Threads em Java </vt:lpstr>
      <vt:lpstr>Principais métodos de java.lang.Thread</vt:lpstr>
      <vt:lpstr>Outros métodos de java.lang.Thread</vt:lpstr>
      <vt:lpstr>Outros métodos de java.lang.Thread</vt:lpstr>
      <vt:lpstr>Outros métodos de java.lang.Thread</vt:lpstr>
      <vt:lpstr>Nome da Thread</vt:lpstr>
      <vt:lpstr> Threads na Linguagem Java </vt:lpstr>
      <vt:lpstr>Pool de Threads</vt:lpstr>
      <vt:lpstr> Gerenciando  um Pool de Threads </vt:lpstr>
      <vt:lpstr>Interfaces e Classes para Gerenciar Pools de Threads</vt:lpstr>
      <vt:lpstr>Interface Executor</vt:lpstr>
      <vt:lpstr>Interface Executor </vt:lpstr>
      <vt:lpstr>Classe Executors</vt:lpstr>
      <vt:lpstr>Interface ExecutorService</vt:lpstr>
      <vt:lpstr>Interface  ExecutorService</vt:lpstr>
      <vt:lpstr>Interface ExecutorService</vt:lpstr>
      <vt:lpstr>Pool de tamanho fixo</vt:lpstr>
      <vt:lpstr>Fixando número de threads</vt:lpstr>
      <vt:lpstr>Threads sob Demanda</vt:lpstr>
      <vt:lpstr>Pool de Threads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Concorrência em Java</dc:title>
  <dc:creator>Bosco</dc:creator>
  <cp:lastModifiedBy>bosco</cp:lastModifiedBy>
  <cp:revision>96</cp:revision>
  <dcterms:created xsi:type="dcterms:W3CDTF">2009-03-14T10:04:22Z</dcterms:created>
  <dcterms:modified xsi:type="dcterms:W3CDTF">2011-03-23T22:01:33Z</dcterms:modified>
</cp:coreProperties>
</file>