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0" r:id="rId8"/>
    <p:sldId id="261" r:id="rId9"/>
    <p:sldId id="267" r:id="rId10"/>
    <p:sldId id="264" r:id="rId11"/>
    <p:sldId id="266" r:id="rId12"/>
    <p:sldId id="265" r:id="rId13"/>
    <p:sldId id="272" r:id="rId14"/>
    <p:sldId id="288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73" r:id="rId23"/>
    <p:sldId id="285" r:id="rId24"/>
    <p:sldId id="274" r:id="rId25"/>
    <p:sldId id="286" r:id="rId26"/>
    <p:sldId id="287" r:id="rId27"/>
    <p:sldId id="275" r:id="rId28"/>
    <p:sldId id="268" r:id="rId29"/>
    <p:sldId id="269" r:id="rId30"/>
    <p:sldId id="270" r:id="rId31"/>
    <p:sldId id="271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EAA-7183-48BA-87BE-BE648C15FB85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FAE-B5F0-42C2-B0FA-2166C4698F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EAA-7183-48BA-87BE-BE648C15FB85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FAE-B5F0-42C2-B0FA-2166C4698F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EAA-7183-48BA-87BE-BE648C15FB85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FAE-B5F0-42C2-B0FA-2166C4698F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EAA-7183-48BA-87BE-BE648C15FB85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FAE-B5F0-42C2-B0FA-2166C4698F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EAA-7183-48BA-87BE-BE648C15FB85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FAE-B5F0-42C2-B0FA-2166C4698F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EAA-7183-48BA-87BE-BE648C15FB85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FAE-B5F0-42C2-B0FA-2166C4698F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EAA-7183-48BA-87BE-BE648C15FB85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FAE-B5F0-42C2-B0FA-2166C4698F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EAA-7183-48BA-87BE-BE648C15FB85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FAE-B5F0-42C2-B0FA-2166C4698F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EAA-7183-48BA-87BE-BE648C15FB85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FAE-B5F0-42C2-B0FA-2166C4698F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EAA-7183-48BA-87BE-BE648C15FB85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FAE-B5F0-42C2-B0FA-2166C4698F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EAA-7183-48BA-87BE-BE648C15FB85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FAE-B5F0-42C2-B0FA-2166C4698F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70EAA-7183-48BA-87BE-BE648C15FB85}" type="datetimeFigureOut">
              <a:rPr lang="pt-BR" smtClean="0"/>
              <a:pPr/>
              <a:t>23/3/2011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92FAE-B5F0-42C2-B0FA-2166C4698F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Unidade </a:t>
            </a:r>
            <a:r>
              <a:rPr lang="pt-BR" dirty="0" smtClean="0"/>
              <a:t>2 - Parte </a:t>
            </a:r>
            <a:r>
              <a:rPr lang="pt-BR" dirty="0" smtClean="0"/>
              <a:t>1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Programação </a:t>
            </a:r>
            <a:r>
              <a:rPr lang="pt-BR" b="1" dirty="0" smtClean="0"/>
              <a:t>Concorrente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b="1" dirty="0" smtClean="0"/>
              <a:t>Processos</a:t>
            </a:r>
            <a:endParaRPr lang="pt-BR" b="1" dirty="0"/>
          </a:p>
          <a:p>
            <a:pPr>
              <a:buFont typeface="Arial" pitchFamily="34" charset="0"/>
              <a:buChar char="•"/>
            </a:pPr>
            <a:r>
              <a:rPr lang="pt-BR" b="1" dirty="0" smtClean="0"/>
              <a:t> </a:t>
            </a:r>
            <a:r>
              <a:rPr lang="pt-BR" b="1" dirty="0"/>
              <a:t>Threads</a:t>
            </a:r>
          </a:p>
          <a:p>
            <a:pPr>
              <a:buFont typeface="Arial" pitchFamily="34" charset="0"/>
              <a:buChar char="•"/>
            </a:pP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Pre-Emptivo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Resolve as </a:t>
            </a:r>
            <a:r>
              <a:rPr lang="pt-BR" b="1" dirty="0" smtClean="0">
                <a:solidFill>
                  <a:srgbClr val="0000FF"/>
                </a:solidFill>
              </a:rPr>
              <a:t>p</a:t>
            </a:r>
            <a:r>
              <a:rPr lang="pt-BR" b="1" dirty="0" smtClean="0">
                <a:solidFill>
                  <a:srgbClr val="0000FF"/>
                </a:solidFill>
              </a:rPr>
              <a:t>rioridades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smtClean="0"/>
              <a:t>dos processos.</a:t>
            </a:r>
          </a:p>
          <a:p>
            <a:endParaRPr lang="pt-BR" dirty="0" smtClean="0"/>
          </a:p>
          <a:p>
            <a:r>
              <a:rPr lang="pt-BR" dirty="0" smtClean="0"/>
              <a:t>Deve ser implementado para garantir que um </a:t>
            </a:r>
            <a:r>
              <a:rPr lang="pt-BR" b="1" dirty="0" smtClean="0">
                <a:solidFill>
                  <a:srgbClr val="0000FF"/>
                </a:solidFill>
              </a:rPr>
              <a:t>processo de alta prioridade possa executar logo que torna-se pronto</a:t>
            </a:r>
            <a:r>
              <a:rPr lang="pt-BR" dirty="0" smtClean="0"/>
              <a:t>, mesmo que signifique </a:t>
            </a:r>
            <a:r>
              <a:rPr lang="pt-BR" b="1" dirty="0" smtClean="0"/>
              <a:t>suspender a execução de um processo de mais baixa prioridade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</a:t>
            </a:r>
            <a:r>
              <a:rPr lang="pt-BR" dirty="0" smtClean="0"/>
              <a:t>ontexto de um Processo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O </a:t>
            </a:r>
            <a:r>
              <a:rPr lang="pt-BR" dirty="0">
                <a:solidFill>
                  <a:srgbClr val="0000FF"/>
                </a:solidFill>
              </a:rPr>
              <a:t>estado</a:t>
            </a:r>
            <a:r>
              <a:rPr lang="pt-BR" dirty="0"/>
              <a:t> do </a:t>
            </a:r>
            <a:r>
              <a:rPr lang="pt-BR" dirty="0" smtClean="0"/>
              <a:t>processo.</a:t>
            </a:r>
            <a:endParaRPr lang="pt-BR" dirty="0"/>
          </a:p>
          <a:p>
            <a:r>
              <a:rPr lang="pt-BR" dirty="0" smtClean="0"/>
              <a:t>Informações </a:t>
            </a:r>
            <a:r>
              <a:rPr lang="pt-BR" dirty="0"/>
              <a:t>para </a:t>
            </a:r>
            <a:r>
              <a:rPr lang="pt-BR" dirty="0" smtClean="0"/>
              <a:t>escalonamento.</a:t>
            </a:r>
            <a:endParaRPr lang="pt-BR" dirty="0"/>
          </a:p>
          <a:p>
            <a:r>
              <a:rPr lang="pt-BR" dirty="0" smtClean="0"/>
              <a:t>Dados </a:t>
            </a:r>
            <a:r>
              <a:rPr lang="pt-BR" dirty="0"/>
              <a:t>para contabilização de </a:t>
            </a:r>
            <a:r>
              <a:rPr lang="pt-BR" dirty="0" smtClean="0"/>
              <a:t>uso.</a:t>
            </a:r>
            <a:endParaRPr lang="pt-BR" dirty="0"/>
          </a:p>
          <a:p>
            <a:r>
              <a:rPr lang="pt-BR" dirty="0" smtClean="0"/>
              <a:t>Um </a:t>
            </a:r>
            <a:r>
              <a:rPr lang="pt-BR" dirty="0">
                <a:solidFill>
                  <a:srgbClr val="0000FF"/>
                </a:solidFill>
              </a:rPr>
              <a:t>segmento de </a:t>
            </a:r>
            <a:r>
              <a:rPr lang="pt-BR" dirty="0" smtClean="0">
                <a:solidFill>
                  <a:srgbClr val="0000FF"/>
                </a:solidFill>
              </a:rPr>
              <a:t>código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 smtClean="0"/>
              <a:t>Um </a:t>
            </a:r>
            <a:r>
              <a:rPr lang="pt-BR" dirty="0">
                <a:solidFill>
                  <a:srgbClr val="0000FF"/>
                </a:solidFill>
              </a:rPr>
              <a:t>segmento de </a:t>
            </a:r>
            <a:r>
              <a:rPr lang="pt-BR" dirty="0" smtClean="0">
                <a:solidFill>
                  <a:srgbClr val="0000FF"/>
                </a:solidFill>
              </a:rPr>
              <a:t>dados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 smtClean="0"/>
              <a:t>Os </a:t>
            </a:r>
            <a:r>
              <a:rPr lang="pt-BR" dirty="0"/>
              <a:t>valores dos </a:t>
            </a:r>
            <a:r>
              <a:rPr lang="pt-BR" dirty="0" smtClean="0"/>
              <a:t>registradores.</a:t>
            </a:r>
            <a:endParaRPr lang="pt-BR" dirty="0"/>
          </a:p>
          <a:p>
            <a:r>
              <a:rPr lang="pt-BR" dirty="0" smtClean="0"/>
              <a:t>O </a:t>
            </a:r>
            <a:r>
              <a:rPr lang="pt-BR" dirty="0">
                <a:solidFill>
                  <a:srgbClr val="0000FF"/>
                </a:solidFill>
              </a:rPr>
              <a:t>contador de </a:t>
            </a:r>
            <a:r>
              <a:rPr lang="pt-BR" dirty="0" smtClean="0">
                <a:solidFill>
                  <a:srgbClr val="0000FF"/>
                </a:solidFill>
              </a:rPr>
              <a:t>programa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 smtClean="0"/>
              <a:t>Uma </a:t>
            </a:r>
            <a:r>
              <a:rPr lang="pt-BR" dirty="0"/>
              <a:t>pilha de </a:t>
            </a:r>
            <a:r>
              <a:rPr lang="pt-BR" dirty="0" smtClean="0"/>
              <a:t>execução.</a:t>
            </a:r>
            <a:endParaRPr lang="pt-BR" dirty="0"/>
          </a:p>
          <a:p>
            <a:r>
              <a:rPr lang="pt-BR" dirty="0" smtClean="0"/>
              <a:t>Arquivos</a:t>
            </a:r>
            <a:r>
              <a:rPr lang="pt-BR" dirty="0"/>
              <a:t>, portas e outros recursos </a:t>
            </a:r>
            <a:r>
              <a:rPr lang="pt-BR" dirty="0" smtClean="0"/>
              <a:t>alocados.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Mudança de Contexto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Processos escalonados mudam de contexto.</a:t>
            </a:r>
          </a:p>
          <a:p>
            <a:endParaRPr lang="pt-BR" dirty="0"/>
          </a:p>
          <a:p>
            <a:r>
              <a:rPr lang="pt-BR" dirty="0" smtClean="0"/>
              <a:t>O </a:t>
            </a:r>
            <a:r>
              <a:rPr lang="pt-BR" dirty="0"/>
              <a:t>processo em execução é suspenso, e um</a:t>
            </a:r>
          </a:p>
          <a:p>
            <a:pPr>
              <a:buNone/>
            </a:pPr>
            <a:r>
              <a:rPr lang="pt-BR" dirty="0" smtClean="0"/>
              <a:t>    </a:t>
            </a:r>
            <a:r>
              <a:rPr lang="pt-BR" dirty="0" smtClean="0"/>
              <a:t>  outro </a:t>
            </a:r>
            <a:r>
              <a:rPr lang="pt-BR" dirty="0"/>
              <a:t>processo passa a ser </a:t>
            </a:r>
            <a:r>
              <a:rPr lang="pt-BR" dirty="0" smtClean="0"/>
              <a:t>executado.</a:t>
            </a:r>
            <a:endParaRPr lang="pt-BR" dirty="0"/>
          </a:p>
          <a:p>
            <a:endParaRPr lang="pt-BR" dirty="0"/>
          </a:p>
          <a:p>
            <a:r>
              <a:rPr lang="pt-BR" dirty="0" smtClean="0"/>
              <a:t>Ocorre </a:t>
            </a:r>
            <a:r>
              <a:rPr lang="pt-BR" dirty="0"/>
              <a:t>por determinação do escalonador ou</a:t>
            </a:r>
          </a:p>
          <a:p>
            <a:pPr>
              <a:buNone/>
            </a:pPr>
            <a:r>
              <a:rPr lang="pt-BR" dirty="0" smtClean="0"/>
              <a:t>    </a:t>
            </a:r>
            <a:r>
              <a:rPr lang="pt-BR" dirty="0" smtClean="0"/>
              <a:t> quando </a:t>
            </a:r>
            <a:r>
              <a:rPr lang="pt-BR" dirty="0"/>
              <a:t>o processo que estava sendo</a:t>
            </a:r>
          </a:p>
          <a:p>
            <a:pPr>
              <a:buNone/>
            </a:pPr>
            <a:r>
              <a:rPr lang="pt-BR" dirty="0" smtClean="0"/>
              <a:t>    </a:t>
            </a:r>
            <a:r>
              <a:rPr lang="pt-BR" dirty="0" smtClean="0"/>
              <a:t> executado </a:t>
            </a:r>
            <a:r>
              <a:rPr lang="pt-BR" dirty="0"/>
              <a:t>é </a:t>
            </a:r>
            <a:r>
              <a:rPr lang="pt-BR" dirty="0" smtClean="0"/>
              <a:t>suspenso.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contexto do processo suspenso deve ser</a:t>
            </a:r>
          </a:p>
          <a:p>
            <a:pPr>
              <a:buNone/>
            </a:pPr>
            <a:r>
              <a:rPr lang="pt-BR" dirty="0" smtClean="0"/>
              <a:t>   </a:t>
            </a:r>
            <a:r>
              <a:rPr lang="pt-BR" dirty="0" smtClean="0"/>
              <a:t>   </a:t>
            </a:r>
            <a:r>
              <a:rPr lang="pt-BR" dirty="0" smtClean="0"/>
              <a:t>salvo </a:t>
            </a:r>
            <a:r>
              <a:rPr lang="pt-BR" dirty="0"/>
              <a:t>para retomar a execução </a:t>
            </a:r>
            <a:r>
              <a:rPr lang="pt-BR" dirty="0" smtClean="0"/>
              <a:t>posteriormente.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Definição:</a:t>
            </a:r>
          </a:p>
          <a:p>
            <a:pPr lvl="1"/>
            <a:r>
              <a:rPr lang="pt-BR" dirty="0" smtClean="0"/>
              <a:t>Threads </a:t>
            </a:r>
            <a:r>
              <a:rPr lang="pt-BR" dirty="0"/>
              <a:t>(</a:t>
            </a:r>
            <a:r>
              <a:rPr lang="pt-BR" dirty="0" smtClean="0"/>
              <a:t>linhas </a:t>
            </a:r>
            <a:r>
              <a:rPr lang="pt-BR" dirty="0"/>
              <a:t>de </a:t>
            </a:r>
            <a:r>
              <a:rPr lang="pt-BR" dirty="0" smtClean="0"/>
              <a:t>execução) </a:t>
            </a:r>
            <a:r>
              <a:rPr lang="pt-BR" dirty="0"/>
              <a:t>são </a:t>
            </a:r>
            <a:r>
              <a:rPr lang="pt-BR" dirty="0" smtClean="0"/>
              <a:t>atividades (tarefas) </a:t>
            </a:r>
            <a:r>
              <a:rPr lang="pt-BR" dirty="0" smtClean="0"/>
              <a:t>concorrentes </a:t>
            </a:r>
            <a:r>
              <a:rPr lang="pt-BR" dirty="0"/>
              <a:t>executadas por um </a:t>
            </a:r>
            <a:r>
              <a:rPr lang="pt-BR" dirty="0" smtClean="0"/>
              <a:t>processo.</a:t>
            </a:r>
            <a:endParaRPr lang="pt-BR" dirty="0"/>
          </a:p>
          <a:p>
            <a:pPr lvl="1"/>
            <a:r>
              <a:rPr lang="pt-BR" dirty="0" smtClean="0"/>
              <a:t>Um </a:t>
            </a:r>
            <a:r>
              <a:rPr lang="pt-BR" dirty="0"/>
              <a:t>processo pode ter uma ou mais </a:t>
            </a:r>
            <a:r>
              <a:rPr lang="pt-BR" dirty="0" smtClean="0"/>
              <a:t>threads.</a:t>
            </a:r>
            <a:endParaRPr lang="pt-BR" dirty="0"/>
          </a:p>
          <a:p>
            <a:pPr lvl="1"/>
            <a:r>
              <a:rPr lang="pt-BR" dirty="0" smtClean="0"/>
              <a:t>Threads </a:t>
            </a:r>
            <a:r>
              <a:rPr lang="pt-BR" dirty="0"/>
              <a:t>pertencentes a um mesmo processo</a:t>
            </a:r>
          </a:p>
          <a:p>
            <a:pPr lvl="1">
              <a:buNone/>
            </a:pPr>
            <a:r>
              <a:rPr lang="pt-BR" dirty="0" smtClean="0"/>
              <a:t>     compartilham </a:t>
            </a:r>
            <a:r>
              <a:rPr lang="pt-BR" dirty="0"/>
              <a:t>recursos e </a:t>
            </a:r>
            <a:r>
              <a:rPr lang="pt-BR" dirty="0" smtClean="0"/>
              <a:t>memória do processo.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Multithreading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Suporte </a:t>
            </a:r>
            <a:r>
              <a:rPr lang="pt-BR" dirty="0" smtClean="0"/>
              <a:t>a Threads:</a:t>
            </a:r>
          </a:p>
          <a:p>
            <a:pPr lvl="1"/>
            <a:r>
              <a:rPr lang="pt-BR" dirty="0" smtClean="0"/>
              <a:t>Threads nativas do </a:t>
            </a:r>
            <a:r>
              <a:rPr lang="pt-BR" dirty="0" smtClean="0"/>
              <a:t>SO.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Suporte </a:t>
            </a:r>
            <a:r>
              <a:rPr lang="pt-BR" dirty="0" smtClean="0"/>
              <a:t>de programação </a:t>
            </a:r>
            <a:r>
              <a:rPr lang="pt-BR" dirty="0" err="1" smtClean="0"/>
              <a:t>multi-thread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>    Exemplo: JVM do Java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Linguagem </a:t>
            </a:r>
            <a:r>
              <a:rPr lang="pt-BR" dirty="0" smtClean="0"/>
              <a:t>de programação </a:t>
            </a:r>
            <a:r>
              <a:rPr lang="pt-BR" dirty="0" err="1" smtClean="0"/>
              <a:t>multi-threaded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>    Exemplo:   Java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Três Processos cada um com </a:t>
            </a:r>
            <a:br>
              <a:rPr lang="pt-BR" dirty="0" smtClean="0"/>
            </a:br>
            <a:r>
              <a:rPr lang="pt-BR" dirty="0" smtClean="0"/>
              <a:t>uma Thread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Cada thread tem seu espaço de endereçamento.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571604" y="2428868"/>
            <a:ext cx="6143668" cy="250033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3857620" y="3000372"/>
            <a:ext cx="1643074" cy="150019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1857356" y="3000372"/>
            <a:ext cx="1571636" cy="150019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5929322" y="3000372"/>
            <a:ext cx="1571636" cy="150019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orma livre 11"/>
          <p:cNvSpPr/>
          <p:nvPr/>
        </p:nvSpPr>
        <p:spPr>
          <a:xfrm>
            <a:off x="2592007" y="3212009"/>
            <a:ext cx="136679" cy="953591"/>
          </a:xfrm>
          <a:custGeom>
            <a:avLst/>
            <a:gdLst>
              <a:gd name="connsiteX0" fmla="*/ 20564 w 136679"/>
              <a:gd name="connsiteY0" fmla="*/ 24677 h 953591"/>
              <a:gd name="connsiteX1" fmla="*/ 93136 w 136679"/>
              <a:gd name="connsiteY1" fmla="*/ 111762 h 953591"/>
              <a:gd name="connsiteX2" fmla="*/ 122164 w 136679"/>
              <a:gd name="connsiteY2" fmla="*/ 155305 h 953591"/>
              <a:gd name="connsiteX3" fmla="*/ 107650 w 136679"/>
              <a:gd name="connsiteY3" fmla="*/ 256905 h 953591"/>
              <a:gd name="connsiteX4" fmla="*/ 78622 w 136679"/>
              <a:gd name="connsiteY4" fmla="*/ 300448 h 953591"/>
              <a:gd name="connsiteX5" fmla="*/ 35079 w 136679"/>
              <a:gd name="connsiteY5" fmla="*/ 387534 h 953591"/>
              <a:gd name="connsiteX6" fmla="*/ 93136 w 136679"/>
              <a:gd name="connsiteY6" fmla="*/ 474620 h 953591"/>
              <a:gd name="connsiteX7" fmla="*/ 122164 w 136679"/>
              <a:gd name="connsiteY7" fmla="*/ 576220 h 953591"/>
              <a:gd name="connsiteX8" fmla="*/ 136679 w 136679"/>
              <a:gd name="connsiteY8" fmla="*/ 619762 h 953591"/>
              <a:gd name="connsiteX9" fmla="*/ 122164 w 136679"/>
              <a:gd name="connsiteY9" fmla="*/ 706848 h 953591"/>
              <a:gd name="connsiteX10" fmla="*/ 35079 w 136679"/>
              <a:gd name="connsiteY10" fmla="*/ 808448 h 953591"/>
              <a:gd name="connsiteX11" fmla="*/ 20564 w 136679"/>
              <a:gd name="connsiteY11" fmla="*/ 851991 h 953591"/>
              <a:gd name="connsiteX12" fmla="*/ 78622 w 136679"/>
              <a:gd name="connsiteY12" fmla="*/ 924562 h 953591"/>
              <a:gd name="connsiteX13" fmla="*/ 107650 w 136679"/>
              <a:gd name="connsiteY13" fmla="*/ 953591 h 953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6679" h="953591">
                <a:moveTo>
                  <a:pt x="20564" y="24677"/>
                </a:moveTo>
                <a:cubicBezTo>
                  <a:pt x="92642" y="132793"/>
                  <a:pt x="0" y="0"/>
                  <a:pt x="93136" y="111762"/>
                </a:cubicBezTo>
                <a:cubicBezTo>
                  <a:pt x="104303" y="125163"/>
                  <a:pt x="112488" y="140791"/>
                  <a:pt x="122164" y="155305"/>
                </a:cubicBezTo>
                <a:cubicBezTo>
                  <a:pt x="117326" y="189172"/>
                  <a:pt x="117480" y="224137"/>
                  <a:pt x="107650" y="256905"/>
                </a:cubicBezTo>
                <a:cubicBezTo>
                  <a:pt x="102638" y="273613"/>
                  <a:pt x="86423" y="284846"/>
                  <a:pt x="78622" y="300448"/>
                </a:cubicBezTo>
                <a:cubicBezTo>
                  <a:pt x="18530" y="420631"/>
                  <a:pt x="118269" y="262747"/>
                  <a:pt x="35079" y="387534"/>
                </a:cubicBezTo>
                <a:cubicBezTo>
                  <a:pt x="54431" y="416563"/>
                  <a:pt x="82103" y="441522"/>
                  <a:pt x="93136" y="474620"/>
                </a:cubicBezTo>
                <a:cubicBezTo>
                  <a:pt x="127942" y="579038"/>
                  <a:pt x="85706" y="448620"/>
                  <a:pt x="122164" y="576220"/>
                </a:cubicBezTo>
                <a:cubicBezTo>
                  <a:pt x="126367" y="590931"/>
                  <a:pt x="131841" y="605248"/>
                  <a:pt x="136679" y="619762"/>
                </a:cubicBezTo>
                <a:cubicBezTo>
                  <a:pt x="131841" y="648791"/>
                  <a:pt x="131470" y="678929"/>
                  <a:pt x="122164" y="706848"/>
                </a:cubicBezTo>
                <a:cubicBezTo>
                  <a:pt x="111111" y="740007"/>
                  <a:pt x="53451" y="790076"/>
                  <a:pt x="35079" y="808448"/>
                </a:cubicBezTo>
                <a:cubicBezTo>
                  <a:pt x="30241" y="822962"/>
                  <a:pt x="20564" y="836691"/>
                  <a:pt x="20564" y="851991"/>
                </a:cubicBezTo>
                <a:cubicBezTo>
                  <a:pt x="20564" y="902639"/>
                  <a:pt x="45188" y="897815"/>
                  <a:pt x="78622" y="924562"/>
                </a:cubicBezTo>
                <a:cubicBezTo>
                  <a:pt x="89308" y="933110"/>
                  <a:pt x="97974" y="943915"/>
                  <a:pt x="107650" y="953591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orma livre 12"/>
          <p:cNvSpPr/>
          <p:nvPr/>
        </p:nvSpPr>
        <p:spPr>
          <a:xfrm>
            <a:off x="4615543" y="3222171"/>
            <a:ext cx="130628" cy="977048"/>
          </a:xfrm>
          <a:custGeom>
            <a:avLst/>
            <a:gdLst>
              <a:gd name="connsiteX0" fmla="*/ 0 w 130628"/>
              <a:gd name="connsiteY0" fmla="*/ 0 h 977048"/>
              <a:gd name="connsiteX1" fmla="*/ 58057 w 130628"/>
              <a:gd name="connsiteY1" fmla="*/ 58058 h 977048"/>
              <a:gd name="connsiteX2" fmla="*/ 58057 w 130628"/>
              <a:gd name="connsiteY2" fmla="*/ 217715 h 977048"/>
              <a:gd name="connsiteX3" fmla="*/ 29028 w 130628"/>
              <a:gd name="connsiteY3" fmla="*/ 304800 h 977048"/>
              <a:gd name="connsiteX4" fmla="*/ 58057 w 130628"/>
              <a:gd name="connsiteY4" fmla="*/ 420915 h 977048"/>
              <a:gd name="connsiteX5" fmla="*/ 87086 w 130628"/>
              <a:gd name="connsiteY5" fmla="*/ 464458 h 977048"/>
              <a:gd name="connsiteX6" fmla="*/ 101600 w 130628"/>
              <a:gd name="connsiteY6" fmla="*/ 522515 h 977048"/>
              <a:gd name="connsiteX7" fmla="*/ 130628 w 130628"/>
              <a:gd name="connsiteY7" fmla="*/ 566058 h 977048"/>
              <a:gd name="connsiteX8" fmla="*/ 101600 w 130628"/>
              <a:gd name="connsiteY8" fmla="*/ 609600 h 977048"/>
              <a:gd name="connsiteX9" fmla="*/ 87086 w 130628"/>
              <a:gd name="connsiteY9" fmla="*/ 653143 h 977048"/>
              <a:gd name="connsiteX10" fmla="*/ 58057 w 130628"/>
              <a:gd name="connsiteY10" fmla="*/ 696686 h 977048"/>
              <a:gd name="connsiteX11" fmla="*/ 72571 w 130628"/>
              <a:gd name="connsiteY11" fmla="*/ 928915 h 977048"/>
              <a:gd name="connsiteX12" fmla="*/ 101600 w 130628"/>
              <a:gd name="connsiteY12" fmla="*/ 972458 h 977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0628" h="977048">
                <a:moveTo>
                  <a:pt x="0" y="0"/>
                </a:moveTo>
                <a:cubicBezTo>
                  <a:pt x="19352" y="19353"/>
                  <a:pt x="42149" y="35787"/>
                  <a:pt x="58057" y="58058"/>
                </a:cubicBezTo>
                <a:cubicBezTo>
                  <a:pt x="88450" y="100608"/>
                  <a:pt x="65433" y="183294"/>
                  <a:pt x="58057" y="217715"/>
                </a:cubicBezTo>
                <a:cubicBezTo>
                  <a:pt x="51646" y="247634"/>
                  <a:pt x="29028" y="304800"/>
                  <a:pt x="29028" y="304800"/>
                </a:cubicBezTo>
                <a:cubicBezTo>
                  <a:pt x="34548" y="332398"/>
                  <a:pt x="43181" y="391164"/>
                  <a:pt x="58057" y="420915"/>
                </a:cubicBezTo>
                <a:cubicBezTo>
                  <a:pt x="65858" y="436517"/>
                  <a:pt x="77410" y="449944"/>
                  <a:pt x="87086" y="464458"/>
                </a:cubicBezTo>
                <a:cubicBezTo>
                  <a:pt x="91924" y="483810"/>
                  <a:pt x="93742" y="504180"/>
                  <a:pt x="101600" y="522515"/>
                </a:cubicBezTo>
                <a:cubicBezTo>
                  <a:pt x="108471" y="538549"/>
                  <a:pt x="130628" y="548614"/>
                  <a:pt x="130628" y="566058"/>
                </a:cubicBezTo>
                <a:cubicBezTo>
                  <a:pt x="130628" y="583502"/>
                  <a:pt x="111276" y="595086"/>
                  <a:pt x="101600" y="609600"/>
                </a:cubicBezTo>
                <a:cubicBezTo>
                  <a:pt x="96762" y="624114"/>
                  <a:pt x="93928" y="639459"/>
                  <a:pt x="87086" y="653143"/>
                </a:cubicBezTo>
                <a:cubicBezTo>
                  <a:pt x="79285" y="668745"/>
                  <a:pt x="58974" y="679266"/>
                  <a:pt x="58057" y="696686"/>
                </a:cubicBezTo>
                <a:cubicBezTo>
                  <a:pt x="53980" y="774139"/>
                  <a:pt x="64451" y="851780"/>
                  <a:pt x="72571" y="928915"/>
                </a:cubicBezTo>
                <a:cubicBezTo>
                  <a:pt x="77638" y="977048"/>
                  <a:pt x="75258" y="972458"/>
                  <a:pt x="101600" y="972458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orma livre 13"/>
          <p:cNvSpPr/>
          <p:nvPr/>
        </p:nvSpPr>
        <p:spPr>
          <a:xfrm>
            <a:off x="6691086" y="3265714"/>
            <a:ext cx="116114" cy="928915"/>
          </a:xfrm>
          <a:custGeom>
            <a:avLst/>
            <a:gdLst>
              <a:gd name="connsiteX0" fmla="*/ 0 w 116114"/>
              <a:gd name="connsiteY0" fmla="*/ 0 h 928915"/>
              <a:gd name="connsiteX1" fmla="*/ 72571 w 116114"/>
              <a:gd name="connsiteY1" fmla="*/ 101600 h 928915"/>
              <a:gd name="connsiteX2" fmla="*/ 101600 w 116114"/>
              <a:gd name="connsiteY2" fmla="*/ 203200 h 928915"/>
              <a:gd name="connsiteX3" fmla="*/ 116114 w 116114"/>
              <a:gd name="connsiteY3" fmla="*/ 246743 h 928915"/>
              <a:gd name="connsiteX4" fmla="*/ 101600 w 116114"/>
              <a:gd name="connsiteY4" fmla="*/ 290286 h 928915"/>
              <a:gd name="connsiteX5" fmla="*/ 43543 w 116114"/>
              <a:gd name="connsiteY5" fmla="*/ 377372 h 928915"/>
              <a:gd name="connsiteX6" fmla="*/ 43543 w 116114"/>
              <a:gd name="connsiteY6" fmla="*/ 682172 h 928915"/>
              <a:gd name="connsiteX7" fmla="*/ 87085 w 116114"/>
              <a:gd name="connsiteY7" fmla="*/ 769257 h 928915"/>
              <a:gd name="connsiteX8" fmla="*/ 116114 w 116114"/>
              <a:gd name="connsiteY8" fmla="*/ 885372 h 928915"/>
              <a:gd name="connsiteX9" fmla="*/ 87085 w 116114"/>
              <a:gd name="connsiteY9" fmla="*/ 928915 h 928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6114" h="928915">
                <a:moveTo>
                  <a:pt x="0" y="0"/>
                </a:moveTo>
                <a:cubicBezTo>
                  <a:pt x="9865" y="13153"/>
                  <a:pt x="61958" y="80373"/>
                  <a:pt x="72571" y="101600"/>
                </a:cubicBezTo>
                <a:cubicBezTo>
                  <a:pt x="84169" y="124796"/>
                  <a:pt x="95401" y="181504"/>
                  <a:pt x="101600" y="203200"/>
                </a:cubicBezTo>
                <a:cubicBezTo>
                  <a:pt x="105803" y="217911"/>
                  <a:pt x="111276" y="232229"/>
                  <a:pt x="116114" y="246743"/>
                </a:cubicBezTo>
                <a:cubicBezTo>
                  <a:pt x="111276" y="261257"/>
                  <a:pt x="109030" y="276912"/>
                  <a:pt x="101600" y="290286"/>
                </a:cubicBezTo>
                <a:cubicBezTo>
                  <a:pt x="84657" y="320784"/>
                  <a:pt x="43543" y="377372"/>
                  <a:pt x="43543" y="377372"/>
                </a:cubicBezTo>
                <a:cubicBezTo>
                  <a:pt x="10943" y="507764"/>
                  <a:pt x="20014" y="446884"/>
                  <a:pt x="43543" y="682172"/>
                </a:cubicBezTo>
                <a:cubicBezTo>
                  <a:pt x="48103" y="727775"/>
                  <a:pt x="67208" y="729504"/>
                  <a:pt x="87085" y="769257"/>
                </a:cubicBezTo>
                <a:cubicBezTo>
                  <a:pt x="101964" y="799015"/>
                  <a:pt x="110592" y="857763"/>
                  <a:pt x="116114" y="885372"/>
                </a:cubicBezTo>
                <a:lnTo>
                  <a:pt x="87085" y="928915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2" name="Conector de seta reta 21"/>
          <p:cNvCxnSpPr/>
          <p:nvPr/>
        </p:nvCxnSpPr>
        <p:spPr>
          <a:xfrm rot="10800000">
            <a:off x="2857488" y="371475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rot="5400000" flipH="1" flipV="1">
            <a:off x="2285984" y="457200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1714480" y="542926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Contador de Programa</a:t>
            </a:r>
            <a:endParaRPr lang="pt-BR" dirty="0"/>
          </a:p>
        </p:txBody>
      </p:sp>
      <p:cxnSp>
        <p:nvCxnSpPr>
          <p:cNvPr id="31" name="Conector de seta reta 30"/>
          <p:cNvCxnSpPr/>
          <p:nvPr/>
        </p:nvCxnSpPr>
        <p:spPr>
          <a:xfrm rot="5400000">
            <a:off x="4643438" y="2428868"/>
            <a:ext cx="1571636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 rot="16200000" flipV="1">
            <a:off x="6858016" y="4786322"/>
            <a:ext cx="100013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4572000" y="250030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Thread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7215206" y="557214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Processo</a:t>
            </a:r>
            <a:endParaRPr lang="pt-BR" dirty="0"/>
          </a:p>
        </p:txBody>
      </p:sp>
      <p:cxnSp>
        <p:nvCxnSpPr>
          <p:cNvPr id="40" name="Conector de seta reta 39"/>
          <p:cNvCxnSpPr/>
          <p:nvPr/>
        </p:nvCxnSpPr>
        <p:spPr>
          <a:xfrm rot="10800000">
            <a:off x="4786314" y="407194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 rot="10800000">
            <a:off x="6929454" y="364331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Um Processo com três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Todas num mesmo espaço de endereçamento.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428728" y="2500306"/>
            <a:ext cx="6286544" cy="27146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3571868" y="3000372"/>
            <a:ext cx="1928826" cy="185738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orma livre 5"/>
          <p:cNvSpPr/>
          <p:nvPr/>
        </p:nvSpPr>
        <p:spPr>
          <a:xfrm>
            <a:off x="4441371" y="3425371"/>
            <a:ext cx="157835" cy="1204686"/>
          </a:xfrm>
          <a:custGeom>
            <a:avLst/>
            <a:gdLst>
              <a:gd name="connsiteX0" fmla="*/ 87086 w 157835"/>
              <a:gd name="connsiteY0" fmla="*/ 0 h 1204686"/>
              <a:gd name="connsiteX1" fmla="*/ 58058 w 157835"/>
              <a:gd name="connsiteY1" fmla="*/ 43543 h 1204686"/>
              <a:gd name="connsiteX2" fmla="*/ 14515 w 157835"/>
              <a:gd name="connsiteY2" fmla="*/ 87086 h 1204686"/>
              <a:gd name="connsiteX3" fmla="*/ 0 w 157835"/>
              <a:gd name="connsiteY3" fmla="*/ 145143 h 1204686"/>
              <a:gd name="connsiteX4" fmla="*/ 14515 w 157835"/>
              <a:gd name="connsiteY4" fmla="*/ 261258 h 1204686"/>
              <a:gd name="connsiteX5" fmla="*/ 116115 w 157835"/>
              <a:gd name="connsiteY5" fmla="*/ 391886 h 1204686"/>
              <a:gd name="connsiteX6" fmla="*/ 130629 w 157835"/>
              <a:gd name="connsiteY6" fmla="*/ 551543 h 1204686"/>
              <a:gd name="connsiteX7" fmla="*/ 72572 w 157835"/>
              <a:gd name="connsiteY7" fmla="*/ 638629 h 1204686"/>
              <a:gd name="connsiteX8" fmla="*/ 43543 w 157835"/>
              <a:gd name="connsiteY8" fmla="*/ 682172 h 1204686"/>
              <a:gd name="connsiteX9" fmla="*/ 72572 w 157835"/>
              <a:gd name="connsiteY9" fmla="*/ 870858 h 1204686"/>
              <a:gd name="connsiteX10" fmla="*/ 101600 w 157835"/>
              <a:gd name="connsiteY10" fmla="*/ 914400 h 1204686"/>
              <a:gd name="connsiteX11" fmla="*/ 145143 w 157835"/>
              <a:gd name="connsiteY11" fmla="*/ 1016000 h 1204686"/>
              <a:gd name="connsiteX12" fmla="*/ 101600 w 157835"/>
              <a:gd name="connsiteY12" fmla="*/ 1103086 h 1204686"/>
              <a:gd name="connsiteX13" fmla="*/ 58058 w 157835"/>
              <a:gd name="connsiteY13" fmla="*/ 1132115 h 1204686"/>
              <a:gd name="connsiteX14" fmla="*/ 14515 w 157835"/>
              <a:gd name="connsiteY14" fmla="*/ 1204686 h 1204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7835" h="1204686">
                <a:moveTo>
                  <a:pt x="87086" y="0"/>
                </a:moveTo>
                <a:cubicBezTo>
                  <a:pt x="77410" y="14514"/>
                  <a:pt x="69225" y="30142"/>
                  <a:pt x="58058" y="43543"/>
                </a:cubicBezTo>
                <a:cubicBezTo>
                  <a:pt x="44917" y="59312"/>
                  <a:pt x="24699" y="69264"/>
                  <a:pt x="14515" y="87086"/>
                </a:cubicBezTo>
                <a:cubicBezTo>
                  <a:pt x="4618" y="104406"/>
                  <a:pt x="4838" y="125791"/>
                  <a:pt x="0" y="145143"/>
                </a:cubicBezTo>
                <a:cubicBezTo>
                  <a:pt x="4838" y="183848"/>
                  <a:pt x="1396" y="224524"/>
                  <a:pt x="14515" y="261258"/>
                </a:cubicBezTo>
                <a:cubicBezTo>
                  <a:pt x="33805" y="315269"/>
                  <a:pt x="77411" y="353182"/>
                  <a:pt x="116115" y="391886"/>
                </a:cubicBezTo>
                <a:cubicBezTo>
                  <a:pt x="120953" y="445105"/>
                  <a:pt x="130629" y="498105"/>
                  <a:pt x="130629" y="551543"/>
                </a:cubicBezTo>
                <a:cubicBezTo>
                  <a:pt x="130629" y="597457"/>
                  <a:pt x="98752" y="607213"/>
                  <a:pt x="72572" y="638629"/>
                </a:cubicBezTo>
                <a:cubicBezTo>
                  <a:pt x="61405" y="652030"/>
                  <a:pt x="53219" y="667658"/>
                  <a:pt x="43543" y="682172"/>
                </a:cubicBezTo>
                <a:cubicBezTo>
                  <a:pt x="53219" y="745067"/>
                  <a:pt x="57138" y="809123"/>
                  <a:pt x="72572" y="870858"/>
                </a:cubicBezTo>
                <a:cubicBezTo>
                  <a:pt x="76803" y="887781"/>
                  <a:pt x="94729" y="898367"/>
                  <a:pt x="101600" y="914400"/>
                </a:cubicBezTo>
                <a:cubicBezTo>
                  <a:pt x="157835" y="1045614"/>
                  <a:pt x="72268" y="906687"/>
                  <a:pt x="145143" y="1016000"/>
                </a:cubicBezTo>
                <a:cubicBezTo>
                  <a:pt x="133338" y="1051416"/>
                  <a:pt x="129738" y="1074948"/>
                  <a:pt x="101600" y="1103086"/>
                </a:cubicBezTo>
                <a:cubicBezTo>
                  <a:pt x="89265" y="1115421"/>
                  <a:pt x="72572" y="1122439"/>
                  <a:pt x="58058" y="1132115"/>
                </a:cubicBezTo>
                <a:cubicBezTo>
                  <a:pt x="23028" y="1184659"/>
                  <a:pt x="36830" y="1160056"/>
                  <a:pt x="14515" y="1204686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Forma livre 7"/>
          <p:cNvSpPr/>
          <p:nvPr/>
        </p:nvSpPr>
        <p:spPr>
          <a:xfrm>
            <a:off x="4893910" y="3497943"/>
            <a:ext cx="157061" cy="1088571"/>
          </a:xfrm>
          <a:custGeom>
            <a:avLst/>
            <a:gdLst>
              <a:gd name="connsiteX0" fmla="*/ 99004 w 157061"/>
              <a:gd name="connsiteY0" fmla="*/ 0 h 1088571"/>
              <a:gd name="connsiteX1" fmla="*/ 55461 w 157061"/>
              <a:gd name="connsiteY1" fmla="*/ 29028 h 1088571"/>
              <a:gd name="connsiteX2" fmla="*/ 26433 w 157061"/>
              <a:gd name="connsiteY2" fmla="*/ 145143 h 1088571"/>
              <a:gd name="connsiteX3" fmla="*/ 55461 w 157061"/>
              <a:gd name="connsiteY3" fmla="*/ 188686 h 1088571"/>
              <a:gd name="connsiteX4" fmla="*/ 84490 w 157061"/>
              <a:gd name="connsiteY4" fmla="*/ 275771 h 1088571"/>
              <a:gd name="connsiteX5" fmla="*/ 99004 w 157061"/>
              <a:gd name="connsiteY5" fmla="*/ 319314 h 1088571"/>
              <a:gd name="connsiteX6" fmla="*/ 128033 w 157061"/>
              <a:gd name="connsiteY6" fmla="*/ 377371 h 1088571"/>
              <a:gd name="connsiteX7" fmla="*/ 157061 w 157061"/>
              <a:gd name="connsiteY7" fmla="*/ 464457 h 1088571"/>
              <a:gd name="connsiteX8" fmla="*/ 113519 w 157061"/>
              <a:gd name="connsiteY8" fmla="*/ 522514 h 1088571"/>
              <a:gd name="connsiteX9" fmla="*/ 113519 w 157061"/>
              <a:gd name="connsiteY9" fmla="*/ 696686 h 1088571"/>
              <a:gd name="connsiteX10" fmla="*/ 142547 w 157061"/>
              <a:gd name="connsiteY10" fmla="*/ 740228 h 1088571"/>
              <a:gd name="connsiteX11" fmla="*/ 157061 w 157061"/>
              <a:gd name="connsiteY11" fmla="*/ 783771 h 1088571"/>
              <a:gd name="connsiteX12" fmla="*/ 113519 w 157061"/>
              <a:gd name="connsiteY12" fmla="*/ 943428 h 1088571"/>
              <a:gd name="connsiteX13" fmla="*/ 99004 w 157061"/>
              <a:gd name="connsiteY13" fmla="*/ 986971 h 1088571"/>
              <a:gd name="connsiteX14" fmla="*/ 113519 w 157061"/>
              <a:gd name="connsiteY14" fmla="*/ 1088571 h 108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7061" h="1088571">
                <a:moveTo>
                  <a:pt x="99004" y="0"/>
                </a:moveTo>
                <a:cubicBezTo>
                  <a:pt x="84490" y="9676"/>
                  <a:pt x="66813" y="15784"/>
                  <a:pt x="55461" y="29028"/>
                </a:cubicBezTo>
                <a:cubicBezTo>
                  <a:pt x="9575" y="82562"/>
                  <a:pt x="0" y="92277"/>
                  <a:pt x="26433" y="145143"/>
                </a:cubicBezTo>
                <a:cubicBezTo>
                  <a:pt x="34234" y="160745"/>
                  <a:pt x="48376" y="172746"/>
                  <a:pt x="55461" y="188686"/>
                </a:cubicBezTo>
                <a:cubicBezTo>
                  <a:pt x="67888" y="216647"/>
                  <a:pt x="74814" y="246743"/>
                  <a:pt x="84490" y="275771"/>
                </a:cubicBezTo>
                <a:cubicBezTo>
                  <a:pt x="89328" y="290285"/>
                  <a:pt x="92162" y="305630"/>
                  <a:pt x="99004" y="319314"/>
                </a:cubicBezTo>
                <a:cubicBezTo>
                  <a:pt x="108680" y="338666"/>
                  <a:pt x="119997" y="357282"/>
                  <a:pt x="128033" y="377371"/>
                </a:cubicBezTo>
                <a:cubicBezTo>
                  <a:pt x="139397" y="405781"/>
                  <a:pt x="157061" y="464457"/>
                  <a:pt x="157061" y="464457"/>
                </a:cubicBezTo>
                <a:cubicBezTo>
                  <a:pt x="142547" y="483809"/>
                  <a:pt x="123344" y="500409"/>
                  <a:pt x="113519" y="522514"/>
                </a:cubicBezTo>
                <a:cubicBezTo>
                  <a:pt x="90367" y="574607"/>
                  <a:pt x="98188" y="645584"/>
                  <a:pt x="113519" y="696686"/>
                </a:cubicBezTo>
                <a:cubicBezTo>
                  <a:pt x="118531" y="713394"/>
                  <a:pt x="132871" y="725714"/>
                  <a:pt x="142547" y="740228"/>
                </a:cubicBezTo>
                <a:cubicBezTo>
                  <a:pt x="147385" y="754742"/>
                  <a:pt x="157061" y="768472"/>
                  <a:pt x="157061" y="783771"/>
                </a:cubicBezTo>
                <a:cubicBezTo>
                  <a:pt x="157061" y="824802"/>
                  <a:pt x="124903" y="909276"/>
                  <a:pt x="113519" y="943428"/>
                </a:cubicBezTo>
                <a:lnTo>
                  <a:pt x="99004" y="986971"/>
                </a:lnTo>
                <a:cubicBezTo>
                  <a:pt x="115417" y="1069031"/>
                  <a:pt x="113519" y="1034873"/>
                  <a:pt x="113519" y="1088571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Forma livre 8"/>
          <p:cNvSpPr/>
          <p:nvPr/>
        </p:nvSpPr>
        <p:spPr>
          <a:xfrm>
            <a:off x="3987775" y="3541486"/>
            <a:ext cx="163311" cy="1016000"/>
          </a:xfrm>
          <a:custGeom>
            <a:avLst/>
            <a:gdLst>
              <a:gd name="connsiteX0" fmla="*/ 32682 w 163311"/>
              <a:gd name="connsiteY0" fmla="*/ 0 h 1016000"/>
              <a:gd name="connsiteX1" fmla="*/ 32682 w 163311"/>
              <a:gd name="connsiteY1" fmla="*/ 275771 h 1016000"/>
              <a:gd name="connsiteX2" fmla="*/ 76225 w 163311"/>
              <a:gd name="connsiteY2" fmla="*/ 304800 h 1016000"/>
              <a:gd name="connsiteX3" fmla="*/ 134282 w 163311"/>
              <a:gd name="connsiteY3" fmla="*/ 449943 h 1016000"/>
              <a:gd name="connsiteX4" fmla="*/ 163311 w 163311"/>
              <a:gd name="connsiteY4" fmla="*/ 493485 h 1016000"/>
              <a:gd name="connsiteX5" fmla="*/ 134282 w 163311"/>
              <a:gd name="connsiteY5" fmla="*/ 566057 h 1016000"/>
              <a:gd name="connsiteX6" fmla="*/ 119768 w 163311"/>
              <a:gd name="connsiteY6" fmla="*/ 609600 h 1016000"/>
              <a:gd name="connsiteX7" fmla="*/ 76225 w 163311"/>
              <a:gd name="connsiteY7" fmla="*/ 653143 h 1016000"/>
              <a:gd name="connsiteX8" fmla="*/ 61711 w 163311"/>
              <a:gd name="connsiteY8" fmla="*/ 783771 h 1016000"/>
              <a:gd name="connsiteX9" fmla="*/ 105254 w 163311"/>
              <a:gd name="connsiteY9" fmla="*/ 812800 h 1016000"/>
              <a:gd name="connsiteX10" fmla="*/ 119768 w 163311"/>
              <a:gd name="connsiteY10" fmla="*/ 870857 h 1016000"/>
              <a:gd name="connsiteX11" fmla="*/ 105254 w 163311"/>
              <a:gd name="connsiteY11" fmla="*/ 1016000 h 10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3311" h="1016000">
                <a:moveTo>
                  <a:pt x="32682" y="0"/>
                </a:moveTo>
                <a:cubicBezTo>
                  <a:pt x="15221" y="104770"/>
                  <a:pt x="0" y="153212"/>
                  <a:pt x="32682" y="275771"/>
                </a:cubicBezTo>
                <a:cubicBezTo>
                  <a:pt x="37177" y="292626"/>
                  <a:pt x="61711" y="295124"/>
                  <a:pt x="76225" y="304800"/>
                </a:cubicBezTo>
                <a:cubicBezTo>
                  <a:pt x="118938" y="390225"/>
                  <a:pt x="98412" y="342331"/>
                  <a:pt x="134282" y="449943"/>
                </a:cubicBezTo>
                <a:cubicBezTo>
                  <a:pt x="139798" y="466492"/>
                  <a:pt x="153635" y="478971"/>
                  <a:pt x="163311" y="493485"/>
                </a:cubicBezTo>
                <a:cubicBezTo>
                  <a:pt x="153635" y="517676"/>
                  <a:pt x="143430" y="541662"/>
                  <a:pt x="134282" y="566057"/>
                </a:cubicBezTo>
                <a:cubicBezTo>
                  <a:pt x="128910" y="580382"/>
                  <a:pt x="128255" y="596870"/>
                  <a:pt x="119768" y="609600"/>
                </a:cubicBezTo>
                <a:cubicBezTo>
                  <a:pt x="108382" y="626679"/>
                  <a:pt x="90739" y="638629"/>
                  <a:pt x="76225" y="653143"/>
                </a:cubicBezTo>
                <a:cubicBezTo>
                  <a:pt x="62279" y="694981"/>
                  <a:pt x="27559" y="741081"/>
                  <a:pt x="61711" y="783771"/>
                </a:cubicBezTo>
                <a:cubicBezTo>
                  <a:pt x="72608" y="797393"/>
                  <a:pt x="90740" y="803124"/>
                  <a:pt x="105254" y="812800"/>
                </a:cubicBezTo>
                <a:cubicBezTo>
                  <a:pt x="110092" y="832152"/>
                  <a:pt x="119768" y="850909"/>
                  <a:pt x="119768" y="870857"/>
                </a:cubicBezTo>
                <a:cubicBezTo>
                  <a:pt x="119768" y="919479"/>
                  <a:pt x="105254" y="1016000"/>
                  <a:pt x="105254" y="101600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orma livre 11"/>
          <p:cNvSpPr/>
          <p:nvPr/>
        </p:nvSpPr>
        <p:spPr>
          <a:xfrm>
            <a:off x="4020457" y="3439886"/>
            <a:ext cx="14514" cy="116114"/>
          </a:xfrm>
          <a:custGeom>
            <a:avLst/>
            <a:gdLst>
              <a:gd name="connsiteX0" fmla="*/ 0 w 14514"/>
              <a:gd name="connsiteY0" fmla="*/ 116114 h 116114"/>
              <a:gd name="connsiteX1" fmla="*/ 14514 w 14514"/>
              <a:gd name="connsiteY1" fmla="*/ 0 h 11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514" h="116114">
                <a:moveTo>
                  <a:pt x="0" y="116114"/>
                </a:moveTo>
                <a:lnTo>
                  <a:pt x="14514" y="0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" name="Conector de seta reta 15"/>
          <p:cNvCxnSpPr/>
          <p:nvPr/>
        </p:nvCxnSpPr>
        <p:spPr>
          <a:xfrm rot="10800000">
            <a:off x="5072066" y="371475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rot="10800000">
            <a:off x="4643438" y="4357694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rot="10800000">
            <a:off x="4071934" y="371475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3714744" y="571501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Multiplas Threads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2143108" y="307181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Processo</a:t>
            </a:r>
            <a:endParaRPr lang="pt-BR" dirty="0"/>
          </a:p>
        </p:txBody>
      </p:sp>
      <p:cxnSp>
        <p:nvCxnSpPr>
          <p:cNvPr id="26" name="Conector de seta reta 25"/>
          <p:cNvCxnSpPr/>
          <p:nvPr/>
        </p:nvCxnSpPr>
        <p:spPr>
          <a:xfrm>
            <a:off x="2643174" y="3500438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 rot="5400000" flipH="1" flipV="1">
            <a:off x="4143372" y="514351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 rot="5400000" flipH="1" flipV="1">
            <a:off x="4357686" y="5000636"/>
            <a:ext cx="92869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 rot="16200000" flipV="1">
            <a:off x="3821901" y="4964917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Processos e Threads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/>
              <a:t>confeiteiro.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confeiteiro é o </a:t>
            </a: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processador</a:t>
            </a:r>
            <a:r>
              <a:rPr lang="pt-BR" dirty="0" smtClean="0"/>
              <a:t>.</a:t>
            </a:r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Livro de Receitas </a:t>
            </a:r>
            <a:r>
              <a:rPr lang="pt-BR" dirty="0" smtClean="0"/>
              <a:t>é um </a:t>
            </a:r>
            <a:r>
              <a:rPr lang="pt-BR" dirty="0" smtClean="0">
                <a:solidFill>
                  <a:srgbClr val="0000FF"/>
                </a:solidFill>
              </a:rPr>
              <a:t>processo</a:t>
            </a:r>
            <a:r>
              <a:rPr lang="pt-BR" dirty="0" smtClean="0"/>
              <a:t>.</a:t>
            </a:r>
            <a:endParaRPr lang="pt-BR" dirty="0" smtClean="0"/>
          </a:p>
          <a:p>
            <a:r>
              <a:rPr lang="pt-BR" dirty="0" smtClean="0"/>
              <a:t>Uma receita </a:t>
            </a:r>
            <a:r>
              <a:rPr lang="pt-BR" dirty="0" smtClean="0"/>
              <a:t>de bolo.</a:t>
            </a:r>
            <a:endParaRPr lang="pt-BR" dirty="0" smtClean="0"/>
          </a:p>
          <a:p>
            <a:r>
              <a:rPr lang="pt-BR" dirty="0" smtClean="0"/>
              <a:t>Fazer</a:t>
            </a:r>
            <a:r>
              <a:rPr lang="pt-BR" dirty="0" smtClean="0"/>
              <a:t> </a:t>
            </a:r>
            <a:r>
              <a:rPr lang="pt-BR" dirty="0" smtClean="0"/>
              <a:t>um bolo de </a:t>
            </a:r>
            <a:r>
              <a:rPr lang="pt-BR" dirty="0" smtClean="0"/>
              <a:t>aniversário.</a:t>
            </a:r>
            <a:endParaRPr lang="pt-BR" dirty="0" smtClean="0"/>
          </a:p>
          <a:p>
            <a:r>
              <a:rPr lang="pt-BR" dirty="0" smtClean="0"/>
              <a:t>Ingredientes: farinha, ovos, açucar, ...</a:t>
            </a:r>
          </a:p>
          <a:p>
            <a:r>
              <a:rPr lang="pt-BR" dirty="0" smtClean="0"/>
              <a:t>Os ingredientes</a:t>
            </a:r>
            <a:r>
              <a:rPr lang="pt-BR" dirty="0" smtClean="0"/>
              <a:t> são os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rgbClr val="008000"/>
                </a:solidFill>
              </a:rPr>
              <a:t>dados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Diferença entre Programa e Processo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O </a:t>
            </a:r>
            <a:r>
              <a:rPr lang="pt-BR" b="1" dirty="0" smtClean="0">
                <a:solidFill>
                  <a:srgbClr val="0000FF"/>
                </a:solidFill>
              </a:rPr>
              <a:t>processo</a:t>
            </a:r>
            <a:r>
              <a:rPr lang="pt-BR" b="1" dirty="0" smtClean="0"/>
              <a:t> é a atividade </a:t>
            </a:r>
            <a:r>
              <a:rPr lang="pt-BR" dirty="0" smtClean="0"/>
              <a:t>que consiste em nosso confeiteiro </a:t>
            </a:r>
            <a:r>
              <a:rPr lang="pt-BR" b="1" dirty="0" smtClean="0"/>
              <a:t>ler a receita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C00000"/>
                </a:solidFill>
              </a:rPr>
              <a:t>Thread</a:t>
            </a:r>
            <a:r>
              <a:rPr lang="pt-BR" dirty="0" smtClean="0"/>
              <a:t>), </a:t>
            </a:r>
            <a:r>
              <a:rPr lang="pt-BR" b="1" dirty="0" smtClean="0"/>
              <a:t>buscar os ingredientes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C00000"/>
                </a:solidFill>
              </a:rPr>
              <a:t>Thread</a:t>
            </a:r>
            <a:r>
              <a:rPr lang="pt-BR" dirty="0" smtClean="0"/>
              <a:t>), </a:t>
            </a:r>
            <a:r>
              <a:rPr lang="pt-BR" b="1" dirty="0" smtClean="0"/>
              <a:t>bater o bolo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C00000"/>
                </a:solidFill>
              </a:rPr>
              <a:t>Thread</a:t>
            </a:r>
            <a:r>
              <a:rPr lang="pt-BR" dirty="0" smtClean="0"/>
              <a:t>) e </a:t>
            </a:r>
            <a:r>
              <a:rPr lang="pt-BR" b="1" dirty="0" smtClean="0"/>
              <a:t>cozinhar o mesmo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C00000"/>
                </a:solidFill>
              </a:rPr>
              <a:t>Thread</a:t>
            </a:r>
            <a:r>
              <a:rPr lang="pt-BR" dirty="0" smtClean="0"/>
              <a:t>).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Alternando para outro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Confeiteiro,   Filho </a:t>
            </a:r>
            <a:r>
              <a:rPr lang="pt-BR" dirty="0" smtClean="0"/>
              <a:t>do </a:t>
            </a:r>
            <a:r>
              <a:rPr lang="pt-BR" dirty="0" smtClean="0"/>
              <a:t>confeiteiro,  Abelha</a:t>
            </a:r>
          </a:p>
          <a:p>
            <a:endParaRPr lang="pt-BR" dirty="0" smtClean="0"/>
          </a:p>
          <a:p>
            <a:r>
              <a:rPr lang="pt-BR" dirty="0" smtClean="0"/>
              <a:t>Ferrada </a:t>
            </a:r>
            <a:r>
              <a:rPr lang="pt-BR" dirty="0" smtClean="0"/>
              <a:t>da abelha no filho do </a:t>
            </a:r>
            <a:r>
              <a:rPr lang="pt-BR" dirty="0" smtClean="0"/>
              <a:t>confeiteiro.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Confeiteiro </a:t>
            </a:r>
            <a:r>
              <a:rPr lang="pt-BR" dirty="0" smtClean="0"/>
              <a:t>precisa socorrer o filho.</a:t>
            </a:r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confeiterio </a:t>
            </a:r>
            <a:r>
              <a:rPr lang="pt-BR" dirty="0" smtClean="0">
                <a:solidFill>
                  <a:srgbClr val="0000FF"/>
                </a:solidFill>
              </a:rPr>
              <a:t>registra onde estava na receita </a:t>
            </a:r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/>
              <a:t>(</a:t>
            </a:r>
            <a:r>
              <a:rPr lang="pt-BR" dirty="0" smtClean="0"/>
              <a:t>o estado </a:t>
            </a:r>
            <a:r>
              <a:rPr lang="pt-BR" dirty="0" smtClean="0"/>
              <a:t>e o contexto do </a:t>
            </a:r>
            <a:r>
              <a:rPr lang="pt-BR" dirty="0" smtClean="0"/>
              <a:t>processo </a:t>
            </a:r>
            <a:r>
              <a:rPr lang="pt-BR" dirty="0" smtClean="0"/>
              <a:t>são</a:t>
            </a:r>
            <a:r>
              <a:rPr lang="pt-BR" dirty="0" smtClean="0"/>
              <a:t>  salvos).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Definição</a:t>
            </a:r>
            <a:endParaRPr lang="pt-BR" dirty="0"/>
          </a:p>
          <a:p>
            <a:pPr lvl="1"/>
            <a:r>
              <a:rPr lang="pt-BR" dirty="0" smtClean="0"/>
              <a:t>Um </a:t>
            </a:r>
            <a:r>
              <a:rPr lang="pt-BR" dirty="0" smtClean="0"/>
              <a:t> trecho de </a:t>
            </a:r>
            <a:r>
              <a:rPr lang="pt-BR" dirty="0" smtClean="0"/>
              <a:t>código</a:t>
            </a:r>
            <a:r>
              <a:rPr lang="pt-BR" dirty="0" smtClean="0"/>
              <a:t> </a:t>
            </a:r>
            <a:r>
              <a:rPr lang="pt-BR" dirty="0"/>
              <a:t>em execução em uma </a:t>
            </a:r>
            <a:r>
              <a:rPr lang="pt-BR" dirty="0" smtClean="0"/>
              <a:t>máquina.</a:t>
            </a:r>
            <a:endParaRPr lang="pt-BR" dirty="0"/>
          </a:p>
          <a:p>
            <a:pPr lvl="1"/>
            <a:r>
              <a:rPr lang="pt-BR" dirty="0" smtClean="0"/>
              <a:t>Identificado </a:t>
            </a:r>
            <a:r>
              <a:rPr lang="pt-BR" dirty="0"/>
              <a:t>pelo seu PID (Process Identifier</a:t>
            </a:r>
            <a:r>
              <a:rPr lang="pt-BR" dirty="0" smtClean="0"/>
              <a:t>).</a:t>
            </a:r>
          </a:p>
          <a:p>
            <a:pPr lvl="1"/>
            <a:r>
              <a:rPr lang="pt-BR" b="1" dirty="0" smtClean="0">
                <a:solidFill>
                  <a:srgbClr val="0000FF"/>
                </a:solidFill>
              </a:rPr>
              <a:t>É a</a:t>
            </a:r>
            <a:r>
              <a:rPr lang="pt-BR" b="1" dirty="0" smtClean="0">
                <a:solidFill>
                  <a:srgbClr val="0000FF"/>
                </a:solidFill>
              </a:rPr>
              <a:t> </a:t>
            </a:r>
            <a:r>
              <a:rPr lang="pt-BR" b="1" dirty="0" smtClean="0">
                <a:solidFill>
                  <a:srgbClr val="0000FF"/>
                </a:solidFill>
              </a:rPr>
              <a:t>unidade de </a:t>
            </a:r>
            <a:r>
              <a:rPr lang="pt-BR" b="1" dirty="0" smtClean="0">
                <a:solidFill>
                  <a:srgbClr val="0000FF"/>
                </a:solidFill>
              </a:rPr>
              <a:t>processamento concorrente  </a:t>
            </a:r>
            <a:r>
              <a:rPr lang="pt-BR" b="1" dirty="0" smtClean="0">
                <a:solidFill>
                  <a:srgbClr val="0000FF"/>
                </a:solidFill>
              </a:rPr>
              <a:t>em que um </a:t>
            </a:r>
            <a:r>
              <a:rPr lang="pt-BR" b="1" dirty="0" smtClean="0">
                <a:solidFill>
                  <a:srgbClr val="0000FF"/>
                </a:solidFill>
              </a:rPr>
              <a:t>processador sob um SO pode processar.</a:t>
            </a:r>
          </a:p>
          <a:p>
            <a:pPr lvl="1"/>
            <a:r>
              <a:rPr lang="pt-BR" dirty="0" smtClean="0"/>
              <a:t> </a:t>
            </a:r>
            <a:r>
              <a:rPr lang="pt-BR" b="1" dirty="0" smtClean="0"/>
              <a:t>Unix</a:t>
            </a:r>
            <a:r>
              <a:rPr lang="pt-BR" dirty="0" smtClean="0"/>
              <a:t> (anos 70) foi construído para processar processos.  </a:t>
            </a:r>
          </a:p>
          <a:p>
            <a:pPr lvl="1"/>
            <a:r>
              <a:rPr lang="pt-BR" b="1" dirty="0" err="1" smtClean="0"/>
              <a:t>Solaris</a:t>
            </a:r>
            <a:r>
              <a:rPr lang="pt-BR" dirty="0" smtClean="0"/>
              <a:t> (anos 90) também utiliza processos.</a:t>
            </a:r>
            <a:endParaRPr lang="pt-BR" dirty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Alternando para outro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Confeiteiro procura um </a:t>
            </a:r>
            <a:r>
              <a:rPr lang="pt-BR" dirty="0" smtClean="0">
                <a:solidFill>
                  <a:srgbClr val="0000FF"/>
                </a:solidFill>
              </a:rPr>
              <a:t>livro de </a:t>
            </a:r>
            <a:r>
              <a:rPr lang="pt-BR" dirty="0" smtClean="0">
                <a:solidFill>
                  <a:srgbClr val="0000FF"/>
                </a:solidFill>
              </a:rPr>
              <a:t>pronto-socorro</a:t>
            </a:r>
            <a:r>
              <a:rPr lang="pt-BR" dirty="0" smtClean="0"/>
              <a:t> </a:t>
            </a:r>
            <a:r>
              <a:rPr lang="pt-BR" dirty="0" smtClean="0"/>
              <a:t>(outro processo</a:t>
            </a:r>
            <a:r>
              <a:rPr lang="pt-BR" dirty="0" smtClean="0"/>
              <a:t>).</a:t>
            </a:r>
          </a:p>
          <a:p>
            <a:pPr>
              <a:buNone/>
            </a:pPr>
            <a:r>
              <a:rPr lang="pt-BR" dirty="0" smtClean="0"/>
              <a:t> </a:t>
            </a:r>
          </a:p>
          <a:p>
            <a:r>
              <a:rPr lang="pt-BR" dirty="0" smtClean="0"/>
              <a:t>Segue </a:t>
            </a:r>
            <a:r>
              <a:rPr lang="pt-BR" dirty="0" smtClean="0"/>
              <a:t>a orientações do </a:t>
            </a:r>
            <a:r>
              <a:rPr lang="pt-BR" dirty="0" smtClean="0"/>
              <a:t>livro.</a:t>
            </a:r>
          </a:p>
          <a:p>
            <a:endParaRPr lang="pt-BR" dirty="0"/>
          </a:p>
          <a:p>
            <a:r>
              <a:rPr lang="pt-BR" dirty="0" smtClean="0"/>
              <a:t>O Confeiteiro </a:t>
            </a:r>
            <a:r>
              <a:rPr lang="pt-BR" dirty="0" smtClean="0">
                <a:solidFill>
                  <a:srgbClr val="0000FF"/>
                </a:solidFill>
              </a:rPr>
              <a:t>alterna do processo </a:t>
            </a:r>
            <a:r>
              <a:rPr lang="pt-BR" dirty="0" smtClean="0">
                <a:solidFill>
                  <a:srgbClr val="C00000"/>
                </a:solidFill>
              </a:rPr>
              <a:t>(Livro de Receitas pra </a:t>
            </a:r>
            <a:r>
              <a:rPr lang="pt-BR" dirty="0" smtClean="0">
                <a:solidFill>
                  <a:srgbClr val="C00000"/>
                </a:solidFill>
              </a:rPr>
              <a:t>Fazer o Bolo</a:t>
            </a:r>
            <a:r>
              <a:rPr lang="pt-BR" dirty="0" smtClean="0">
                <a:solidFill>
                  <a:srgbClr val="C00000"/>
                </a:solidFill>
              </a:rPr>
              <a:t>)</a:t>
            </a:r>
            <a:r>
              <a:rPr lang="pt-BR" dirty="0" smtClean="0"/>
              <a:t> </a:t>
            </a:r>
            <a:r>
              <a:rPr lang="pt-BR" dirty="0" smtClean="0"/>
              <a:t>para outro, de prioridade mais alta </a:t>
            </a:r>
            <a:r>
              <a:rPr lang="pt-BR" dirty="0" smtClean="0">
                <a:solidFill>
                  <a:srgbClr val="C00000"/>
                </a:solidFill>
              </a:rPr>
              <a:t>(Administrar cuidado Médico</a:t>
            </a:r>
            <a:r>
              <a:rPr lang="pt-BR" dirty="0" smtClean="0">
                <a:solidFill>
                  <a:srgbClr val="C00000"/>
                </a:solidFill>
              </a:rPr>
              <a:t>)</a:t>
            </a:r>
            <a:r>
              <a:rPr lang="pt-BR" dirty="0" smtClean="0"/>
              <a:t>, </a:t>
            </a:r>
            <a:r>
              <a:rPr lang="pt-BR" dirty="0" smtClean="0"/>
              <a:t>cada um </a:t>
            </a:r>
            <a:r>
              <a:rPr lang="pt-BR" dirty="0" smtClean="0"/>
              <a:t>sendo </a:t>
            </a:r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processo</a:t>
            </a:r>
            <a:r>
              <a:rPr lang="pt-BR" dirty="0" smtClean="0"/>
              <a:t> </a:t>
            </a:r>
            <a:r>
              <a:rPr lang="pt-BR" dirty="0" smtClean="0"/>
              <a:t>diferente (receita </a:t>
            </a:r>
            <a:r>
              <a:rPr lang="pt-BR" dirty="0" smtClean="0"/>
              <a:t>e </a:t>
            </a:r>
            <a:r>
              <a:rPr lang="pt-BR" dirty="0" smtClean="0"/>
              <a:t>livro).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 é uma atividade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Quando a picada for tratada, o confeiteiro volta </a:t>
            </a:r>
            <a:r>
              <a:rPr lang="pt-BR" dirty="0" smtClean="0"/>
              <a:t>a fazer o </a:t>
            </a:r>
            <a:r>
              <a:rPr lang="pt-BR" dirty="0" smtClean="0"/>
              <a:t>seu bolo, continuando do ponto onde parou, quando abandonou o processo </a:t>
            </a:r>
            <a:r>
              <a:rPr lang="pt-BR" dirty="0" smtClean="0"/>
              <a:t>(Fazer o Bolo).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 ideia é que </a:t>
            </a:r>
            <a:r>
              <a:rPr lang="pt-BR" b="1" dirty="0" smtClean="0"/>
              <a:t>processo</a:t>
            </a:r>
            <a:r>
              <a:rPr lang="pt-BR" dirty="0" smtClean="0"/>
              <a:t> é um tipo de </a:t>
            </a:r>
            <a:r>
              <a:rPr lang="pt-BR" b="1" dirty="0" smtClean="0"/>
              <a:t>atividade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E em cada atividade para “Fazer o Bolo” ou “Atendimento Médico” existem outras tarefas:, que correspondem às Threads. 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Da mesma forma que os processos.</a:t>
            </a:r>
          </a:p>
          <a:p>
            <a:endParaRPr lang="pt-BR" dirty="0"/>
          </a:p>
          <a:p>
            <a:r>
              <a:rPr lang="pt-BR" dirty="0" smtClean="0"/>
              <a:t>Cada </a:t>
            </a:r>
            <a:r>
              <a:rPr lang="pt-BR" b="1" i="1" dirty="0"/>
              <a:t>thread </a:t>
            </a:r>
            <a:r>
              <a:rPr lang="pt-BR" dirty="0"/>
              <a:t>tem seu estado e segue um</a:t>
            </a:r>
          </a:p>
          <a:p>
            <a:pPr>
              <a:buNone/>
            </a:pPr>
            <a:r>
              <a:rPr lang="pt-BR" dirty="0" smtClean="0"/>
              <a:t>    ciclo </a:t>
            </a:r>
            <a:r>
              <a:rPr lang="pt-BR" dirty="0"/>
              <a:t>de vida </a:t>
            </a:r>
            <a:r>
              <a:rPr lang="pt-BR" dirty="0" smtClean="0"/>
              <a:t>particular.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A </a:t>
            </a:r>
            <a:r>
              <a:rPr lang="pt-BR" dirty="0"/>
              <a:t>vida da </a:t>
            </a:r>
            <a:r>
              <a:rPr lang="pt-BR" b="1" i="1" dirty="0"/>
              <a:t>thread</a:t>
            </a:r>
            <a:r>
              <a:rPr lang="pt-BR" dirty="0"/>
              <a:t> </a:t>
            </a:r>
            <a:r>
              <a:rPr lang="pt-BR" dirty="0" smtClean="0"/>
              <a:t>depende do </a:t>
            </a:r>
            <a:r>
              <a:rPr lang="pt-BR" dirty="0"/>
              <a:t>seu </a:t>
            </a:r>
            <a:r>
              <a:rPr lang="pt-BR" b="1" dirty="0" smtClean="0"/>
              <a:t>processo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Exemplos </a:t>
            </a:r>
            <a:r>
              <a:rPr lang="pt-BR" dirty="0" smtClean="0"/>
              <a:t>de Processos </a:t>
            </a:r>
            <a:br>
              <a:rPr lang="pt-BR" dirty="0" smtClean="0"/>
            </a:br>
            <a:r>
              <a:rPr lang="pt-BR" dirty="0" smtClean="0"/>
              <a:t>com </a:t>
            </a:r>
            <a:r>
              <a:rPr lang="pt-BR" dirty="0" smtClean="0"/>
              <a:t>Múltiplas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Navegador </a:t>
            </a:r>
            <a:r>
              <a:rPr lang="pt-BR" dirty="0" smtClean="0"/>
              <a:t>Web</a:t>
            </a:r>
          </a:p>
          <a:p>
            <a:pPr lvl="1">
              <a:buNone/>
            </a:pPr>
            <a:endParaRPr lang="pt-BR" dirty="0" smtClean="0"/>
          </a:p>
          <a:p>
            <a:pPr lvl="1"/>
            <a:r>
              <a:rPr lang="pt-BR" dirty="0" smtClean="0"/>
              <a:t>Thread de comunicação com a rede.</a:t>
            </a:r>
          </a:p>
          <a:p>
            <a:pPr lvl="1">
              <a:buNone/>
            </a:pPr>
            <a:r>
              <a:rPr lang="pt-BR" dirty="0" smtClean="0"/>
              <a:t> </a:t>
            </a:r>
          </a:p>
          <a:p>
            <a:pPr lvl="1"/>
            <a:r>
              <a:rPr lang="pt-BR" dirty="0" smtClean="0"/>
              <a:t> </a:t>
            </a:r>
            <a:r>
              <a:rPr lang="pt-BR" dirty="0" smtClean="0"/>
              <a:t>Thread de interação com o usuário navegando.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  ...  ...  ...</a:t>
            </a:r>
          </a:p>
          <a:p>
            <a:pPr lvl="1"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/>
              <a:t>Escalonamento</a:t>
            </a:r>
          </a:p>
          <a:p>
            <a:pPr lvl="1"/>
            <a:r>
              <a:rPr lang="pt-BR" b="1" dirty="0" smtClean="0"/>
              <a:t>Por </a:t>
            </a:r>
            <a:r>
              <a:rPr lang="pt-BR" b="1" dirty="0">
                <a:solidFill>
                  <a:srgbClr val="0000FF"/>
                </a:solidFill>
              </a:rPr>
              <a:t>Processo</a:t>
            </a:r>
            <a:r>
              <a:rPr lang="pt-BR" dirty="0"/>
              <a:t>: escalonador aloca tempo para</a:t>
            </a:r>
          </a:p>
          <a:p>
            <a:pPr lvl="1">
              <a:buNone/>
            </a:pPr>
            <a:r>
              <a:rPr lang="pt-BR" dirty="0" smtClean="0"/>
              <a:t>    execução </a:t>
            </a:r>
            <a:r>
              <a:rPr lang="pt-BR" dirty="0"/>
              <a:t>dos processos, </a:t>
            </a:r>
            <a:r>
              <a:rPr lang="pt-BR" dirty="0" smtClean="0"/>
              <a:t>os quais </a:t>
            </a:r>
            <a:r>
              <a:rPr lang="pt-BR" dirty="0"/>
              <a:t>definem como</a:t>
            </a:r>
          </a:p>
          <a:p>
            <a:pPr lvl="1">
              <a:buNone/>
            </a:pPr>
            <a:r>
              <a:rPr lang="pt-BR" dirty="0" smtClean="0"/>
              <a:t>    usar </a:t>
            </a:r>
            <a:r>
              <a:rPr lang="pt-BR" dirty="0"/>
              <a:t>este tempo para executar suas </a:t>
            </a:r>
            <a:r>
              <a:rPr lang="pt-BR" dirty="0" smtClean="0"/>
              <a:t>threads.</a:t>
            </a:r>
            <a:endParaRPr lang="pt-BR" dirty="0"/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          P1                 P2                 P3</a:t>
            </a:r>
          </a:p>
          <a:p>
            <a:pPr>
              <a:buNone/>
            </a:pPr>
            <a:r>
              <a:rPr lang="pt-BR" dirty="0" smtClean="0"/>
              <a:t>            t11 t12       t21 t22 t23    t31 t32</a:t>
            </a:r>
          </a:p>
          <a:p>
            <a:pPr lvl="1"/>
            <a:r>
              <a:rPr lang="pt-BR" b="1" dirty="0" smtClean="0"/>
              <a:t>Por </a:t>
            </a:r>
            <a:r>
              <a:rPr lang="pt-BR" b="1" dirty="0">
                <a:solidFill>
                  <a:srgbClr val="0000FF"/>
                </a:solidFill>
              </a:rPr>
              <a:t>Thread</a:t>
            </a:r>
            <a:r>
              <a:rPr lang="pt-BR" dirty="0"/>
              <a:t>: escalonador </a:t>
            </a:r>
            <a:r>
              <a:rPr lang="pt-BR" dirty="0" smtClean="0"/>
              <a:t>aloca tempo e define </a:t>
            </a:r>
            <a:r>
              <a:rPr lang="pt-BR" dirty="0"/>
              <a:t>a ordem </a:t>
            </a:r>
            <a:r>
              <a:rPr lang="pt-BR" dirty="0" smtClean="0"/>
              <a:t>na qual </a:t>
            </a:r>
            <a:r>
              <a:rPr lang="pt-BR" dirty="0"/>
              <a:t>as threads serão </a:t>
            </a:r>
            <a:r>
              <a:rPr lang="pt-BR" dirty="0" smtClean="0"/>
              <a:t>executadas.</a:t>
            </a:r>
            <a:endParaRPr lang="pt-BR" dirty="0"/>
          </a:p>
          <a:p>
            <a:pPr>
              <a:buNone/>
            </a:pPr>
            <a:r>
              <a:rPr lang="pt-BR" dirty="0" smtClean="0"/>
              <a:t>            t11   t31   t21   t32   t23   t12   t22   t16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Troca de Contexto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 smtClean="0"/>
              <a:t>Quando </a:t>
            </a:r>
            <a:r>
              <a:rPr lang="pt-BR" dirty="0"/>
              <a:t>duas </a:t>
            </a:r>
            <a:r>
              <a:rPr lang="pt-BR" b="1" i="1" dirty="0"/>
              <a:t>threads</a:t>
            </a:r>
            <a:r>
              <a:rPr lang="pt-BR" dirty="0"/>
              <a:t> de um mesmo processo</a:t>
            </a:r>
          </a:p>
          <a:p>
            <a:pPr>
              <a:buNone/>
            </a:pPr>
            <a:r>
              <a:rPr lang="pt-BR" dirty="0" smtClean="0"/>
              <a:t>     se </a:t>
            </a:r>
            <a:r>
              <a:rPr lang="pt-BR" dirty="0"/>
              <a:t>alternam no uso do processador, ocorre</a:t>
            </a:r>
          </a:p>
          <a:p>
            <a:pPr>
              <a:buNone/>
            </a:pPr>
            <a:r>
              <a:rPr lang="pt-BR" dirty="0" smtClean="0"/>
              <a:t>     uma </a:t>
            </a:r>
            <a:r>
              <a:rPr lang="pt-BR" b="1" dirty="0"/>
              <a:t>troca de contexto </a:t>
            </a:r>
            <a:r>
              <a:rPr lang="pt-BR" b="1" dirty="0" smtClean="0"/>
              <a:t>parcial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Numa </a:t>
            </a:r>
            <a:r>
              <a:rPr lang="pt-BR" b="1" dirty="0"/>
              <a:t>troca parcial</a:t>
            </a:r>
            <a:r>
              <a:rPr lang="pt-BR" dirty="0"/>
              <a:t>, o contador de programa,</a:t>
            </a:r>
          </a:p>
          <a:p>
            <a:pPr>
              <a:buNone/>
            </a:pPr>
            <a:r>
              <a:rPr lang="pt-BR" dirty="0" smtClean="0"/>
              <a:t>     os </a:t>
            </a:r>
            <a:r>
              <a:rPr lang="pt-BR" dirty="0"/>
              <a:t>registradores e a pilha devem ser </a:t>
            </a:r>
            <a:r>
              <a:rPr lang="pt-BR" dirty="0" smtClean="0"/>
              <a:t>salvos.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Troca de Contexto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Uma </a:t>
            </a:r>
            <a:r>
              <a:rPr lang="pt-BR" b="1" dirty="0" smtClean="0"/>
              <a:t>troca de contexto parcial </a:t>
            </a:r>
            <a:r>
              <a:rPr lang="pt-BR" dirty="0" smtClean="0"/>
              <a:t>é mais rápida</a:t>
            </a:r>
          </a:p>
          <a:p>
            <a:pPr>
              <a:buNone/>
            </a:pPr>
            <a:r>
              <a:rPr lang="pt-BR" dirty="0" smtClean="0"/>
              <a:t>     que uma </a:t>
            </a:r>
            <a:r>
              <a:rPr lang="pt-BR" b="1" dirty="0" smtClean="0"/>
              <a:t>troca de contexto entre processos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Uma </a:t>
            </a:r>
            <a:r>
              <a:rPr lang="pt-BR" b="1" dirty="0" smtClean="0"/>
              <a:t>troca de contexto completa </a:t>
            </a:r>
            <a:r>
              <a:rPr lang="pt-BR" dirty="0" smtClean="0"/>
              <a:t>é necessária</a:t>
            </a:r>
          </a:p>
          <a:p>
            <a:pPr>
              <a:buNone/>
            </a:pPr>
            <a:r>
              <a:rPr lang="pt-BR" dirty="0" smtClean="0"/>
              <a:t>     quando uma </a:t>
            </a:r>
            <a:r>
              <a:rPr lang="pt-BR" b="1" i="1" dirty="0" smtClean="0"/>
              <a:t>thread</a:t>
            </a:r>
            <a:r>
              <a:rPr lang="pt-BR" dirty="0" smtClean="0"/>
              <a:t> de um </a:t>
            </a:r>
            <a:r>
              <a:rPr lang="pt-BR" b="1" dirty="0" smtClean="0"/>
              <a:t>processo que não</a:t>
            </a:r>
          </a:p>
          <a:p>
            <a:pPr>
              <a:buNone/>
            </a:pPr>
            <a:r>
              <a:rPr lang="pt-BR" b="1" dirty="0" smtClean="0"/>
              <a:t>     estava em execução</a:t>
            </a:r>
            <a:r>
              <a:rPr lang="pt-BR" dirty="0" smtClean="0"/>
              <a:t> assume o processador.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t-BR" dirty="0" smtClean="0"/>
              <a:t>Processos x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Troca </a:t>
            </a:r>
            <a:r>
              <a:rPr lang="pt-BR" sz="2800" b="1" dirty="0"/>
              <a:t>de </a:t>
            </a:r>
            <a:r>
              <a:rPr lang="pt-BR" sz="2800" b="1" dirty="0" smtClean="0"/>
              <a:t>Contexto:     </a:t>
            </a:r>
            <a:r>
              <a:rPr lang="pt-B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Completa</a:t>
            </a:r>
            <a:r>
              <a:rPr lang="pt-BR" sz="2800" dirty="0" smtClean="0"/>
              <a:t>   |   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Parcial</a:t>
            </a:r>
            <a:endParaRPr lang="pt-BR" sz="28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pt-BR" sz="2800" b="1" dirty="0" smtClean="0"/>
          </a:p>
          <a:p>
            <a:r>
              <a:rPr lang="pt-BR" sz="2800" b="1" dirty="0" smtClean="0"/>
              <a:t>Comunicação:  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chemeClr val="accent1"/>
                </a:solidFill>
              </a:rPr>
              <a:t>Inter-Processo</a:t>
            </a:r>
            <a:r>
              <a:rPr lang="pt-BR" sz="2800" dirty="0" smtClean="0"/>
              <a:t>   |  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Inter-Threads</a:t>
            </a:r>
            <a:endParaRPr lang="pt-BR" sz="28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pt-BR" sz="2800" b="1" dirty="0" smtClean="0"/>
          </a:p>
          <a:p>
            <a:r>
              <a:rPr lang="pt-BR" sz="2800" b="1" dirty="0" smtClean="0"/>
              <a:t>Suporte </a:t>
            </a:r>
            <a:r>
              <a:rPr lang="pt-BR" sz="2800" b="1" dirty="0"/>
              <a:t>em S.O.</a:t>
            </a:r>
            <a:r>
              <a:rPr lang="pt-BR" sz="2800" b="1" dirty="0" smtClean="0"/>
              <a:t>’s:    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                       </a:t>
            </a:r>
            <a:r>
              <a:rPr lang="pt-B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Quase </a:t>
            </a:r>
            <a:r>
              <a:rPr lang="pt-B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todos </a:t>
            </a:r>
            <a:r>
              <a:rPr lang="pt-B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BR" sz="2800" dirty="0" smtClean="0"/>
              <a:t>|  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Os </a:t>
            </a:r>
            <a:r>
              <a:rPr lang="pt-BR" sz="2800" dirty="0">
                <a:solidFill>
                  <a:schemeClr val="accent3">
                    <a:lumMod val="75000"/>
                  </a:schemeClr>
                </a:solidFill>
              </a:rPr>
              <a:t>mais atuais</a:t>
            </a:r>
          </a:p>
          <a:p>
            <a:endParaRPr lang="pt-BR" sz="2800" b="1" dirty="0" smtClean="0"/>
          </a:p>
          <a:p>
            <a:r>
              <a:rPr lang="pt-BR" sz="2800" b="1" dirty="0" smtClean="0"/>
              <a:t>Suporte </a:t>
            </a:r>
            <a:r>
              <a:rPr lang="pt-BR" sz="2800" b="1" dirty="0"/>
              <a:t>em </a:t>
            </a:r>
            <a:r>
              <a:rPr lang="pt-BR" sz="2800" b="1" dirty="0" smtClean="0"/>
              <a:t>Linguagem de Prog</a:t>
            </a:r>
            <a:r>
              <a:rPr lang="pt-BR" sz="2800" b="1" dirty="0" smtClean="0"/>
              <a:t>ramação</a:t>
            </a:r>
            <a:r>
              <a:rPr lang="pt-BR" sz="2800" b="1" dirty="0" smtClean="0"/>
              <a:t>:   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                       </a:t>
            </a:r>
            <a:r>
              <a:rPr lang="pt-B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Quase </a:t>
            </a:r>
            <a:r>
              <a:rPr lang="pt-B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todas </a:t>
            </a:r>
            <a:r>
              <a:rPr lang="pt-B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pt-BR" sz="2800" dirty="0" smtClean="0"/>
              <a:t>|  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As </a:t>
            </a:r>
            <a:r>
              <a:rPr lang="pt-BR" sz="2800" dirty="0">
                <a:solidFill>
                  <a:schemeClr val="accent3">
                    <a:lumMod val="75000"/>
                  </a:schemeClr>
                </a:solidFill>
              </a:rPr>
              <a:t>mais recentes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Chamadas do Sistema </a:t>
            </a:r>
            <a:br>
              <a:rPr lang="pt-BR" dirty="0" smtClean="0"/>
            </a:br>
            <a:r>
              <a:rPr lang="pt-BR" dirty="0" smtClean="0"/>
              <a:t>Operacional UNIX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Criar </a:t>
            </a:r>
            <a:r>
              <a:rPr lang="pt-BR" dirty="0" smtClean="0"/>
              <a:t>e executa um processo</a:t>
            </a:r>
            <a:r>
              <a:rPr lang="pt-BR" dirty="0" smtClean="0"/>
              <a:t>:</a:t>
            </a:r>
            <a:br>
              <a:rPr lang="pt-BR" dirty="0" smtClean="0"/>
            </a:br>
            <a:endParaRPr lang="pt-BR" dirty="0"/>
          </a:p>
          <a:p>
            <a:pPr lvl="1"/>
            <a:r>
              <a:rPr lang="pt-BR" b="1" dirty="0" smtClean="0"/>
              <a:t>fork</a:t>
            </a:r>
            <a:r>
              <a:rPr lang="pt-BR" b="1" dirty="0"/>
              <a:t>() </a:t>
            </a:r>
            <a:r>
              <a:rPr lang="pt-BR" dirty="0"/>
              <a:t>cria uma cópia do processo </a:t>
            </a:r>
            <a:r>
              <a:rPr lang="pt-BR" dirty="0" smtClean="0"/>
              <a:t>atual.</a:t>
            </a:r>
            <a:br>
              <a:rPr lang="pt-BR" dirty="0" smtClean="0"/>
            </a:br>
            <a:endParaRPr lang="pt-BR" dirty="0"/>
          </a:p>
          <a:p>
            <a:pPr lvl="1"/>
            <a:r>
              <a:rPr lang="pt-BR" b="1" dirty="0" smtClean="0"/>
              <a:t>exec</a:t>
            </a:r>
            <a:r>
              <a:rPr lang="pt-BR" b="1" dirty="0"/>
              <a:t>() </a:t>
            </a:r>
            <a:r>
              <a:rPr lang="pt-BR" dirty="0"/>
              <a:t>carrega o </a:t>
            </a:r>
            <a:r>
              <a:rPr lang="pt-BR" dirty="0" smtClean="0"/>
              <a:t>código </a:t>
            </a:r>
            <a:r>
              <a:rPr lang="pt-BR" dirty="0"/>
              <a:t>do </a:t>
            </a:r>
            <a:r>
              <a:rPr lang="pt-BR" dirty="0" smtClean="0"/>
              <a:t>processo para execução.</a:t>
            </a:r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Chamadas do Sistema </a:t>
            </a:r>
            <a:br>
              <a:rPr lang="pt-BR" dirty="0" smtClean="0"/>
            </a:br>
            <a:r>
              <a:rPr lang="pt-BR" dirty="0" smtClean="0"/>
              <a:t>Operacional Unix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Suspender </a:t>
            </a:r>
            <a:r>
              <a:rPr lang="pt-BR" dirty="0"/>
              <a:t>a Execução: </a:t>
            </a:r>
            <a:endParaRPr lang="pt-BR" dirty="0" smtClean="0"/>
          </a:p>
          <a:p>
            <a:pPr lvl="1"/>
            <a:r>
              <a:rPr lang="pt-BR" b="1" dirty="0" smtClean="0"/>
              <a:t>sleep</a:t>
            </a:r>
            <a:r>
              <a:rPr lang="pt-BR" b="1" dirty="0"/>
              <a:t>(&lt;tempo&gt;) </a:t>
            </a:r>
            <a:r>
              <a:rPr lang="pt-BR" dirty="0"/>
              <a:t>ou</a:t>
            </a:r>
          </a:p>
          <a:p>
            <a:pPr lvl="1"/>
            <a:r>
              <a:rPr lang="pt-BR" b="1" dirty="0"/>
              <a:t>wait() </a:t>
            </a:r>
            <a:r>
              <a:rPr lang="pt-BR" b="1" dirty="0" smtClean="0"/>
              <a:t> -</a:t>
            </a:r>
            <a:r>
              <a:rPr lang="pt-BR" dirty="0" smtClean="0"/>
              <a:t> </a:t>
            </a:r>
            <a:r>
              <a:rPr lang="pt-BR" dirty="0"/>
              <a:t>reinicia com </a:t>
            </a:r>
            <a:r>
              <a:rPr lang="pt-BR" b="1" dirty="0"/>
              <a:t>kill(&lt;pid&gt;,SIGWAIT)</a:t>
            </a:r>
          </a:p>
          <a:p>
            <a:r>
              <a:rPr lang="pt-BR" dirty="0" smtClean="0"/>
              <a:t>Obter </a:t>
            </a:r>
            <a:r>
              <a:rPr lang="pt-BR" dirty="0"/>
              <a:t>Identificador do Processo: </a:t>
            </a:r>
          </a:p>
          <a:p>
            <a:pPr lvl="1"/>
            <a:r>
              <a:rPr lang="pt-BR" b="1" dirty="0" smtClean="0"/>
              <a:t>getpid</a:t>
            </a:r>
            <a:r>
              <a:rPr lang="pt-BR" b="1" dirty="0"/>
              <a:t>()</a:t>
            </a:r>
          </a:p>
          <a:p>
            <a:r>
              <a:rPr lang="pt-BR" dirty="0" smtClean="0"/>
              <a:t>Aguarda </a:t>
            </a:r>
            <a:r>
              <a:rPr lang="pt-BR" dirty="0"/>
              <a:t>o </a:t>
            </a:r>
            <a:r>
              <a:rPr lang="pt-BR" dirty="0" smtClean="0"/>
              <a:t>fim </a:t>
            </a:r>
            <a:r>
              <a:rPr lang="pt-BR" dirty="0"/>
              <a:t>dos </a:t>
            </a:r>
            <a:r>
              <a:rPr lang="pt-BR" dirty="0" smtClean="0"/>
              <a:t>processos </a:t>
            </a:r>
            <a:r>
              <a:rPr lang="pt-BR" dirty="0"/>
              <a:t>c</a:t>
            </a:r>
            <a:r>
              <a:rPr lang="pt-BR" dirty="0" smtClean="0"/>
              <a:t>riados</a:t>
            </a:r>
            <a:r>
              <a:rPr lang="pt-BR" dirty="0"/>
              <a:t>: </a:t>
            </a:r>
            <a:r>
              <a:rPr lang="pt-BR" b="1" dirty="0"/>
              <a:t>join()</a:t>
            </a:r>
          </a:p>
          <a:p>
            <a:r>
              <a:rPr lang="pt-BR" dirty="0" smtClean="0"/>
              <a:t>Finalizar </a:t>
            </a:r>
            <a:r>
              <a:rPr lang="pt-BR" dirty="0"/>
              <a:t>o </a:t>
            </a:r>
            <a:r>
              <a:rPr lang="pt-BR" dirty="0" smtClean="0"/>
              <a:t>processo</a:t>
            </a:r>
            <a:r>
              <a:rPr lang="pt-BR" dirty="0"/>
              <a:t>: </a:t>
            </a:r>
            <a:r>
              <a:rPr lang="pt-BR" b="1" dirty="0"/>
              <a:t>exit</a:t>
            </a:r>
            <a:r>
              <a:rPr lang="pt-BR" b="1" dirty="0" smtClean="0"/>
              <a:t>(&lt;codigo-retorno</a:t>
            </a:r>
            <a:r>
              <a:rPr lang="pt-BR" b="1" dirty="0"/>
              <a:t>&gt;)</a:t>
            </a:r>
          </a:p>
          <a:p>
            <a:r>
              <a:rPr lang="pt-BR" dirty="0" smtClean="0"/>
              <a:t>Destruir </a:t>
            </a:r>
            <a:r>
              <a:rPr lang="pt-BR" dirty="0"/>
              <a:t>um </a:t>
            </a:r>
            <a:r>
              <a:rPr lang="pt-BR" dirty="0" smtClean="0"/>
              <a:t>processo</a:t>
            </a:r>
            <a:r>
              <a:rPr lang="pt-BR" dirty="0"/>
              <a:t>: </a:t>
            </a:r>
            <a:r>
              <a:rPr lang="pt-BR" b="1" dirty="0"/>
              <a:t>kill(&lt;pid&gt;,SIGKILL)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Escalonamento de Processos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Todo SO tem um programa chamado </a:t>
            </a:r>
            <a:r>
              <a:rPr lang="pt-BR" b="1" dirty="0" err="1" smtClean="0">
                <a:solidFill>
                  <a:srgbClr val="0000FF"/>
                </a:solidFill>
              </a:rPr>
              <a:t>Scheduler</a:t>
            </a:r>
            <a:r>
              <a:rPr lang="pt-BR" dirty="0" smtClean="0"/>
              <a:t> (o escalonador do SO)</a:t>
            </a:r>
            <a:r>
              <a:rPr lang="pt-BR" dirty="0"/>
              <a:t> </a:t>
            </a:r>
            <a:r>
              <a:rPr lang="pt-BR" dirty="0" smtClean="0"/>
              <a:t>que </a:t>
            </a:r>
            <a:r>
              <a:rPr lang="pt-BR" dirty="0" smtClean="0"/>
              <a:t>seleciona, num dado instante, o processo </a:t>
            </a:r>
            <a:r>
              <a:rPr lang="pt-BR" dirty="0"/>
              <a:t>que </a:t>
            </a:r>
            <a:r>
              <a:rPr lang="pt-BR" dirty="0" smtClean="0"/>
              <a:t>deve </a:t>
            </a:r>
            <a:r>
              <a:rPr lang="pt-BR" dirty="0"/>
              <a:t>ser </a:t>
            </a:r>
            <a:r>
              <a:rPr lang="pt-BR" dirty="0" smtClean="0"/>
              <a:t>executado</a:t>
            </a:r>
            <a:r>
              <a:rPr lang="pt-BR" dirty="0" smtClean="0"/>
              <a:t> </a:t>
            </a:r>
            <a:r>
              <a:rPr lang="pt-BR" dirty="0" smtClean="0"/>
              <a:t>pelo processador, alternando </a:t>
            </a:r>
            <a:r>
              <a:rPr lang="pt-BR" dirty="0" smtClean="0"/>
              <a:t>este</a:t>
            </a:r>
            <a:r>
              <a:rPr lang="pt-BR" dirty="0" smtClean="0"/>
              <a:t> entre esses processos.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Interação com o Usuário no Unix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Processos </a:t>
            </a:r>
            <a:r>
              <a:rPr lang="pt-BR" dirty="0"/>
              <a:t>são criados através da interface</a:t>
            </a:r>
          </a:p>
          <a:p>
            <a:pPr>
              <a:buNone/>
            </a:pPr>
            <a:r>
              <a:rPr lang="pt-BR" dirty="0" smtClean="0"/>
              <a:t>    gráfica </a:t>
            </a:r>
            <a:r>
              <a:rPr lang="pt-BR" dirty="0"/>
              <a:t>ou de comandos digitados </a:t>
            </a:r>
            <a:r>
              <a:rPr lang="pt-BR" dirty="0" smtClean="0"/>
              <a:t>no </a:t>
            </a:r>
            <a:r>
              <a:rPr lang="pt-BR" dirty="0" smtClean="0"/>
              <a:t>Shell.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Processos podem ser colocados para executar em </a:t>
            </a:r>
            <a:r>
              <a:rPr lang="pt-BR" i="1" dirty="0" smtClean="0"/>
              <a:t>background</a:t>
            </a:r>
            <a:r>
              <a:rPr lang="pt-BR" dirty="0" smtClean="0"/>
              <a:t> quando seguidos </a:t>
            </a:r>
            <a:r>
              <a:rPr lang="pt-BR" dirty="0"/>
              <a:t>de um </a:t>
            </a:r>
            <a:r>
              <a:rPr lang="pt-BR" b="1" dirty="0" smtClean="0"/>
              <a:t>&amp;</a:t>
            </a:r>
            <a:r>
              <a:rPr lang="pt-BR" dirty="0" smtClean="0"/>
              <a:t>.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/>
              <a:t>processos em execução são listados com o</a:t>
            </a:r>
          </a:p>
          <a:p>
            <a:pPr>
              <a:buNone/>
            </a:pPr>
            <a:r>
              <a:rPr lang="pt-BR" dirty="0" smtClean="0"/>
              <a:t>    comando </a:t>
            </a:r>
            <a:r>
              <a:rPr lang="pt-BR" b="1" dirty="0"/>
              <a:t>ps –</a:t>
            </a:r>
            <a:r>
              <a:rPr lang="pt-BR" b="1" dirty="0" err="1" smtClean="0"/>
              <a:t>ef</a:t>
            </a:r>
            <a:r>
              <a:rPr lang="pt-BR" b="1" dirty="0" smtClean="0"/>
              <a:t> </a:t>
            </a:r>
            <a:r>
              <a:rPr lang="pt-BR" dirty="0" smtClean="0"/>
              <a:t>.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Processos </a:t>
            </a:r>
            <a:r>
              <a:rPr lang="pt-BR" dirty="0"/>
              <a:t>são destruídos com </a:t>
            </a:r>
            <a:r>
              <a:rPr lang="pt-BR" b="1" dirty="0"/>
              <a:t>kill -9 &lt;</a:t>
            </a:r>
            <a:r>
              <a:rPr lang="pt-BR" b="1" dirty="0" err="1"/>
              <a:t>pid</a:t>
            </a:r>
            <a:r>
              <a:rPr lang="pt-BR" b="1" dirty="0" smtClean="0"/>
              <a:t>&gt; 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Chamadas </a:t>
            </a:r>
            <a:r>
              <a:rPr lang="pt-BR" dirty="0" smtClean="0"/>
              <a:t>de sistema no </a:t>
            </a:r>
            <a:r>
              <a:rPr lang="pt-BR" dirty="0" smtClean="0"/>
              <a:t>Windows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Criar </a:t>
            </a:r>
            <a:r>
              <a:rPr lang="pt-BR" dirty="0"/>
              <a:t>um Processo:</a:t>
            </a:r>
          </a:p>
          <a:p>
            <a:pPr lvl="1"/>
            <a:r>
              <a:rPr lang="pt-BR" b="1" dirty="0"/>
              <a:t>CreateProcess(&lt;nome&gt;, &lt;comando&gt;, ...) </a:t>
            </a:r>
            <a:r>
              <a:rPr lang="pt-BR" b="1" dirty="0" smtClean="0"/>
              <a:t>   </a:t>
            </a:r>
            <a:r>
              <a:rPr lang="pt-BR" dirty="0" smtClean="0"/>
              <a:t>ou</a:t>
            </a:r>
            <a:endParaRPr lang="pt-BR" dirty="0"/>
          </a:p>
          <a:p>
            <a:pPr lvl="1"/>
            <a:r>
              <a:rPr lang="pt-BR" b="1" dirty="0"/>
              <a:t>CreateProcessAsUser(&lt;usuário&gt;,&lt;nome&gt;, </a:t>
            </a:r>
            <a:r>
              <a:rPr lang="pt-BR" b="1" dirty="0" smtClean="0"/>
              <a:t>...)</a:t>
            </a:r>
          </a:p>
          <a:p>
            <a:pPr lvl="1">
              <a:buNone/>
            </a:pPr>
            <a:endParaRPr lang="pt-BR" b="1" dirty="0"/>
          </a:p>
          <a:p>
            <a:r>
              <a:rPr lang="pt-BR" dirty="0" smtClean="0"/>
              <a:t>Obter </a:t>
            </a:r>
            <a:r>
              <a:rPr lang="pt-BR" dirty="0"/>
              <a:t>o Identificador do Processo:</a:t>
            </a:r>
          </a:p>
          <a:p>
            <a:pPr lvl="1"/>
            <a:r>
              <a:rPr lang="pt-BR" b="1" dirty="0" err="1"/>
              <a:t>GetCurrentProcessId</a:t>
            </a:r>
            <a:r>
              <a:rPr lang="pt-BR" b="1" dirty="0" smtClean="0"/>
              <a:t>()</a:t>
            </a:r>
          </a:p>
          <a:p>
            <a:pPr lvl="1">
              <a:buNone/>
            </a:pPr>
            <a:endParaRPr lang="pt-BR" b="1" dirty="0"/>
          </a:p>
          <a:p>
            <a:r>
              <a:rPr lang="pt-BR" dirty="0" smtClean="0"/>
              <a:t>Suspender </a:t>
            </a:r>
            <a:r>
              <a:rPr lang="pt-BR" dirty="0"/>
              <a:t>a </a:t>
            </a:r>
            <a:r>
              <a:rPr lang="pt-BR" dirty="0" smtClean="0"/>
              <a:t>Execução:</a:t>
            </a:r>
          </a:p>
          <a:p>
            <a:pPr lvl="1"/>
            <a:r>
              <a:rPr lang="pt-BR" b="1" dirty="0" smtClean="0"/>
              <a:t>Sleep</a:t>
            </a:r>
            <a:r>
              <a:rPr lang="pt-BR" b="1" dirty="0"/>
              <a:t>(&lt;tempo</a:t>
            </a:r>
            <a:r>
              <a:rPr lang="pt-BR" b="1" dirty="0" smtClean="0"/>
              <a:t>&gt;)</a:t>
            </a:r>
          </a:p>
          <a:p>
            <a:pPr lvl="1">
              <a:buNone/>
            </a:pPr>
            <a:endParaRPr lang="pt-BR" b="1" dirty="0"/>
          </a:p>
          <a:p>
            <a:r>
              <a:rPr lang="pt-BR" dirty="0" smtClean="0"/>
              <a:t>Finalizar </a:t>
            </a:r>
            <a:r>
              <a:rPr lang="pt-BR" dirty="0"/>
              <a:t>o </a:t>
            </a:r>
            <a:r>
              <a:rPr lang="pt-BR" dirty="0" smtClean="0"/>
              <a:t>Processo:</a:t>
            </a:r>
          </a:p>
          <a:p>
            <a:pPr lvl="1"/>
            <a:r>
              <a:rPr lang="pt-BR" b="1" dirty="0" smtClean="0"/>
              <a:t>ExitProcess(&lt;</a:t>
            </a:r>
            <a:r>
              <a:rPr lang="pt-BR" b="1" dirty="0" err="1" smtClean="0"/>
              <a:t>codigo-retorno</a:t>
            </a:r>
            <a:r>
              <a:rPr lang="pt-BR" b="1" dirty="0" smtClean="0"/>
              <a:t>&gt;)</a:t>
            </a:r>
          </a:p>
          <a:p>
            <a:pPr lvl="1">
              <a:buNone/>
            </a:pPr>
            <a:endParaRPr lang="pt-BR" b="1" dirty="0"/>
          </a:p>
          <a:p>
            <a:r>
              <a:rPr lang="pt-BR" dirty="0" smtClean="0"/>
              <a:t>Destruir </a:t>
            </a:r>
            <a:r>
              <a:rPr lang="pt-BR" dirty="0"/>
              <a:t>um Processo:</a:t>
            </a:r>
          </a:p>
          <a:p>
            <a:pPr lvl="1"/>
            <a:r>
              <a:rPr lang="pt-BR" b="1" dirty="0"/>
              <a:t>TerminateProcess(&lt;pid&gt;, &lt;retorno&gt;)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Algoritmo de Escalonamento</a:t>
            </a:r>
          </a:p>
          <a:p>
            <a:pPr lvl="1"/>
            <a:r>
              <a:rPr lang="pt-BR" dirty="0" smtClean="0"/>
              <a:t>Define a ordem de execução de processos </a:t>
            </a:r>
            <a:r>
              <a:rPr lang="pt-BR" dirty="0" smtClean="0"/>
              <a:t>com</a:t>
            </a:r>
          </a:p>
          <a:p>
            <a:pPr lvl="1">
              <a:buNone/>
            </a:pPr>
            <a:r>
              <a:rPr lang="pt-BR" dirty="0" smtClean="0"/>
              <a:t> </a:t>
            </a:r>
            <a:r>
              <a:rPr lang="pt-BR" dirty="0" smtClean="0"/>
              <a:t>   </a:t>
            </a:r>
            <a:r>
              <a:rPr lang="pt-BR" dirty="0" smtClean="0"/>
              <a:t>base </a:t>
            </a:r>
            <a:r>
              <a:rPr lang="pt-BR" dirty="0" smtClean="0"/>
              <a:t>em uma </a:t>
            </a:r>
            <a:r>
              <a:rPr lang="pt-BR" dirty="0" smtClean="0">
                <a:solidFill>
                  <a:srgbClr val="0000FF"/>
                </a:solidFill>
              </a:rPr>
              <a:t>fila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0000FF"/>
                </a:solidFill>
              </a:rPr>
              <a:t>prioridade</a:t>
            </a:r>
            <a:r>
              <a:rPr lang="pt-BR" dirty="0" smtClean="0"/>
              <a:t> do processo</a:t>
            </a:r>
            <a:endParaRPr lang="pt-BR" dirty="0" smtClean="0"/>
          </a:p>
          <a:p>
            <a:pPr lvl="1"/>
            <a:r>
              <a:rPr lang="pt-BR" dirty="0" smtClean="0"/>
              <a:t>Processos do </a:t>
            </a:r>
            <a:r>
              <a:rPr lang="pt-BR" dirty="0" smtClean="0"/>
              <a:t>sistema SO </a:t>
            </a:r>
            <a:r>
              <a:rPr lang="pt-BR" dirty="0" smtClean="0"/>
              <a:t>e aplicações críticas (um</a:t>
            </a:r>
          </a:p>
          <a:p>
            <a:pPr lvl="1">
              <a:buNone/>
            </a:pPr>
            <a:r>
              <a:rPr lang="pt-BR" dirty="0" smtClean="0"/>
              <a:t> </a:t>
            </a:r>
            <a:r>
              <a:rPr lang="pt-BR" dirty="0" smtClean="0"/>
              <a:t>   alarme</a:t>
            </a:r>
            <a:r>
              <a:rPr lang="pt-BR" dirty="0" smtClean="0"/>
              <a:t>, por exemplo) exigem maior prioridade.</a:t>
            </a:r>
          </a:p>
          <a:p>
            <a:pPr lvl="1"/>
            <a:r>
              <a:rPr lang="pt-BR" dirty="0" smtClean="0"/>
              <a:t>Em </a:t>
            </a:r>
            <a:r>
              <a:rPr lang="pt-BR" dirty="0" smtClean="0"/>
              <a:t>geral, os sistemas adotam uma política de</a:t>
            </a:r>
          </a:p>
          <a:p>
            <a:pPr lvl="1">
              <a:buNone/>
            </a:pPr>
            <a:r>
              <a:rPr lang="pt-BR" dirty="0" smtClean="0"/>
              <a:t> </a:t>
            </a:r>
            <a:r>
              <a:rPr lang="pt-BR" dirty="0" smtClean="0"/>
              <a:t>   </a:t>
            </a:r>
            <a:r>
              <a:rPr lang="pt-BR" dirty="0" smtClean="0"/>
              <a:t>melhor </a:t>
            </a:r>
            <a:r>
              <a:rPr lang="pt-BR" dirty="0" smtClean="0"/>
              <a:t>esforço para atender a todos os</a:t>
            </a:r>
          </a:p>
          <a:p>
            <a:pPr lvl="1">
              <a:buNone/>
            </a:pPr>
            <a:r>
              <a:rPr lang="pt-BR" dirty="0" smtClean="0"/>
              <a:t> </a:t>
            </a:r>
            <a:r>
              <a:rPr lang="pt-BR" dirty="0" smtClean="0"/>
              <a:t>   </a:t>
            </a:r>
            <a:r>
              <a:rPr lang="pt-BR" dirty="0" smtClean="0"/>
              <a:t>processos </a:t>
            </a:r>
            <a:r>
              <a:rPr lang="pt-BR" dirty="0" smtClean="0"/>
              <a:t>de maneira justa </a:t>
            </a:r>
            <a:r>
              <a:rPr lang="pt-BR" dirty="0" smtClean="0"/>
              <a:t>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Time-Slicing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Fracionamento de tempo do processador.</a:t>
            </a:r>
          </a:p>
          <a:p>
            <a:endParaRPr lang="pt-BR" dirty="0" smtClean="0"/>
          </a:p>
          <a:p>
            <a:r>
              <a:rPr lang="pt-BR" dirty="0" smtClean="0"/>
              <a:t>Divide o tempo do processador entre processos de </a:t>
            </a:r>
            <a:r>
              <a:rPr lang="pt-BR" b="1" dirty="0" smtClean="0"/>
              <a:t>igual prioridade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Isto é implementado por um Timer (hardware) o qual interrompe o processamento periodicamente, para permitir o </a:t>
            </a:r>
            <a:r>
              <a:rPr lang="pt-BR" b="1" dirty="0" err="1" smtClean="0"/>
              <a:t>scheduler</a:t>
            </a:r>
            <a:r>
              <a:rPr lang="pt-BR" b="1" dirty="0" smtClean="0"/>
              <a:t> </a:t>
            </a:r>
            <a:r>
              <a:rPr lang="pt-BR" dirty="0" smtClean="0"/>
              <a:t>buscar um outro processo para executar.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Mudança de Estado de um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Processos </a:t>
            </a:r>
            <a:r>
              <a:rPr lang="pt-BR" dirty="0"/>
              <a:t>trocam de estado de acordo </a:t>
            </a:r>
            <a:r>
              <a:rPr lang="pt-BR" dirty="0" smtClean="0"/>
              <a:t>com o:</a:t>
            </a:r>
            <a:endParaRPr lang="pt-BR" dirty="0"/>
          </a:p>
          <a:p>
            <a:pPr lvl="1"/>
            <a:r>
              <a:rPr lang="pt-BR" dirty="0" smtClean="0"/>
              <a:t>Algoritmo </a:t>
            </a:r>
            <a:r>
              <a:rPr lang="pt-BR" dirty="0"/>
              <a:t>de </a:t>
            </a:r>
            <a:r>
              <a:rPr lang="pt-BR" dirty="0" smtClean="0"/>
              <a:t>escalonamento.</a:t>
            </a:r>
            <a:endParaRPr lang="pt-BR" dirty="0"/>
          </a:p>
          <a:p>
            <a:pPr lvl="1"/>
            <a:r>
              <a:rPr lang="pt-BR" dirty="0" smtClean="0"/>
              <a:t>Troca </a:t>
            </a:r>
            <a:r>
              <a:rPr lang="pt-BR" dirty="0"/>
              <a:t>de </a:t>
            </a:r>
            <a:r>
              <a:rPr lang="pt-BR" dirty="0" smtClean="0"/>
              <a:t>mensagens entre esses.</a:t>
            </a:r>
            <a:endParaRPr lang="pt-BR" dirty="0"/>
          </a:p>
          <a:p>
            <a:pPr lvl="1"/>
            <a:r>
              <a:rPr lang="pt-BR" dirty="0" smtClean="0"/>
              <a:t>Interrupções </a:t>
            </a:r>
            <a:r>
              <a:rPr lang="pt-BR" dirty="0"/>
              <a:t>de hardware ou </a:t>
            </a:r>
            <a:r>
              <a:rPr lang="pt-BR" dirty="0" smtClean="0"/>
              <a:t>software.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Ciclo de </a:t>
            </a:r>
            <a:r>
              <a:rPr lang="pt-BR" dirty="0" smtClean="0"/>
              <a:t>V</a:t>
            </a:r>
            <a:r>
              <a:rPr lang="pt-BR" dirty="0" smtClean="0"/>
              <a:t>ida de </a:t>
            </a:r>
            <a:r>
              <a:rPr lang="pt-BR" dirty="0" smtClean="0"/>
              <a:t>um </a:t>
            </a:r>
            <a:r>
              <a:rPr lang="pt-BR" dirty="0" smtClean="0"/>
              <a:t>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txBody>
          <a:bodyPr/>
          <a:lstStyle/>
          <a:p>
            <a:pPr>
              <a:buNone/>
            </a:pP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3857620" y="1643050"/>
            <a:ext cx="150019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Criado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3857620" y="2928934"/>
            <a:ext cx="150019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Pronto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3786182" y="4286256"/>
            <a:ext cx="150019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Rodando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3786182" y="5572140"/>
            <a:ext cx="1500198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Morto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1071538" y="3714752"/>
            <a:ext cx="164307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Suspenso</a:t>
            </a:r>
            <a:endParaRPr lang="pt-BR" dirty="0"/>
          </a:p>
        </p:txBody>
      </p:sp>
      <p:cxnSp>
        <p:nvCxnSpPr>
          <p:cNvPr id="10" name="Conector de seta reta 9"/>
          <p:cNvCxnSpPr>
            <a:stCxn id="5" idx="3"/>
          </p:cNvCxnSpPr>
          <p:nvPr/>
        </p:nvCxnSpPr>
        <p:spPr>
          <a:xfrm rot="5400000">
            <a:off x="3670359" y="3879295"/>
            <a:ext cx="808537" cy="53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>
            <a:stCxn id="6" idx="7"/>
          </p:cNvCxnSpPr>
          <p:nvPr/>
        </p:nvCxnSpPr>
        <p:spPr>
          <a:xfrm rot="5400000" flipH="1" flipV="1">
            <a:off x="4665105" y="3973453"/>
            <a:ext cx="808537" cy="53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rot="5400000">
            <a:off x="4357686" y="264318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rot="5400000">
            <a:off x="4321967" y="525066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stCxn id="8" idx="7"/>
          </p:cNvCxnSpPr>
          <p:nvPr/>
        </p:nvCxnSpPr>
        <p:spPr>
          <a:xfrm rot="5400000" flipH="1" flipV="1">
            <a:off x="2899181" y="2932370"/>
            <a:ext cx="461808" cy="1312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rot="10800000">
            <a:off x="2428860" y="4429132"/>
            <a:ext cx="135732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Estados de um Processo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Pronto</a:t>
            </a:r>
            <a:r>
              <a:rPr lang="pt-BR" dirty="0"/>
              <a:t>: processo pronto para ser executado,</a:t>
            </a:r>
          </a:p>
          <a:p>
            <a:pPr>
              <a:buNone/>
            </a:pPr>
            <a:r>
              <a:rPr lang="pt-BR" dirty="0" smtClean="0"/>
              <a:t>                  mas </a:t>
            </a:r>
            <a:r>
              <a:rPr lang="pt-BR" dirty="0"/>
              <a:t>sem o direito de usar o </a:t>
            </a:r>
            <a:r>
              <a:rPr lang="pt-BR" dirty="0" smtClean="0"/>
              <a:t>      </a:t>
            </a:r>
            <a:br>
              <a:rPr lang="pt-BR" dirty="0" smtClean="0"/>
            </a:br>
            <a:r>
              <a:rPr lang="pt-BR" dirty="0" smtClean="0"/>
              <a:t>              processador.</a:t>
            </a:r>
            <a:endParaRPr lang="pt-BR" dirty="0"/>
          </a:p>
          <a:p>
            <a:pPr>
              <a:buNone/>
            </a:pPr>
            <a:endParaRPr lang="pt-BR" dirty="0" smtClean="0"/>
          </a:p>
          <a:p>
            <a:r>
              <a:rPr lang="pt-BR" b="1" dirty="0" smtClean="0"/>
              <a:t>Rodando</a:t>
            </a:r>
            <a:r>
              <a:rPr lang="pt-BR" dirty="0"/>
              <a:t>: sendo executado pelo </a:t>
            </a:r>
            <a:r>
              <a:rPr lang="pt-BR" dirty="0" smtClean="0"/>
              <a:t>processador.</a:t>
            </a:r>
            <a:endParaRPr lang="pt-BR" dirty="0"/>
          </a:p>
          <a:p>
            <a:endParaRPr lang="pt-BR" dirty="0" smtClean="0"/>
          </a:p>
          <a:p>
            <a:r>
              <a:rPr lang="pt-BR" b="1" dirty="0" smtClean="0"/>
              <a:t>Suspenso</a:t>
            </a:r>
            <a:r>
              <a:rPr lang="pt-BR" dirty="0"/>
              <a:t>: aguarda operação de I/O, liberação</a:t>
            </a:r>
          </a:p>
          <a:p>
            <a:pPr>
              <a:buNone/>
            </a:pPr>
            <a:r>
              <a:rPr lang="pt-BR" dirty="0" smtClean="0"/>
              <a:t>                       de </a:t>
            </a:r>
            <a:r>
              <a:rPr lang="pt-BR" dirty="0"/>
              <a:t>um recurso ou fim de tempo de </a:t>
            </a:r>
            <a:r>
              <a:rPr lang="pt-BR" dirty="0" smtClean="0"/>
              <a:t>    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                espera.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Estados de Suspensão </a:t>
            </a:r>
            <a:r>
              <a:rPr lang="pt-BR" dirty="0" smtClean="0"/>
              <a:t>de 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Dormindo</a:t>
            </a:r>
            <a:r>
              <a:rPr lang="pt-BR" dirty="0" smtClean="0"/>
              <a:t> – em espera temporizada.</a:t>
            </a:r>
          </a:p>
          <a:p>
            <a:endParaRPr lang="pt-BR" dirty="0"/>
          </a:p>
          <a:p>
            <a:r>
              <a:rPr lang="pt-BR" b="1" dirty="0" smtClean="0"/>
              <a:t>Bloqueado </a:t>
            </a:r>
            <a:r>
              <a:rPr lang="pt-BR" dirty="0" smtClean="0"/>
              <a:t>– aguarda I/O.</a:t>
            </a:r>
          </a:p>
          <a:p>
            <a:endParaRPr lang="pt-BR" dirty="0"/>
          </a:p>
          <a:p>
            <a:r>
              <a:rPr lang="pt-BR" b="1" dirty="0" smtClean="0"/>
              <a:t>Em Espera </a:t>
            </a:r>
            <a:r>
              <a:rPr lang="pt-BR" dirty="0" smtClean="0"/>
              <a:t>-  aguarda uma condição ser </a:t>
            </a:r>
            <a:br>
              <a:rPr lang="pt-BR" dirty="0" smtClean="0"/>
            </a:br>
            <a:r>
              <a:rPr lang="pt-BR" dirty="0" smtClean="0"/>
              <a:t>                       satisfeita.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1185</Words>
  <Application>Microsoft Office PowerPoint</Application>
  <PresentationFormat>Apresentação na tela (4:3)</PresentationFormat>
  <Paragraphs>232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Tema do Office</vt:lpstr>
      <vt:lpstr>Unidade 2 - Parte 1  Programação Concorrente</vt:lpstr>
      <vt:lpstr>Processos</vt:lpstr>
      <vt:lpstr> Escalonamento de Processos </vt:lpstr>
      <vt:lpstr>Escalonamento</vt:lpstr>
      <vt:lpstr>Time-Slicing</vt:lpstr>
      <vt:lpstr>Mudança de Estado de um Processo</vt:lpstr>
      <vt:lpstr>Ciclo de Vida de um Processo</vt:lpstr>
      <vt:lpstr> Estados de um Processo </vt:lpstr>
      <vt:lpstr>Estados de Suspensão de Processos</vt:lpstr>
      <vt:lpstr>Escalonamento Pre-Emptivo</vt:lpstr>
      <vt:lpstr>Contexto de um Processo </vt:lpstr>
      <vt:lpstr>Mudança de Contexto</vt:lpstr>
      <vt:lpstr>Threads</vt:lpstr>
      <vt:lpstr>Multithreading</vt:lpstr>
      <vt:lpstr>Três Processos cada um com  uma Thread</vt:lpstr>
      <vt:lpstr>Um Processo com três Threads</vt:lpstr>
      <vt:lpstr>Processos e Threads </vt:lpstr>
      <vt:lpstr>Diferença entre Programa e Processo </vt:lpstr>
      <vt:lpstr>Alternando para outro processo</vt:lpstr>
      <vt:lpstr>Alternando para outro processo</vt:lpstr>
      <vt:lpstr>Processo é uma atividade</vt:lpstr>
      <vt:lpstr>Threads</vt:lpstr>
      <vt:lpstr>Exemplos de Processos  com Múltiplas Threads</vt:lpstr>
      <vt:lpstr>Threads</vt:lpstr>
      <vt:lpstr>Troca de Contexto</vt:lpstr>
      <vt:lpstr>Troca de Contexto</vt:lpstr>
      <vt:lpstr>Processos x Threads</vt:lpstr>
      <vt:lpstr>Chamadas do Sistema  Operacional UNIX</vt:lpstr>
      <vt:lpstr> Chamadas do Sistema  Operacional Unix </vt:lpstr>
      <vt:lpstr> Interação com o Usuário no Unix </vt:lpstr>
      <vt:lpstr>Chamadas de sistema no Windows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2 Programação Paralela 􀂄 Processos 􀂄 Threads 􀂄 Paralelismo em Java</dc:title>
  <dc:creator>Bosco</dc:creator>
  <cp:lastModifiedBy>bosco</cp:lastModifiedBy>
  <cp:revision>70</cp:revision>
  <dcterms:created xsi:type="dcterms:W3CDTF">2009-03-10T10:16:49Z</dcterms:created>
  <dcterms:modified xsi:type="dcterms:W3CDTF">2011-03-23T14:53:28Z</dcterms:modified>
</cp:coreProperties>
</file>