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5" r:id="rId4"/>
    <p:sldId id="306" r:id="rId5"/>
    <p:sldId id="315" r:id="rId6"/>
    <p:sldId id="307" r:id="rId7"/>
    <p:sldId id="317" r:id="rId8"/>
    <p:sldId id="262" r:id="rId9"/>
    <p:sldId id="308" r:id="rId10"/>
    <p:sldId id="309" r:id="rId11"/>
    <p:sldId id="298" r:id="rId12"/>
    <p:sldId id="265" r:id="rId13"/>
    <p:sldId id="348" r:id="rId14"/>
    <p:sldId id="264" r:id="rId15"/>
    <p:sldId id="266" r:id="rId16"/>
    <p:sldId id="313" r:id="rId17"/>
    <p:sldId id="267" r:id="rId18"/>
    <p:sldId id="311" r:id="rId19"/>
    <p:sldId id="263" r:id="rId20"/>
    <p:sldId id="268" r:id="rId21"/>
    <p:sldId id="273" r:id="rId22"/>
    <p:sldId id="275" r:id="rId23"/>
    <p:sldId id="276" r:id="rId24"/>
    <p:sldId id="277" r:id="rId25"/>
    <p:sldId id="278" r:id="rId26"/>
    <p:sldId id="279" r:id="rId27"/>
    <p:sldId id="349" r:id="rId28"/>
    <p:sldId id="350" r:id="rId29"/>
    <p:sldId id="351" r:id="rId30"/>
    <p:sldId id="280" r:id="rId31"/>
    <p:sldId id="282" r:id="rId32"/>
    <p:sldId id="283" r:id="rId33"/>
    <p:sldId id="284" r:id="rId34"/>
    <p:sldId id="295" r:id="rId35"/>
    <p:sldId id="299" r:id="rId36"/>
    <p:sldId id="269" r:id="rId37"/>
    <p:sldId id="319" r:id="rId38"/>
    <p:sldId id="285" r:id="rId39"/>
    <p:sldId id="320" r:id="rId40"/>
    <p:sldId id="294" r:id="rId41"/>
    <p:sldId id="270" r:id="rId42"/>
    <p:sldId id="271" r:id="rId43"/>
    <p:sldId id="286" r:id="rId44"/>
    <p:sldId id="287" r:id="rId45"/>
    <p:sldId id="288" r:id="rId46"/>
    <p:sldId id="289" r:id="rId47"/>
    <p:sldId id="290" r:id="rId48"/>
    <p:sldId id="291" r:id="rId4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6427F-64A1-4F86-B4BD-30823FA4C493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AEA54-A413-4425-B362-47DF8AAB04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99C83-61AA-4B6F-B252-320E1BD5E1D5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55F98-1765-42B0-B710-91949C40BC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3D6BB-CE58-4214-AE80-43D59CD94075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634AA-8675-48A7-912B-E63C1359C2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185D8-E169-4EBD-A95B-71E2649793F7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44F3B-7771-4AEE-A777-A62AC6790F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D7E40-314C-43F0-837F-DBCFD72BE9F1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40DF3-9D93-44C6-A2EB-E1983330AF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EAA9E-D917-49D3-AD85-88CC20A6AA43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EEB98-64B4-4DE2-8CDE-3ECCB2E65C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C6342-6465-4F1F-A32B-DCC23B18D015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F0ACD-EBA6-45D5-A15A-E5A610E918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69673-FFCB-4043-9885-BBCE0E941973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7DB7A-3524-482D-961E-339156675C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F24EF-B605-49E3-9D7E-785724D5CEDA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37A28-DA30-46C5-9F9F-4F4CF1DC0B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D474C-5A26-44B7-99D4-66993F2F7D5F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95A85-8F2C-47F6-9829-2AAC840CBD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2D5B6-EDB6-4C0C-9D66-E0B1283AE11F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345FC-AC36-4C45-BBA3-6097FD6CA7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CA4EF2-99CB-4F42-9924-DE82FB842F22}" type="datetimeFigureOut">
              <a:rPr lang="pt-BR"/>
              <a:pPr>
                <a:defRPr/>
              </a:pPr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1C525E-9992-4DEE-9A88-9F24AEF3CD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z="6000" smtClean="0"/>
              <a:t>Controle de Concorrência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6000" dirty="0" err="1" smtClean="0">
                <a:solidFill>
                  <a:srgbClr val="0000FF"/>
                </a:solidFill>
              </a:rPr>
              <a:t>Locks</a:t>
            </a:r>
            <a:endParaRPr lang="pt-BR" sz="6000" dirty="0" smtClean="0">
              <a:solidFill>
                <a:srgbClr val="0000FF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Operations of the </a:t>
            </a:r>
            <a:r>
              <a:rPr lang="en-GB" i="1" smtClean="0"/>
              <a:t>Account</a:t>
            </a:r>
            <a:r>
              <a:rPr lang="en-GB" smtClean="0"/>
              <a:t> interface</a:t>
            </a:r>
            <a:endParaRPr lang="pt-BR" smtClean="0"/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z="1800" i="1" smtClean="0"/>
          </a:p>
          <a:p>
            <a:pPr eaLnBrk="1" hangingPunct="1"/>
            <a:r>
              <a:rPr lang="en-GB" sz="2400" i="1" smtClean="0"/>
              <a:t>deposit(amount)</a:t>
            </a:r>
            <a:endParaRPr lang="en-GB" sz="2400" smtClean="0"/>
          </a:p>
          <a:p>
            <a:pPr lvl="1" eaLnBrk="1" hangingPunct="1"/>
            <a:r>
              <a:rPr lang="en-GB" sz="2400" smtClean="0"/>
              <a:t>deposit amount in the account</a:t>
            </a:r>
          </a:p>
          <a:p>
            <a:pPr eaLnBrk="1" hangingPunct="1"/>
            <a:r>
              <a:rPr lang="en-GB" sz="2400" i="1" smtClean="0"/>
              <a:t>withdraw(amount)</a:t>
            </a:r>
            <a:endParaRPr lang="en-GB" sz="2400" smtClean="0"/>
          </a:p>
          <a:p>
            <a:pPr lvl="1" eaLnBrk="1" hangingPunct="1"/>
            <a:r>
              <a:rPr lang="en-GB" sz="2400" smtClean="0"/>
              <a:t>withdraw amount from the account</a:t>
            </a:r>
          </a:p>
          <a:p>
            <a:pPr eaLnBrk="1" hangingPunct="1"/>
            <a:r>
              <a:rPr lang="en-GB" sz="2400" i="1" smtClean="0"/>
              <a:t>getBalance() -&gt; amount</a:t>
            </a:r>
            <a:endParaRPr lang="en-GB" sz="2400" smtClean="0"/>
          </a:p>
          <a:p>
            <a:pPr lvl="1" eaLnBrk="1" hangingPunct="1"/>
            <a:r>
              <a:rPr lang="en-GB" sz="2400" smtClean="0"/>
              <a:t>return the balance of the account</a:t>
            </a:r>
          </a:p>
          <a:p>
            <a:pPr eaLnBrk="1" hangingPunct="1"/>
            <a:r>
              <a:rPr lang="en-GB" sz="2400" i="1" smtClean="0"/>
              <a:t>setBalance(amount)</a:t>
            </a:r>
            <a:endParaRPr lang="en-GB" sz="2400" smtClean="0"/>
          </a:p>
          <a:p>
            <a:pPr lvl="1" eaLnBrk="1" hangingPunct="1"/>
            <a:r>
              <a:rPr lang="en-GB" sz="2400" smtClean="0"/>
              <a:t>set the balance of the account to amount</a:t>
            </a:r>
          </a:p>
          <a:p>
            <a:pPr eaLnBrk="1" hangingPunct="1"/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Exemplo de Transações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Sejam as contas A, B e C.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Sejam duas transações T e U sobre as contas A, B e C.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Os valores iniciais de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balance (saldo) </a:t>
            </a:r>
            <a:r>
              <a:rPr lang="pt-BR" dirty="0" smtClean="0"/>
              <a:t>são: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dirty="0" smtClean="0"/>
              <a:t>A igual a $100,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dirty="0" smtClean="0"/>
              <a:t>B igual a $200,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dirty="0" smtClean="0"/>
              <a:t>C igual a $300.</a:t>
            </a:r>
            <a:endParaRPr lang="pt-BR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Assuminos que cada das operações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deposit</a:t>
            </a:r>
            <a:r>
              <a:rPr lang="pt-BR" dirty="0" smtClean="0"/>
              <a:t>, </a:t>
            </a:r>
            <a:r>
              <a:rPr lang="pt-BR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withdraw</a:t>
            </a:r>
            <a:r>
              <a:rPr lang="pt-BR" dirty="0" smtClean="0"/>
              <a:t>,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getBalance</a:t>
            </a:r>
            <a:r>
              <a:rPr lang="pt-BR" i="1" dirty="0" smtClean="0"/>
              <a:t>, </a:t>
            </a:r>
            <a:r>
              <a:rPr lang="pt-BR" i="1" dirty="0" smtClean="0">
                <a:solidFill>
                  <a:schemeClr val="accent2">
                    <a:lumMod val="75000"/>
                  </a:schemeClr>
                </a:solidFill>
              </a:rPr>
              <a:t>setBalance</a:t>
            </a:r>
            <a:r>
              <a:rPr lang="pt-BR" i="1" dirty="0" smtClean="0"/>
              <a:t>, </a:t>
            </a:r>
            <a:r>
              <a:rPr lang="pt-BR" dirty="0" smtClean="0"/>
              <a:t>é uma </a:t>
            </a:r>
            <a:r>
              <a:rPr lang="pt-BR" i="1" dirty="0" smtClean="0">
                <a:solidFill>
                  <a:srgbClr val="0000FF"/>
                </a:solidFill>
              </a:rPr>
              <a:t>synchronized operação</a:t>
            </a:r>
            <a:r>
              <a:rPr lang="pt-BR" i="1" dirty="0" smtClean="0"/>
              <a:t>, </a:t>
            </a:r>
            <a:r>
              <a:rPr lang="pt-BR" dirty="0" smtClean="0"/>
              <a:t>isto é, os efeitos sobre a variável de instância que registra o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balance</a:t>
            </a:r>
            <a:r>
              <a:rPr lang="pt-BR" dirty="0" smtClean="0"/>
              <a:t> (saldo) de uma conta é atômico.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Problema de Inconsistência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err="1" smtClean="0">
                <a:solidFill>
                  <a:srgbClr val="0000FF"/>
                </a:solidFill>
              </a:rPr>
              <a:t>Lost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err="1" smtClean="0">
                <a:solidFill>
                  <a:srgbClr val="0000FF"/>
                </a:solidFill>
              </a:rPr>
              <a:t>Update</a:t>
            </a:r>
            <a:r>
              <a:rPr lang="pt-BR" dirty="0" smtClean="0">
                <a:solidFill>
                  <a:srgbClr val="0000FF"/>
                </a:solidFill>
              </a:rPr>
              <a:t> (Atualização Perdida)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smtClean="0">
                <a:solidFill>
                  <a:srgbClr val="0000FF"/>
                </a:solidFill>
              </a:rPr>
              <a:t>Problema no Controle Concorrência</a:t>
            </a:r>
          </a:p>
        </p:txBody>
      </p:sp>
      <p:sp>
        <p:nvSpPr>
          <p:cNvPr id="40963" name="Espaço Reservado para Conteúdo 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endParaRPr lang="pt-BR" dirty="0" smtClean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Como este problema pode ser evitado usando-se </a:t>
            </a:r>
            <a:r>
              <a:rPr lang="pt-BR" b="1" dirty="0" smtClean="0">
                <a:solidFill>
                  <a:srgbClr val="0000FF"/>
                </a:solidFill>
              </a:rPr>
              <a:t>equivalência serial de execuções </a:t>
            </a:r>
            <a:r>
              <a:rPr lang="pt-BR" dirty="0" smtClean="0"/>
              <a:t>de transações ?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problema “lost update”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Sejam as contas A, B e C.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Sejam duas transações T e U sobre as contas A, B e C.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Os valores iniciais de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balance </a:t>
            </a:r>
            <a:r>
              <a:rPr lang="pt-BR" dirty="0" smtClean="0"/>
              <a:t>são: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dirty="0" smtClean="0"/>
              <a:t>A igual a $100,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dirty="0" smtClean="0"/>
              <a:t>B igual a $200,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dirty="0" smtClean="0"/>
              <a:t>C igual a $300.</a:t>
            </a:r>
            <a:endParaRPr lang="pt-BR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Transações</a:t>
            </a: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>
              <a:buFont typeface="Arial" pitchFamily="34" charset="0"/>
              <a:buNone/>
            </a:pPr>
            <a:endParaRPr lang="pt-BR" smtClean="0"/>
          </a:p>
          <a:p>
            <a:pPr eaLnBrk="1" hangingPunct="1"/>
            <a:r>
              <a:rPr lang="pt-BR" smtClean="0"/>
              <a:t>Uma transação é a execução de uma sequência de solicitações (</a:t>
            </a:r>
            <a:r>
              <a:rPr lang="pt-BR" i="1" smtClean="0"/>
              <a:t>requests</a:t>
            </a:r>
            <a:r>
              <a:rPr lang="pt-BR" smtClean="0"/>
              <a:t>) de um cliente sobre operações (</a:t>
            </a:r>
            <a:r>
              <a:rPr lang="pt-BR" i="1" smtClean="0"/>
              <a:t>withdraw</a:t>
            </a:r>
            <a:r>
              <a:rPr lang="pt-BR" smtClean="0"/>
              <a:t>, </a:t>
            </a:r>
            <a:r>
              <a:rPr lang="pt-BR" i="1" smtClean="0"/>
              <a:t>deposit</a:t>
            </a:r>
            <a:r>
              <a:rPr lang="pt-BR" smtClean="0"/>
              <a:t>).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problema “lost update”</a:t>
            </a:r>
          </a:p>
        </p:txBody>
      </p:sp>
      <p:sp>
        <p:nvSpPr>
          <p:cNvPr id="4403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 transação T transfere um valor da conta A para a conta B.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 transação U transfere um valor da conta C para a conta B.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>
                <a:solidFill>
                  <a:srgbClr val="0000FF"/>
                </a:solidFill>
              </a:rPr>
              <a:t>Em ambos os casos, o valor transferido é calculado para aumentar o saldo (</a:t>
            </a:r>
            <a:r>
              <a:rPr lang="pt-BR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0000FF"/>
                </a:solidFill>
              </a:rPr>
              <a:t>) de B em 10%.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Sem sincronização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Um servidor que controle transações, não cuidadosamente projetado, </a:t>
            </a:r>
            <a:r>
              <a:rPr lang="pt-BR" dirty="0" smtClean="0">
                <a:solidFill>
                  <a:srgbClr val="0000FF"/>
                </a:solidFill>
              </a:rPr>
              <a:t>suas operações de diferentes clientes podem algumas vezes interferir</a:t>
            </a:r>
            <a:r>
              <a:rPr lang="pt-BR" dirty="0" smtClean="0"/>
              <a:t> com outras operações.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Tais </a:t>
            </a:r>
            <a:r>
              <a:rPr lang="pt-BR" dirty="0" smtClean="0">
                <a:solidFill>
                  <a:srgbClr val="0000FF"/>
                </a:solidFill>
              </a:rPr>
              <a:t>interferências</a:t>
            </a:r>
            <a:r>
              <a:rPr lang="pt-BR" dirty="0" smtClean="0"/>
              <a:t> podem </a:t>
            </a:r>
            <a:r>
              <a:rPr lang="pt-BR" dirty="0" smtClean="0">
                <a:solidFill>
                  <a:srgbClr val="0000FF"/>
                </a:solidFill>
              </a:rPr>
              <a:t>resultar em valores incorretos</a:t>
            </a:r>
            <a:r>
              <a:rPr lang="pt-BR" dirty="0" smtClean="0"/>
              <a:t> nos objetos.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0750"/>
            <a:ext cx="2895600" cy="720725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  <a:br>
              <a:rPr lang="en-GB" smtClean="0"/>
            </a:br>
            <a:r>
              <a:rPr lang="en-GB" smtClean="0"/>
              <a:t>Figura 2</a:t>
            </a:r>
          </a:p>
        </p:txBody>
      </p:sp>
      <p:grpSp>
        <p:nvGrpSpPr>
          <p:cNvPr id="21508" name="Group 99"/>
          <p:cNvGrpSpPr>
            <a:grpSpLocks/>
          </p:cNvGrpSpPr>
          <p:nvPr/>
        </p:nvGrpSpPr>
        <p:grpSpPr bwMode="auto">
          <a:xfrm>
            <a:off x="708025" y="1854200"/>
            <a:ext cx="7723188" cy="3956050"/>
            <a:chOff x="483" y="1168"/>
            <a:chExt cx="5270" cy="2492"/>
          </a:xfrm>
        </p:grpSpPr>
        <p:sp>
          <p:nvSpPr>
            <p:cNvPr id="21509" name="Rectangle 95"/>
            <p:cNvSpPr>
              <a:spLocks noChangeArrowheads="1"/>
            </p:cNvSpPr>
            <p:nvPr/>
          </p:nvSpPr>
          <p:spPr bwMode="auto">
            <a:xfrm>
              <a:off x="579" y="1168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1510" name="Rectangle 96"/>
            <p:cNvSpPr>
              <a:spLocks noChangeArrowheads="1"/>
            </p:cNvSpPr>
            <p:nvPr/>
          </p:nvSpPr>
          <p:spPr bwMode="auto">
            <a:xfrm>
              <a:off x="3107" y="1178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1511" name="Rectangle 97"/>
            <p:cNvSpPr>
              <a:spLocks noChangeArrowheads="1"/>
            </p:cNvSpPr>
            <p:nvPr/>
          </p:nvSpPr>
          <p:spPr bwMode="auto">
            <a:xfrm>
              <a:off x="568" y="1467"/>
              <a:ext cx="2505" cy="59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1512" name="Rectangle 98"/>
            <p:cNvSpPr>
              <a:spLocks noChangeArrowheads="1"/>
            </p:cNvSpPr>
            <p:nvPr/>
          </p:nvSpPr>
          <p:spPr bwMode="auto">
            <a:xfrm>
              <a:off x="3107" y="1467"/>
              <a:ext cx="2505" cy="59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1513" name="Rectangle 4"/>
            <p:cNvSpPr>
              <a:spLocks noChangeArrowheads="1"/>
            </p:cNvSpPr>
            <p:nvPr/>
          </p:nvSpPr>
          <p:spPr bwMode="auto">
            <a:xfrm>
              <a:off x="637" y="1217"/>
              <a:ext cx="98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  <a:latin typeface="Calibri" pitchFamily="34" charset="0"/>
                </a:rPr>
                <a:t>Transaction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4" name="Rectangle 5"/>
            <p:cNvSpPr>
              <a:spLocks noChangeArrowheads="1"/>
            </p:cNvSpPr>
            <p:nvPr/>
          </p:nvSpPr>
          <p:spPr bwMode="auto">
            <a:xfrm flipH="1">
              <a:off x="1706" y="1215"/>
              <a:ext cx="4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 b="1" i="1">
                  <a:solidFill>
                    <a:srgbClr val="000000"/>
                  </a:solidFill>
                  <a:latin typeface="Calibri" pitchFamily="34" charset="0"/>
                </a:rPr>
                <a:t>T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5" name="Rectangle 6"/>
            <p:cNvSpPr>
              <a:spLocks noChangeArrowheads="1"/>
            </p:cNvSpPr>
            <p:nvPr/>
          </p:nvSpPr>
          <p:spPr bwMode="auto">
            <a:xfrm>
              <a:off x="1616" y="1217"/>
              <a:ext cx="5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  <a:latin typeface="Calibri" pitchFamily="34" charset="0"/>
                </a:rPr>
                <a:t>: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6" name="Rectangle 7"/>
            <p:cNvSpPr>
              <a:spLocks noChangeArrowheads="1"/>
            </p:cNvSpPr>
            <p:nvPr/>
          </p:nvSpPr>
          <p:spPr bwMode="auto">
            <a:xfrm>
              <a:off x="1496" y="1217"/>
              <a:ext cx="9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7" name="Rectangle 8"/>
            <p:cNvSpPr>
              <a:spLocks noChangeArrowheads="1"/>
            </p:cNvSpPr>
            <p:nvPr/>
          </p:nvSpPr>
          <p:spPr bwMode="auto">
            <a:xfrm>
              <a:off x="625" y="1450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balance= b.getBalance();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8" name="Rectangle 9"/>
            <p:cNvSpPr>
              <a:spLocks noChangeArrowheads="1"/>
            </p:cNvSpPr>
            <p:nvPr/>
          </p:nvSpPr>
          <p:spPr bwMode="auto">
            <a:xfrm>
              <a:off x="625" y="1660"/>
              <a:ext cx="20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b.setBalance(balance*1.1);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9" name="Rectangle 10"/>
            <p:cNvSpPr>
              <a:spLocks noChangeArrowheads="1"/>
            </p:cNvSpPr>
            <p:nvPr/>
          </p:nvSpPr>
          <p:spPr bwMode="auto">
            <a:xfrm>
              <a:off x="625" y="1870"/>
              <a:ext cx="172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a.withdraw(balance/10)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0" name="Rectangle 11"/>
            <p:cNvSpPr>
              <a:spLocks noChangeArrowheads="1"/>
            </p:cNvSpPr>
            <p:nvPr/>
          </p:nvSpPr>
          <p:spPr bwMode="auto">
            <a:xfrm>
              <a:off x="3237" y="1217"/>
              <a:ext cx="98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  <a:latin typeface="Calibri" pitchFamily="34" charset="0"/>
                </a:rPr>
                <a:t>Transaction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1" name="Rectangle 12"/>
            <p:cNvSpPr>
              <a:spLocks noChangeArrowheads="1"/>
            </p:cNvSpPr>
            <p:nvPr/>
          </p:nvSpPr>
          <p:spPr bwMode="auto">
            <a:xfrm flipH="1">
              <a:off x="4290" y="1215"/>
              <a:ext cx="9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 b="1" i="1">
                  <a:solidFill>
                    <a:srgbClr val="000000"/>
                  </a:solidFill>
                  <a:latin typeface="Calibri" pitchFamily="34" charset="0"/>
                </a:rPr>
                <a:t>U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2" name="Rectangle 13"/>
            <p:cNvSpPr>
              <a:spLocks noChangeArrowheads="1"/>
            </p:cNvSpPr>
            <p:nvPr/>
          </p:nvSpPr>
          <p:spPr bwMode="auto">
            <a:xfrm>
              <a:off x="4197" y="1217"/>
              <a:ext cx="5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  <a:latin typeface="Calibri" pitchFamily="34" charset="0"/>
                </a:rPr>
                <a:t>: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3" name="Rectangle 15"/>
            <p:cNvSpPr>
              <a:spLocks noChangeArrowheads="1"/>
            </p:cNvSpPr>
            <p:nvPr/>
          </p:nvSpPr>
          <p:spPr bwMode="auto">
            <a:xfrm>
              <a:off x="3237" y="1495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balance= b.getBalance();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4" name="Rectangle 16"/>
            <p:cNvSpPr>
              <a:spLocks noChangeArrowheads="1"/>
            </p:cNvSpPr>
            <p:nvPr/>
          </p:nvSpPr>
          <p:spPr bwMode="auto">
            <a:xfrm>
              <a:off x="3237" y="1705"/>
              <a:ext cx="20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b.setBalance(balance*1.1);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5" name="Rectangle 17"/>
            <p:cNvSpPr>
              <a:spLocks noChangeArrowheads="1"/>
            </p:cNvSpPr>
            <p:nvPr/>
          </p:nvSpPr>
          <p:spPr bwMode="auto">
            <a:xfrm>
              <a:off x="3237" y="1915"/>
              <a:ext cx="171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c.withdraw(balance/10)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6" name="Rectangle 25"/>
            <p:cNvSpPr>
              <a:spLocks noChangeArrowheads="1"/>
            </p:cNvSpPr>
            <p:nvPr/>
          </p:nvSpPr>
          <p:spPr bwMode="auto">
            <a:xfrm>
              <a:off x="625" y="2185"/>
              <a:ext cx="181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balance=b.getBalance();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7" name="Rectangle 26"/>
            <p:cNvSpPr>
              <a:spLocks noChangeArrowheads="1"/>
            </p:cNvSpPr>
            <p:nvPr/>
          </p:nvSpPr>
          <p:spPr bwMode="auto">
            <a:xfrm>
              <a:off x="2681" y="2025"/>
              <a:ext cx="39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  $200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8" name="Rectangle 42"/>
            <p:cNvSpPr>
              <a:spLocks noChangeArrowheads="1"/>
            </p:cNvSpPr>
            <p:nvPr/>
          </p:nvSpPr>
          <p:spPr bwMode="auto">
            <a:xfrm>
              <a:off x="3237" y="2441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balance= b.getBalance()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9" name="Rectangle 43"/>
            <p:cNvSpPr>
              <a:spLocks noChangeArrowheads="1"/>
            </p:cNvSpPr>
            <p:nvPr/>
          </p:nvSpPr>
          <p:spPr bwMode="auto">
            <a:xfrm>
              <a:off x="5216" y="2430"/>
              <a:ext cx="53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   $200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0" name="Rectangle 49"/>
            <p:cNvSpPr>
              <a:spLocks noChangeArrowheads="1"/>
            </p:cNvSpPr>
            <p:nvPr/>
          </p:nvSpPr>
          <p:spPr bwMode="auto">
            <a:xfrm>
              <a:off x="3237" y="2696"/>
              <a:ext cx="195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C00000"/>
                  </a:solidFill>
                  <a:latin typeface="Calibri" pitchFamily="34" charset="0"/>
                </a:rPr>
                <a:t>b.setBalance(balance*1.1)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1" name="Rectangle 50"/>
            <p:cNvSpPr>
              <a:spLocks noChangeArrowheads="1"/>
            </p:cNvSpPr>
            <p:nvPr/>
          </p:nvSpPr>
          <p:spPr bwMode="auto">
            <a:xfrm>
              <a:off x="5314" y="2700"/>
              <a:ext cx="43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 $220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2" name="Rectangle 56"/>
            <p:cNvSpPr>
              <a:spLocks noChangeArrowheads="1"/>
            </p:cNvSpPr>
            <p:nvPr/>
          </p:nvSpPr>
          <p:spPr bwMode="auto">
            <a:xfrm>
              <a:off x="625" y="2951"/>
              <a:ext cx="195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C00000"/>
                  </a:solidFill>
                  <a:latin typeface="Calibri" pitchFamily="34" charset="0"/>
                </a:rPr>
                <a:t>b.setBalance(balance*1.1)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3" name="Rectangle 57"/>
            <p:cNvSpPr>
              <a:spLocks noChangeArrowheads="1"/>
            </p:cNvSpPr>
            <p:nvPr/>
          </p:nvSpPr>
          <p:spPr bwMode="auto">
            <a:xfrm>
              <a:off x="2730" y="2970"/>
              <a:ext cx="39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$220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4" name="Rectangle 63"/>
            <p:cNvSpPr>
              <a:spLocks noChangeArrowheads="1"/>
            </p:cNvSpPr>
            <p:nvPr/>
          </p:nvSpPr>
          <p:spPr bwMode="auto">
            <a:xfrm>
              <a:off x="625" y="3206"/>
              <a:ext cx="162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 dirty="0" err="1">
                  <a:solidFill>
                    <a:srgbClr val="000000"/>
                  </a:solidFill>
                  <a:latin typeface="Calibri" pitchFamily="34" charset="0"/>
                </a:rPr>
                <a:t>a.withdraw</a:t>
              </a:r>
              <a:r>
                <a:rPr lang="en-GB" sz="1900" i="1" dirty="0">
                  <a:solidFill>
                    <a:srgbClr val="000000"/>
                  </a:solidFill>
                  <a:latin typeface="Calibri" pitchFamily="34" charset="0"/>
                </a:rPr>
                <a:t>(</a:t>
              </a:r>
              <a:r>
                <a:rPr lang="en-GB" sz="1900" i="1" dirty="0">
                  <a:latin typeface="Calibri" pitchFamily="34" charset="0"/>
                </a:rPr>
                <a:t>balance</a:t>
              </a:r>
              <a:r>
                <a:rPr lang="en-GB" sz="1900" i="1" dirty="0">
                  <a:solidFill>
                    <a:srgbClr val="000000"/>
                  </a:solidFill>
                  <a:latin typeface="Calibri" pitchFamily="34" charset="0"/>
                </a:rPr>
                <a:t>/10)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1535" name="Rectangle 64"/>
            <p:cNvSpPr>
              <a:spLocks noChangeArrowheads="1"/>
            </p:cNvSpPr>
            <p:nvPr/>
          </p:nvSpPr>
          <p:spPr bwMode="auto">
            <a:xfrm>
              <a:off x="2584" y="3240"/>
              <a:ext cx="63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     $80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6" name="Rectangle 70"/>
            <p:cNvSpPr>
              <a:spLocks noChangeArrowheads="1"/>
            </p:cNvSpPr>
            <p:nvPr/>
          </p:nvSpPr>
          <p:spPr bwMode="auto">
            <a:xfrm>
              <a:off x="3237" y="3461"/>
              <a:ext cx="1611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 dirty="0" err="1">
                  <a:solidFill>
                    <a:srgbClr val="000000"/>
                  </a:solidFill>
                  <a:latin typeface="Calibri" pitchFamily="34" charset="0"/>
                </a:rPr>
                <a:t>c.withdraw</a:t>
              </a:r>
              <a:r>
                <a:rPr lang="en-GB" sz="1900" i="1" dirty="0">
                  <a:solidFill>
                    <a:srgbClr val="000000"/>
                  </a:solidFill>
                  <a:latin typeface="Calibri" pitchFamily="34" charset="0"/>
                </a:rPr>
                <a:t>(</a:t>
              </a:r>
              <a:r>
                <a:rPr lang="en-GB" sz="1900" i="1" dirty="0">
                  <a:latin typeface="Calibri" pitchFamily="34" charset="0"/>
                </a:rPr>
                <a:t>balance</a:t>
              </a:r>
              <a:r>
                <a:rPr lang="en-GB" sz="1900" i="1" dirty="0">
                  <a:solidFill>
                    <a:srgbClr val="000000"/>
                  </a:solidFill>
                  <a:latin typeface="Calibri" pitchFamily="34" charset="0"/>
                </a:rPr>
                <a:t>/10)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1537" name="Rectangle 71"/>
            <p:cNvSpPr>
              <a:spLocks noChangeArrowheads="1"/>
            </p:cNvSpPr>
            <p:nvPr/>
          </p:nvSpPr>
          <p:spPr bwMode="auto">
            <a:xfrm>
              <a:off x="5362" y="3465"/>
              <a:ext cx="39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$280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8" name="Line 90"/>
            <p:cNvSpPr>
              <a:spLocks noChangeShapeType="1"/>
            </p:cNvSpPr>
            <p:nvPr/>
          </p:nvSpPr>
          <p:spPr bwMode="auto">
            <a:xfrm>
              <a:off x="483" y="1172"/>
              <a:ext cx="52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39" name="Line 92"/>
            <p:cNvSpPr>
              <a:spLocks noChangeShapeType="1"/>
            </p:cNvSpPr>
            <p:nvPr/>
          </p:nvSpPr>
          <p:spPr bwMode="auto">
            <a:xfrm>
              <a:off x="483" y="3660"/>
              <a:ext cx="52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Conceito de Transação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Transações</a:t>
            </a:r>
            <a:r>
              <a:rPr lang="pt-BR" smtClean="0"/>
              <a:t> podem ser vistas como um grupo de operações combinadas em uma unidade lógica de trabalho.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São usadas para controlar e manter a </a:t>
            </a:r>
            <a:r>
              <a:rPr lang="pt-BR" b="1" smtClean="0"/>
              <a:t>consistência</a:t>
            </a:r>
            <a:r>
              <a:rPr lang="pt-BR" smtClean="0"/>
              <a:t> e a </a:t>
            </a:r>
            <a:r>
              <a:rPr lang="pt-BR" b="1" smtClean="0"/>
              <a:t>integridade</a:t>
            </a:r>
            <a:r>
              <a:rPr lang="pt-BR" smtClean="0"/>
              <a:t> de cada ação em uma transação, a despeito dos erros que poderão ocorrer no sistema.  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Observações na Figura 2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Daqui para frente, são mostradas as operações que afetam a variável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balance </a:t>
            </a:r>
            <a:r>
              <a:rPr lang="pt-BR" dirty="0" smtClean="0">
                <a:solidFill>
                  <a:srgbClr val="0000FF"/>
                </a:solidFill>
              </a:rPr>
              <a:t>(saldo) de uma conta</a:t>
            </a:r>
            <a:r>
              <a:rPr lang="pt-BR" dirty="0" smtClean="0"/>
              <a:t>, nas sucessivas linhas das seguintes figuras.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Observações na Figura 2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 o</a:t>
            </a:r>
            <a:r>
              <a:rPr lang="pt-BR" smtClean="0">
                <a:solidFill>
                  <a:srgbClr val="0000FF"/>
                </a:solidFill>
              </a:rPr>
              <a:t> leitor da figura 2 </a:t>
            </a:r>
            <a:r>
              <a:rPr lang="pt-BR" smtClean="0"/>
              <a:t>deve assumir que uma operação, </a:t>
            </a:r>
            <a:r>
              <a:rPr lang="pt-BR" smtClean="0">
                <a:solidFill>
                  <a:srgbClr val="0000FF"/>
                </a:solidFill>
              </a:rPr>
              <a:t>numa linha em particular, </a:t>
            </a:r>
            <a:r>
              <a:rPr lang="pt-BR" smtClean="0"/>
              <a:t>é executada num tempo posterior </a:t>
            </a:r>
            <a:r>
              <a:rPr lang="pt-BR" smtClean="0">
                <a:solidFill>
                  <a:srgbClr val="0000FF"/>
                </a:solidFill>
              </a:rPr>
              <a:t>do que a linha acima.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Resultado Correto!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efeito sobre a conta B de executar as transações T e U, deve ser para aumentar o </a:t>
            </a:r>
            <a:r>
              <a:rPr lang="pt-BR" i="1" smtClean="0"/>
              <a:t>balance</a:t>
            </a:r>
            <a:r>
              <a:rPr lang="pt-BR" smtClean="0"/>
              <a:t> (saldo) de B em 10%, duas vezes. </a:t>
            </a:r>
            <a:r>
              <a:rPr lang="pt-BR" smtClean="0">
                <a:solidFill>
                  <a:srgbClr val="0000FF"/>
                </a:solidFill>
              </a:rPr>
              <a:t>Assim, o valor final deveria ser $242</a:t>
            </a:r>
            <a:r>
              <a:rPr lang="pt-BR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Resultado Obtido</a:t>
            </a:r>
            <a:br>
              <a:rPr lang="pt-BR" smtClean="0"/>
            </a:br>
            <a:r>
              <a:rPr lang="pt-BR" smtClean="0"/>
              <a:t>Figura 2 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Os efeitos de permitir as transações T e U executarem concorrentemente como na figura “lost update”, </a:t>
            </a:r>
            <a:r>
              <a:rPr lang="pt-BR" smtClean="0">
                <a:solidFill>
                  <a:srgbClr val="0000FF"/>
                </a:solidFill>
              </a:rPr>
              <a:t>ambas as transações obtém o </a:t>
            </a:r>
            <a:r>
              <a:rPr lang="pt-BR" i="1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0000FF"/>
                </a:solidFill>
              </a:rPr>
              <a:t> de B como $200 e então </a:t>
            </a:r>
            <a:r>
              <a:rPr lang="pt-BR" i="1" smtClean="0">
                <a:solidFill>
                  <a:srgbClr val="0000FF"/>
                </a:solidFill>
              </a:rPr>
              <a:t>deposit</a:t>
            </a:r>
            <a:r>
              <a:rPr lang="pt-BR" smtClean="0">
                <a:solidFill>
                  <a:srgbClr val="0000FF"/>
                </a:solidFill>
              </a:rPr>
              <a:t> $20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</a:t>
            </a:r>
            <a:r>
              <a:rPr lang="pt-BR" smtClean="0">
                <a:solidFill>
                  <a:srgbClr val="0000FF"/>
                </a:solidFill>
              </a:rPr>
              <a:t>resultado é incorreto</a:t>
            </a:r>
            <a:r>
              <a:rPr lang="pt-BR" smtClean="0"/>
              <a:t>, </a:t>
            </a:r>
            <a:r>
              <a:rPr lang="pt-BR" smtClean="0">
                <a:solidFill>
                  <a:srgbClr val="C00000"/>
                </a:solidFill>
              </a:rPr>
              <a:t>aumentando o </a:t>
            </a:r>
            <a:r>
              <a:rPr lang="pt-BR" i="1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C00000"/>
                </a:solidFill>
              </a:rPr>
              <a:t> </a:t>
            </a:r>
            <a:r>
              <a:rPr lang="pt-BR" smtClean="0">
                <a:solidFill>
                  <a:srgbClr val="0000FF"/>
                </a:solidFill>
              </a:rPr>
              <a:t>de B</a:t>
            </a:r>
            <a:r>
              <a:rPr lang="pt-BR" smtClean="0">
                <a:solidFill>
                  <a:srgbClr val="C00000"/>
                </a:solidFill>
              </a:rPr>
              <a:t> em $20 ao invés de $42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Por que ??     Erro !!!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 </a:t>
            </a:r>
            <a:r>
              <a:rPr lang="pt-BR" dirty="0" smtClean="0">
                <a:solidFill>
                  <a:srgbClr val="C00000"/>
                </a:solidFill>
              </a:rPr>
              <a:t>“update” </a:t>
            </a:r>
            <a:r>
              <a:rPr lang="pt-BR" dirty="0" smtClean="0"/>
              <a:t>de U é perdido porque T sobrescreve  </a:t>
            </a:r>
            <a:r>
              <a:rPr lang="pt-BR" i="1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dirty="0" smtClean="0"/>
              <a:t>de B sem ver o </a:t>
            </a:r>
            <a:r>
              <a:rPr lang="pt-BR" dirty="0" smtClean="0">
                <a:solidFill>
                  <a:srgbClr val="C00000"/>
                </a:solidFill>
              </a:rPr>
              <a:t>“update” </a:t>
            </a:r>
            <a:r>
              <a:rPr lang="pt-BR" dirty="0" smtClean="0"/>
              <a:t>de U.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Ambas as transações tem de </a:t>
            </a:r>
            <a:r>
              <a:rPr lang="pt-BR" dirty="0" smtClean="0">
                <a:solidFill>
                  <a:srgbClr val="0000FF"/>
                </a:solidFill>
              </a:rPr>
              <a:t>ler o valor inicial de </a:t>
            </a:r>
            <a:r>
              <a:rPr lang="pt-BR" i="1" dirty="0" smtClean="0">
                <a:solidFill>
                  <a:srgbClr val="0000FF"/>
                </a:solidFill>
              </a:rPr>
              <a:t>balance </a:t>
            </a:r>
            <a:r>
              <a:rPr lang="pt-BR" dirty="0" smtClean="0">
                <a:solidFill>
                  <a:srgbClr val="0000FF"/>
                </a:solidFill>
              </a:rPr>
              <a:t>de B, </a:t>
            </a:r>
            <a:r>
              <a:rPr lang="pt-BR" dirty="0" smtClean="0">
                <a:solidFill>
                  <a:srgbClr val="C00000"/>
                </a:solidFill>
              </a:rPr>
              <a:t>antes de qualquer delas escrever o novo valor de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i="1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C00000"/>
                </a:solidFill>
              </a:rPr>
              <a:t>de B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  <a:endParaRPr lang="pt-BR" smtClean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problema de “</a:t>
            </a:r>
            <a:r>
              <a:rPr lang="pt-BR" dirty="0" err="1" smtClean="0"/>
              <a:t>lost</a:t>
            </a:r>
            <a:r>
              <a:rPr lang="pt-BR" dirty="0" smtClean="0"/>
              <a:t> </a:t>
            </a:r>
            <a:r>
              <a:rPr lang="pt-BR" dirty="0" err="1" smtClean="0"/>
              <a:t>update</a:t>
            </a:r>
            <a:r>
              <a:rPr lang="pt-BR" dirty="0" smtClean="0"/>
              <a:t>” </a:t>
            </a:r>
            <a:r>
              <a:rPr lang="pt-BR" dirty="0" smtClean="0">
                <a:solidFill>
                  <a:srgbClr val="C00000"/>
                </a:solidFill>
              </a:rPr>
              <a:t>ocorre 	quando </a:t>
            </a:r>
            <a:r>
              <a:rPr lang="pt-BR" dirty="0" smtClean="0">
                <a:solidFill>
                  <a:srgbClr val="0000FF"/>
                </a:solidFill>
              </a:rPr>
              <a:t>duas transações T e U </a:t>
            </a:r>
            <a:r>
              <a:rPr lang="pt-BR" dirty="0" err="1" smtClean="0">
                <a:solidFill>
                  <a:srgbClr val="C00000"/>
                </a:solidFill>
              </a:rPr>
              <a:t>lêem</a:t>
            </a:r>
            <a:r>
              <a:rPr lang="pt-BR" dirty="0" smtClean="0">
                <a:solidFill>
                  <a:srgbClr val="C00000"/>
                </a:solidFill>
              </a:rPr>
              <a:t> o valor “velho”</a:t>
            </a:r>
            <a:r>
              <a:rPr lang="pt-BR" dirty="0" smtClean="0">
                <a:solidFill>
                  <a:srgbClr val="0000FF"/>
                </a:solidFill>
              </a:rPr>
              <a:t> de uma variável</a:t>
            </a:r>
            <a:r>
              <a:rPr lang="pt-BR" dirty="0" smtClean="0">
                <a:solidFill>
                  <a:srgbClr val="C00000"/>
                </a:solidFill>
              </a:rPr>
              <a:t> (</a:t>
            </a:r>
            <a:r>
              <a:rPr lang="pt-BR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rgbClr val="C00000"/>
                </a:solidFill>
              </a:rPr>
              <a:t>) </a:t>
            </a:r>
            <a:r>
              <a:rPr lang="pt-BR" dirty="0" smtClean="0">
                <a:solidFill>
                  <a:srgbClr val="0000FF"/>
                </a:solidFill>
              </a:rPr>
              <a:t>e então usa ele para calcular o novo valor dessa variável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  <a:endParaRPr lang="pt-BR" smtClean="0"/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Isto não pode acontecer, </a:t>
            </a:r>
            <a:r>
              <a:rPr lang="pt-BR" smtClean="0">
                <a:solidFill>
                  <a:srgbClr val="0000FF"/>
                </a:solidFill>
              </a:rPr>
              <a:t>se uma transação é realizada antes da outra</a:t>
            </a:r>
            <a:r>
              <a:rPr lang="pt-BR" smtClean="0"/>
              <a:t>, porque a última transação lerá o valor escrito pela última transação.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Intercalação </a:t>
            </a:r>
            <a:r>
              <a:rPr lang="pt-BR" sz="3200" smtClean="0">
                <a:solidFill>
                  <a:srgbClr val="0000FF"/>
                </a:solidFill>
              </a:rPr>
              <a:t>Não-Serialmente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696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Considere a figura 2, com as transações T e U definidas.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Então, considere a intercalação de suas execuções como na figura 2.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>
                <a:solidFill>
                  <a:srgbClr val="0000FF"/>
                </a:solidFill>
              </a:rPr>
              <a:t>Note que cada acesso de transação </a:t>
            </a:r>
            <a:r>
              <a:rPr lang="pt-BR" dirty="0" smtClean="0">
                <a:solidFill>
                  <a:srgbClr val="C00000"/>
                </a:solidFill>
              </a:rPr>
              <a:t>à variável  </a:t>
            </a:r>
            <a:r>
              <a:rPr lang="pt-BR" i="1" dirty="0" smtClean="0">
                <a:solidFill>
                  <a:srgbClr val="C00000"/>
                </a:solidFill>
              </a:rPr>
              <a:t>b</a:t>
            </a:r>
            <a:r>
              <a:rPr lang="pt-BR" i="1" dirty="0" smtClean="0"/>
              <a:t>,</a:t>
            </a:r>
            <a:r>
              <a:rPr lang="pt-BR" i="1" dirty="0" smtClean="0">
                <a:solidFill>
                  <a:srgbClr val="0000FF"/>
                </a:solidFill>
              </a:rPr>
              <a:t> </a:t>
            </a:r>
            <a:r>
              <a:rPr lang="pt-BR" i="1" dirty="0" smtClean="0">
                <a:solidFill>
                  <a:srgbClr val="0000FF"/>
                </a:solidFill>
              </a:rPr>
              <a:t>não </a:t>
            </a:r>
            <a:r>
              <a:rPr lang="pt-BR" dirty="0" smtClean="0">
                <a:solidFill>
                  <a:srgbClr val="0000FF"/>
                </a:solidFill>
              </a:rPr>
              <a:t>é serializado</a:t>
            </a:r>
            <a:r>
              <a:rPr lang="pt-BR" dirty="0" smtClean="0"/>
              <a:t> com respeito a um </a:t>
            </a:r>
            <a:r>
              <a:rPr lang="pt-BR" dirty="0" smtClean="0"/>
              <a:t>outro acesso.</a:t>
            </a:r>
            <a:endParaRPr lang="pt-BR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Intercalação </a:t>
            </a:r>
            <a:r>
              <a:rPr lang="pt-BR" sz="3200" smtClean="0">
                <a:solidFill>
                  <a:srgbClr val="0000FF"/>
                </a:solidFill>
              </a:rPr>
              <a:t>Não-Serialmente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778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Porque </a:t>
            </a:r>
            <a:r>
              <a:rPr lang="pt-BR" dirty="0" smtClean="0">
                <a:solidFill>
                  <a:srgbClr val="0000FF"/>
                </a:solidFill>
              </a:rPr>
              <a:t>T não faz todos os seus acessos a </a:t>
            </a:r>
            <a:r>
              <a:rPr lang="pt-BR" i="1" dirty="0" smtClean="0">
                <a:solidFill>
                  <a:srgbClr val="0000FF"/>
                </a:solidFill>
              </a:rPr>
              <a:t>b </a:t>
            </a:r>
            <a:r>
              <a:rPr lang="pt-BR" dirty="0" smtClean="0">
                <a:solidFill>
                  <a:srgbClr val="0000FF"/>
                </a:solidFill>
              </a:rPr>
              <a:t>antes de U</a:t>
            </a:r>
            <a:r>
              <a:rPr lang="pt-BR" dirty="0" smtClean="0"/>
              <a:t> fazer, e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U não faz todos os seus acessos a </a:t>
            </a:r>
            <a:r>
              <a:rPr lang="pt-BR" i="1" dirty="0" smtClean="0">
                <a:solidFill>
                  <a:schemeClr val="accent3">
                    <a:lumMod val="50000"/>
                  </a:schemeClr>
                </a:solidFill>
              </a:rPr>
              <a:t>b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antes de T fazer</a:t>
            </a:r>
            <a:r>
              <a:rPr lang="pt-BR" dirty="0" smtClean="0"/>
              <a:t>.</a:t>
            </a:r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Ordem </a:t>
            </a:r>
            <a:r>
              <a:rPr lang="pt-BR" sz="3200" smtClean="0">
                <a:solidFill>
                  <a:srgbClr val="0000FF"/>
                </a:solidFill>
              </a:rPr>
              <a:t>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>
                <a:solidFill>
                  <a:srgbClr val="0000FF"/>
                </a:solidFill>
              </a:rPr>
              <a:t>Ordens serialmente equivalentes </a:t>
            </a:r>
            <a:r>
              <a:rPr lang="pt-BR" dirty="0" smtClean="0"/>
              <a:t>requerem </a:t>
            </a:r>
            <a:r>
              <a:rPr lang="pt-BR" dirty="0" smtClean="0">
                <a:solidFill>
                  <a:srgbClr val="C00000"/>
                </a:solidFill>
              </a:rPr>
              <a:t>uma</a:t>
            </a:r>
            <a:r>
              <a:rPr lang="pt-BR" dirty="0" smtClean="0"/>
              <a:t> das seguintes condições:</a:t>
            </a:r>
          </a:p>
          <a:p>
            <a:pPr eaLnBrk="1" hangingPunct="1">
              <a:defRPr/>
            </a:pPr>
            <a:endParaRPr lang="pt-BR" dirty="0" smtClean="0"/>
          </a:p>
          <a:p>
            <a:pPr marL="914400" lvl="1" indent="-514350" eaLnBrk="1" hangingPunct="1">
              <a:defRPr/>
            </a:pP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T acessa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antes de U</a:t>
            </a:r>
            <a:r>
              <a:rPr lang="pt-BR" dirty="0" smtClean="0"/>
              <a:t>.</a:t>
            </a:r>
          </a:p>
          <a:p>
            <a:pPr marL="914400" lvl="1" indent="-514350" eaLnBrk="1" hangingPunct="1">
              <a:buNone/>
              <a:defRPr/>
            </a:pPr>
            <a:r>
              <a:rPr lang="pt-BR" dirty="0" smtClean="0"/>
              <a:t>                     ou</a:t>
            </a:r>
          </a:p>
          <a:p>
            <a:pPr marL="914400" lvl="1" indent="-514350" eaLnBrk="1" hangingPunct="1">
              <a:defRPr/>
            </a:pP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U acessa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antes de T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Conceito de Transação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</a:t>
            </a:r>
            <a:r>
              <a:rPr lang="pt-BR" b="1" smtClean="0"/>
              <a:t>transação </a:t>
            </a:r>
            <a:r>
              <a:rPr lang="pt-BR" smtClean="0"/>
              <a:t>define uma </a:t>
            </a:r>
            <a:r>
              <a:rPr lang="pt-BR" b="1" smtClean="0"/>
              <a:t>sequência de operações que é garantida por um servidor</a:t>
            </a:r>
            <a:r>
              <a:rPr lang="pt-BR" smtClean="0"/>
              <a:t>, para ser </a:t>
            </a:r>
            <a:r>
              <a:rPr lang="pt-BR" b="1" smtClean="0"/>
              <a:t>atômica</a:t>
            </a:r>
            <a:r>
              <a:rPr lang="pt-BR" smtClean="0"/>
              <a:t> na presença de </a:t>
            </a:r>
            <a:r>
              <a:rPr lang="pt-BR" b="1" smtClean="0"/>
              <a:t>múltiplos clientes</a:t>
            </a:r>
            <a:r>
              <a:rPr lang="pt-BR" smtClean="0"/>
              <a:t> e na classe de </a:t>
            </a:r>
            <a:r>
              <a:rPr lang="pt-BR" b="1" smtClean="0"/>
              <a:t>falhas por </a:t>
            </a:r>
            <a:r>
              <a:rPr lang="pt-BR" b="1" i="1" smtClean="0"/>
              <a:t>crash</a:t>
            </a:r>
            <a:r>
              <a:rPr lang="pt-BR" b="1" smtClean="0"/>
              <a:t> </a:t>
            </a:r>
            <a:r>
              <a:rPr lang="pt-BR" smtClean="0"/>
              <a:t>de </a:t>
            </a:r>
            <a:r>
              <a:rPr lang="pt-BR" b="1" smtClean="0"/>
              <a:t>processos</a:t>
            </a:r>
            <a:r>
              <a:rPr lang="pt-BR" smtClean="0"/>
              <a:t> em servidores.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Resolvendo “lost update”</a:t>
            </a:r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Pode-se resolver o problema “lost update” por meio de uma </a:t>
            </a:r>
            <a:r>
              <a:rPr lang="pt-BR" b="1" smtClean="0">
                <a:solidFill>
                  <a:srgbClr val="0000FF"/>
                </a:solidFill>
              </a:rPr>
              <a:t>equivalência serial de intercalações de transações T e U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0750"/>
            <a:ext cx="2895600" cy="720725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57288"/>
          </a:xfrm>
        </p:spPr>
        <p:txBody>
          <a:bodyPr/>
          <a:lstStyle/>
          <a:p>
            <a:pPr eaLnBrk="1" hangingPunct="1"/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err="1" smtClean="0"/>
              <a:t>Uma</a:t>
            </a:r>
            <a:r>
              <a:rPr lang="en-GB" sz="3600" dirty="0" smtClean="0"/>
              <a:t> </a:t>
            </a:r>
            <a:r>
              <a:rPr lang="en-GB" sz="3600" dirty="0" err="1" smtClean="0"/>
              <a:t>intercalação</a:t>
            </a:r>
            <a:r>
              <a:rPr lang="en-GB" sz="3600" dirty="0" smtClean="0"/>
              <a:t> </a:t>
            </a:r>
            <a:r>
              <a:rPr lang="en-GB" sz="3600" dirty="0" err="1" smtClean="0"/>
              <a:t>serialmente</a:t>
            </a:r>
            <a:r>
              <a:rPr lang="en-GB" sz="3600" dirty="0" smtClean="0"/>
              <a:t> </a:t>
            </a:r>
            <a:r>
              <a:rPr lang="en-GB" sz="3600" dirty="0" err="1" smtClean="0"/>
              <a:t>equivalente</a:t>
            </a:r>
            <a:r>
              <a:rPr lang="en-GB" sz="3600" dirty="0" smtClean="0"/>
              <a:t> de T e U  -  </a:t>
            </a:r>
            <a:r>
              <a:rPr lang="en-GB" sz="3600" dirty="0" err="1" smtClean="0"/>
              <a:t>Figura</a:t>
            </a:r>
            <a:r>
              <a:rPr lang="en-GB" sz="3600" dirty="0" smtClean="0"/>
              <a:t> 3</a:t>
            </a:r>
            <a:br>
              <a:rPr lang="en-GB" sz="3600" dirty="0" smtClean="0"/>
            </a:br>
            <a:endParaRPr lang="en-GB" sz="3600" dirty="0" smtClean="0"/>
          </a:p>
        </p:txBody>
      </p:sp>
      <p:sp>
        <p:nvSpPr>
          <p:cNvPr id="29700" name="Rectangle 28"/>
          <p:cNvSpPr>
            <a:spLocks noChangeArrowheads="1"/>
          </p:cNvSpPr>
          <p:nvPr/>
        </p:nvSpPr>
        <p:spPr bwMode="auto">
          <a:xfrm>
            <a:off x="3438525" y="2832100"/>
            <a:ext cx="2381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29701" name="Rectangle 33"/>
          <p:cNvSpPr>
            <a:spLocks noChangeArrowheads="1"/>
          </p:cNvSpPr>
          <p:nvPr/>
        </p:nvSpPr>
        <p:spPr bwMode="auto">
          <a:xfrm>
            <a:off x="7359650" y="2832100"/>
            <a:ext cx="2222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29702" name="Rectangle 77"/>
          <p:cNvSpPr>
            <a:spLocks noChangeArrowheads="1"/>
          </p:cNvSpPr>
          <p:nvPr/>
        </p:nvSpPr>
        <p:spPr bwMode="auto">
          <a:xfrm>
            <a:off x="34385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29703" name="Rectangle 81"/>
          <p:cNvSpPr>
            <a:spLocks noChangeArrowheads="1"/>
          </p:cNvSpPr>
          <p:nvPr/>
        </p:nvSpPr>
        <p:spPr bwMode="auto">
          <a:xfrm>
            <a:off x="43402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29704" name="Rectangle 85"/>
          <p:cNvSpPr>
            <a:spLocks noChangeArrowheads="1"/>
          </p:cNvSpPr>
          <p:nvPr/>
        </p:nvSpPr>
        <p:spPr bwMode="auto">
          <a:xfrm>
            <a:off x="7359650" y="5345113"/>
            <a:ext cx="22225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grpSp>
        <p:nvGrpSpPr>
          <p:cNvPr id="29705" name="Group 97"/>
          <p:cNvGrpSpPr>
            <a:grpSpLocks/>
          </p:cNvGrpSpPr>
          <p:nvPr/>
        </p:nvGrpSpPr>
        <p:grpSpPr bwMode="auto">
          <a:xfrm>
            <a:off x="655638" y="1676400"/>
            <a:ext cx="7702550" cy="4094163"/>
            <a:chOff x="447" y="1056"/>
            <a:chExt cx="5257" cy="2579"/>
          </a:xfrm>
        </p:grpSpPr>
        <p:sp>
          <p:nvSpPr>
            <p:cNvPr id="29706" name="Rectangle 91"/>
            <p:cNvSpPr>
              <a:spLocks noChangeArrowheads="1"/>
            </p:cNvSpPr>
            <p:nvPr/>
          </p:nvSpPr>
          <p:spPr bwMode="auto">
            <a:xfrm>
              <a:off x="579" y="107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07" name="Rectangle 92"/>
            <p:cNvSpPr>
              <a:spLocks noChangeArrowheads="1"/>
            </p:cNvSpPr>
            <p:nvPr/>
          </p:nvSpPr>
          <p:spPr bwMode="auto">
            <a:xfrm>
              <a:off x="3107" y="108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08" name="Rectangle 93"/>
            <p:cNvSpPr>
              <a:spLocks noChangeArrowheads="1"/>
            </p:cNvSpPr>
            <p:nvPr/>
          </p:nvSpPr>
          <p:spPr bwMode="auto">
            <a:xfrm>
              <a:off x="568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09" name="Rectangle 94"/>
            <p:cNvSpPr>
              <a:spLocks noChangeArrowheads="1"/>
            </p:cNvSpPr>
            <p:nvPr/>
          </p:nvSpPr>
          <p:spPr bwMode="auto">
            <a:xfrm>
              <a:off x="3107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10" name="Rectangle 4"/>
            <p:cNvSpPr>
              <a:spLocks noChangeArrowheads="1"/>
            </p:cNvSpPr>
            <p:nvPr/>
          </p:nvSpPr>
          <p:spPr bwMode="auto">
            <a:xfrm>
              <a:off x="567" y="1087"/>
              <a:ext cx="12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  <a:latin typeface="Calibri" pitchFamily="34" charset="0"/>
                </a:rPr>
                <a:t>T  Transaction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1" name="Rectangle 5"/>
            <p:cNvSpPr>
              <a:spLocks noChangeArrowheads="1"/>
            </p:cNvSpPr>
            <p:nvPr/>
          </p:nvSpPr>
          <p:spPr bwMode="auto">
            <a:xfrm>
              <a:off x="1657" y="1080"/>
              <a:ext cx="14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29712" name="Rectangle 7"/>
            <p:cNvSpPr>
              <a:spLocks noChangeArrowheads="1"/>
            </p:cNvSpPr>
            <p:nvPr/>
          </p:nvSpPr>
          <p:spPr bwMode="auto">
            <a:xfrm flipH="1">
              <a:off x="1706" y="1080"/>
              <a:ext cx="2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3" name="Rectangle 8"/>
            <p:cNvSpPr>
              <a:spLocks noChangeArrowheads="1"/>
            </p:cNvSpPr>
            <p:nvPr/>
          </p:nvSpPr>
          <p:spPr bwMode="auto">
            <a:xfrm>
              <a:off x="558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balance = b.getBalance()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4" name="Rectangle 9"/>
            <p:cNvSpPr>
              <a:spLocks noChangeArrowheads="1"/>
            </p:cNvSpPr>
            <p:nvPr/>
          </p:nvSpPr>
          <p:spPr bwMode="auto">
            <a:xfrm>
              <a:off x="558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b.setBalance(balance*1.1)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5" name="Rectangle 10"/>
            <p:cNvSpPr>
              <a:spLocks noChangeArrowheads="1"/>
            </p:cNvSpPr>
            <p:nvPr/>
          </p:nvSpPr>
          <p:spPr bwMode="auto">
            <a:xfrm>
              <a:off x="558" y="1811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a.withdraw(balance/10)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6" name="Rectangle 11"/>
            <p:cNvSpPr>
              <a:spLocks noChangeArrowheads="1"/>
            </p:cNvSpPr>
            <p:nvPr/>
          </p:nvSpPr>
          <p:spPr bwMode="auto">
            <a:xfrm>
              <a:off x="3233" y="1087"/>
              <a:ext cx="125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  <a:latin typeface="Calibri" pitchFamily="34" charset="0"/>
                </a:rPr>
                <a:t>U  Transaction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7" name="Rectangle 14"/>
            <p:cNvSpPr>
              <a:spLocks noChangeArrowheads="1"/>
            </p:cNvSpPr>
            <p:nvPr/>
          </p:nvSpPr>
          <p:spPr bwMode="auto">
            <a:xfrm>
              <a:off x="4263" y="1087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8" name="Rectangle 15"/>
            <p:cNvSpPr>
              <a:spLocks noChangeArrowheads="1"/>
            </p:cNvSpPr>
            <p:nvPr/>
          </p:nvSpPr>
          <p:spPr bwMode="auto">
            <a:xfrm>
              <a:off x="3233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balance = b.getBalance()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9" name="Rectangle 16"/>
            <p:cNvSpPr>
              <a:spLocks noChangeArrowheads="1"/>
            </p:cNvSpPr>
            <p:nvPr/>
          </p:nvSpPr>
          <p:spPr bwMode="auto">
            <a:xfrm>
              <a:off x="3233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b.setBalance(balance*1.1)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20" name="Rectangle 17"/>
            <p:cNvSpPr>
              <a:spLocks noChangeArrowheads="1"/>
            </p:cNvSpPr>
            <p:nvPr/>
          </p:nvSpPr>
          <p:spPr bwMode="auto">
            <a:xfrm>
              <a:off x="3233" y="1811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c.withdraw(balance/10)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558" y="2167"/>
              <a:ext cx="179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balance =  </a:t>
              </a:r>
              <a:r>
                <a:rPr lang="en-GB" sz="2000" i="1" dirty="0" err="1">
                  <a:solidFill>
                    <a:srgbClr val="0000FF"/>
                  </a:solidFill>
                  <a:latin typeface="Calibri" pitchFamily="34" charset="0"/>
                </a:rPr>
                <a:t>b</a:t>
              </a:r>
              <a:r>
                <a:rPr lang="en-GB" sz="2000" i="1" dirty="0" err="1">
                  <a:solidFill>
                    <a:srgbClr val="000000"/>
                  </a:solidFill>
                  <a:latin typeface="Calibri" pitchFamily="34" charset="0"/>
                </a:rPr>
                <a:t>.getBalance</a:t>
              </a:r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()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584" y="2160"/>
              <a:ext cx="43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dirty="0">
                  <a:latin typeface="Calibri" pitchFamily="34" charset="0"/>
                </a:rPr>
                <a:t> </a:t>
              </a:r>
              <a:r>
                <a:rPr lang="en-GB" b="1" dirty="0">
                  <a:latin typeface="Calibri" pitchFamily="34" charset="0"/>
                </a:rPr>
                <a:t>$200</a:t>
              </a:r>
            </a:p>
          </p:txBody>
        </p:sp>
        <p:sp>
          <p:nvSpPr>
            <p:cNvPr id="29723" name="Rectangle 38"/>
            <p:cNvSpPr>
              <a:spLocks noChangeArrowheads="1"/>
            </p:cNvSpPr>
            <p:nvPr/>
          </p:nvSpPr>
          <p:spPr bwMode="auto">
            <a:xfrm>
              <a:off x="2472" y="2067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24" name="Rectangle 40"/>
            <p:cNvSpPr>
              <a:spLocks noChangeArrowheads="1"/>
            </p:cNvSpPr>
            <p:nvPr/>
          </p:nvSpPr>
          <p:spPr bwMode="auto">
            <a:xfrm>
              <a:off x="5147" y="2067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25" name="Rectangle 42"/>
            <p:cNvSpPr>
              <a:spLocks noChangeArrowheads="1"/>
            </p:cNvSpPr>
            <p:nvPr/>
          </p:nvSpPr>
          <p:spPr bwMode="auto">
            <a:xfrm>
              <a:off x="558" y="2428"/>
              <a:ext cx="187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 dirty="0" err="1">
                  <a:solidFill>
                    <a:srgbClr val="0000FF"/>
                  </a:solidFill>
                  <a:latin typeface="Calibri" pitchFamily="34" charset="0"/>
                </a:rPr>
                <a:t>b</a:t>
              </a:r>
              <a:r>
                <a:rPr lang="en-GB" sz="2000" i="1" dirty="0" err="1">
                  <a:solidFill>
                    <a:srgbClr val="000000"/>
                  </a:solidFill>
                  <a:latin typeface="Calibri" pitchFamily="34" charset="0"/>
                </a:rPr>
                <a:t>.</a:t>
              </a:r>
              <a:r>
                <a:rPr lang="en-GB" sz="2000" i="1" dirty="0" err="1">
                  <a:solidFill>
                    <a:srgbClr val="C00000"/>
                  </a:solidFill>
                  <a:latin typeface="Calibri" pitchFamily="34" charset="0"/>
                </a:rPr>
                <a:t>setBalance</a:t>
              </a:r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(balance*1.1)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9726" name="Rectangle 43"/>
            <p:cNvSpPr>
              <a:spLocks noChangeArrowheads="1"/>
            </p:cNvSpPr>
            <p:nvPr/>
          </p:nvSpPr>
          <p:spPr bwMode="auto">
            <a:xfrm>
              <a:off x="2632" y="2430"/>
              <a:ext cx="39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b="1" dirty="0">
                  <a:latin typeface="Calibri" pitchFamily="34" charset="0"/>
                </a:rPr>
                <a:t>$220</a:t>
              </a:r>
            </a:p>
          </p:txBody>
        </p:sp>
        <p:sp>
          <p:nvSpPr>
            <p:cNvPr id="29727" name="Rectangle 45"/>
            <p:cNvSpPr>
              <a:spLocks noChangeArrowheads="1"/>
            </p:cNvSpPr>
            <p:nvPr/>
          </p:nvSpPr>
          <p:spPr bwMode="auto">
            <a:xfrm>
              <a:off x="2472" y="2384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28" name="Rectangle 47"/>
            <p:cNvSpPr>
              <a:spLocks noChangeArrowheads="1"/>
            </p:cNvSpPr>
            <p:nvPr/>
          </p:nvSpPr>
          <p:spPr bwMode="auto">
            <a:xfrm>
              <a:off x="5147" y="2329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29" name="Rectangle 49"/>
            <p:cNvSpPr>
              <a:spLocks noChangeArrowheads="1"/>
            </p:cNvSpPr>
            <p:nvPr/>
          </p:nvSpPr>
          <p:spPr bwMode="auto">
            <a:xfrm>
              <a:off x="3233" y="2623"/>
              <a:ext cx="175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balance = </a:t>
              </a:r>
              <a:r>
                <a:rPr lang="en-GB" sz="2000" i="1" dirty="0" err="1">
                  <a:solidFill>
                    <a:srgbClr val="0000FF"/>
                  </a:solidFill>
                  <a:latin typeface="Calibri" pitchFamily="34" charset="0"/>
                </a:rPr>
                <a:t>b</a:t>
              </a:r>
              <a:r>
                <a:rPr lang="en-GB" sz="2000" i="1" dirty="0" err="1">
                  <a:solidFill>
                    <a:srgbClr val="000000"/>
                  </a:solidFill>
                  <a:latin typeface="Calibri" pitchFamily="34" charset="0"/>
                </a:rPr>
                <a:t>.</a:t>
              </a:r>
              <a:r>
                <a:rPr lang="en-GB" sz="2000" i="1" dirty="0" err="1">
                  <a:solidFill>
                    <a:srgbClr val="C00000"/>
                  </a:solidFill>
                  <a:latin typeface="Calibri" pitchFamily="34" charset="0"/>
                </a:rPr>
                <a:t>getBalance</a:t>
              </a:r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()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9730" name="Rectangle 50"/>
            <p:cNvSpPr>
              <a:spLocks noChangeArrowheads="1"/>
            </p:cNvSpPr>
            <p:nvPr/>
          </p:nvSpPr>
          <p:spPr bwMode="auto">
            <a:xfrm>
              <a:off x="5216" y="2610"/>
              <a:ext cx="4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r>
                <a:rPr lang="en-GB" sz="2000" b="1" dirty="0">
                  <a:solidFill>
                    <a:srgbClr val="000000"/>
                  </a:solidFill>
                  <a:latin typeface="Calibri" pitchFamily="34" charset="0"/>
                </a:rPr>
                <a:t>$220</a:t>
              </a:r>
              <a:endParaRPr lang="en-GB" b="1" dirty="0">
                <a:latin typeface="Calibri" pitchFamily="34" charset="0"/>
              </a:endParaRPr>
            </a:p>
          </p:txBody>
        </p:sp>
        <p:sp>
          <p:nvSpPr>
            <p:cNvPr id="29731" name="Rectangle 52"/>
            <p:cNvSpPr>
              <a:spLocks noChangeArrowheads="1"/>
            </p:cNvSpPr>
            <p:nvPr/>
          </p:nvSpPr>
          <p:spPr bwMode="auto">
            <a:xfrm>
              <a:off x="2472" y="2590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32" name="Rectangle 54"/>
            <p:cNvSpPr>
              <a:spLocks noChangeArrowheads="1"/>
            </p:cNvSpPr>
            <p:nvPr/>
          </p:nvSpPr>
          <p:spPr bwMode="auto">
            <a:xfrm>
              <a:off x="5147" y="2590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33" name="Rectangle 56"/>
            <p:cNvSpPr>
              <a:spLocks noChangeArrowheads="1"/>
            </p:cNvSpPr>
            <p:nvPr/>
          </p:nvSpPr>
          <p:spPr bwMode="auto">
            <a:xfrm>
              <a:off x="3233" y="2885"/>
              <a:ext cx="187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 dirty="0" err="1">
                  <a:solidFill>
                    <a:srgbClr val="0000FF"/>
                  </a:solidFill>
                  <a:latin typeface="Calibri" pitchFamily="34" charset="0"/>
                </a:rPr>
                <a:t>b</a:t>
              </a:r>
              <a:r>
                <a:rPr lang="en-GB" sz="2000" i="1" dirty="0" err="1">
                  <a:solidFill>
                    <a:srgbClr val="000000"/>
                  </a:solidFill>
                  <a:latin typeface="Calibri" pitchFamily="34" charset="0"/>
                </a:rPr>
                <a:t>.setBalance</a:t>
              </a:r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(balance*1.1)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9734" name="Rectangle 57"/>
            <p:cNvSpPr>
              <a:spLocks noChangeArrowheads="1"/>
            </p:cNvSpPr>
            <p:nvPr/>
          </p:nvSpPr>
          <p:spPr bwMode="auto">
            <a:xfrm>
              <a:off x="5314" y="2880"/>
              <a:ext cx="39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 dirty="0">
                  <a:solidFill>
                    <a:srgbClr val="000000"/>
                  </a:solidFill>
                  <a:latin typeface="Calibri" pitchFamily="34" charset="0"/>
                </a:rPr>
                <a:t>$242</a:t>
              </a:r>
              <a:endParaRPr lang="en-GB" b="1" dirty="0">
                <a:latin typeface="Calibri" pitchFamily="34" charset="0"/>
              </a:endParaRPr>
            </a:p>
          </p:txBody>
        </p:sp>
        <p:sp>
          <p:nvSpPr>
            <p:cNvPr id="29735" name="Rectangle 59"/>
            <p:cNvSpPr>
              <a:spLocks noChangeArrowheads="1"/>
            </p:cNvSpPr>
            <p:nvPr/>
          </p:nvSpPr>
          <p:spPr bwMode="auto">
            <a:xfrm>
              <a:off x="2472" y="2851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36" name="Rectangle 61"/>
            <p:cNvSpPr>
              <a:spLocks noChangeArrowheads="1"/>
            </p:cNvSpPr>
            <p:nvPr/>
          </p:nvSpPr>
          <p:spPr bwMode="auto">
            <a:xfrm>
              <a:off x="5147" y="2851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37" name="Rectangle 63"/>
            <p:cNvSpPr>
              <a:spLocks noChangeArrowheads="1"/>
            </p:cNvSpPr>
            <p:nvPr/>
          </p:nvSpPr>
          <p:spPr bwMode="auto">
            <a:xfrm>
              <a:off x="558" y="3112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a.withdraw(balance/10)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38" name="Rectangle 64"/>
            <p:cNvSpPr>
              <a:spLocks noChangeArrowheads="1"/>
            </p:cNvSpPr>
            <p:nvPr/>
          </p:nvSpPr>
          <p:spPr bwMode="auto">
            <a:xfrm>
              <a:off x="2495" y="3112"/>
              <a:ext cx="4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  <a:latin typeface="Calibri" pitchFamily="34" charset="0"/>
                </a:rPr>
                <a:t>    $80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39" name="Rectangle 65"/>
            <p:cNvSpPr>
              <a:spLocks noChangeArrowheads="1"/>
            </p:cNvSpPr>
            <p:nvPr/>
          </p:nvSpPr>
          <p:spPr bwMode="auto">
            <a:xfrm>
              <a:off x="5169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40" name="Rectangle 66"/>
            <p:cNvSpPr>
              <a:spLocks noChangeArrowheads="1"/>
            </p:cNvSpPr>
            <p:nvPr/>
          </p:nvSpPr>
          <p:spPr bwMode="auto">
            <a:xfrm>
              <a:off x="5215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41" name="Rectangle 68"/>
            <p:cNvSpPr>
              <a:spLocks noChangeArrowheads="1"/>
            </p:cNvSpPr>
            <p:nvPr/>
          </p:nvSpPr>
          <p:spPr bwMode="auto">
            <a:xfrm>
              <a:off x="2472" y="3112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42" name="Rectangle 70"/>
            <p:cNvSpPr>
              <a:spLocks noChangeArrowheads="1"/>
            </p:cNvSpPr>
            <p:nvPr/>
          </p:nvSpPr>
          <p:spPr bwMode="auto">
            <a:xfrm>
              <a:off x="5147" y="3112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43" name="Rectangle 72"/>
            <p:cNvSpPr>
              <a:spLocks noChangeArrowheads="1"/>
            </p:cNvSpPr>
            <p:nvPr/>
          </p:nvSpPr>
          <p:spPr bwMode="auto">
            <a:xfrm>
              <a:off x="3233" y="3373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c.withdraw(balance/10)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44" name="Rectangle 73"/>
            <p:cNvSpPr>
              <a:spLocks noChangeArrowheads="1"/>
            </p:cNvSpPr>
            <p:nvPr/>
          </p:nvSpPr>
          <p:spPr bwMode="auto">
            <a:xfrm>
              <a:off x="5169" y="3373"/>
              <a:ext cx="5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  <a:latin typeface="Calibri" pitchFamily="34" charset="0"/>
                </a:rPr>
                <a:t>   $278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45" name="Rectangle 76"/>
            <p:cNvSpPr>
              <a:spLocks noChangeArrowheads="1"/>
            </p:cNvSpPr>
            <p:nvPr/>
          </p:nvSpPr>
          <p:spPr bwMode="auto">
            <a:xfrm>
              <a:off x="2472" y="3373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46" name="Rectangle 84"/>
            <p:cNvSpPr>
              <a:spLocks noChangeArrowheads="1"/>
            </p:cNvSpPr>
            <p:nvPr/>
          </p:nvSpPr>
          <p:spPr bwMode="auto">
            <a:xfrm>
              <a:off x="5147" y="3373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47" name="Line 95"/>
            <p:cNvSpPr>
              <a:spLocks noChangeShapeType="1"/>
            </p:cNvSpPr>
            <p:nvPr/>
          </p:nvSpPr>
          <p:spPr bwMode="auto">
            <a:xfrm>
              <a:off x="565" y="1056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48" name="Line 96"/>
            <p:cNvSpPr>
              <a:spLocks noChangeShapeType="1"/>
            </p:cNvSpPr>
            <p:nvPr/>
          </p:nvSpPr>
          <p:spPr bwMode="auto">
            <a:xfrm>
              <a:off x="447" y="3605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Uma intercalação serialmente equivalente de T e U</a:t>
            </a:r>
            <a:endParaRPr lang="pt-BR" sz="3600" smtClean="0">
              <a:solidFill>
                <a:srgbClr val="0000FF"/>
              </a:solidFill>
            </a:endParaRPr>
          </a:p>
        </p:txBody>
      </p:sp>
      <p:sp>
        <p:nvSpPr>
          <p:cNvPr id="30723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figura 3 mostra uma intercalação na qual as operações que afetam uma conta compartilhada, B, são realmente seriais.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Ou seja, </a:t>
            </a:r>
            <a:r>
              <a:rPr lang="pt-BR" smtClean="0">
                <a:solidFill>
                  <a:srgbClr val="0000FF"/>
                </a:solidFill>
              </a:rPr>
              <a:t>a transação T faz todas as suas operações sobre B e conclui</a:t>
            </a:r>
            <a:r>
              <a:rPr lang="pt-BR" smtClean="0"/>
              <a:t>, </a:t>
            </a:r>
            <a:r>
              <a:rPr lang="pt-BR" smtClean="0">
                <a:solidFill>
                  <a:srgbClr val="C00000"/>
                </a:solidFill>
              </a:rPr>
              <a:t>antes da transação U começar a acessar B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Uma intercalação serialmente equivalente de T e U</a:t>
            </a:r>
            <a:endParaRPr lang="pt-BR" sz="3600" smtClean="0">
              <a:solidFill>
                <a:srgbClr val="0000FF"/>
              </a:solidFill>
            </a:endParaRPr>
          </a:p>
        </p:txBody>
      </p:sp>
      <p:sp>
        <p:nvSpPr>
          <p:cNvPr id="317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outra intercalação de T e U que tem esta propriedade é uma na qual </a:t>
            </a:r>
            <a:r>
              <a:rPr lang="pt-BR" smtClean="0">
                <a:solidFill>
                  <a:srgbClr val="0000FF"/>
                </a:solidFill>
              </a:rPr>
              <a:t>a transação U completa suas operações sobre a conta B, </a:t>
            </a:r>
            <a:r>
              <a:rPr lang="pt-BR" smtClean="0">
                <a:solidFill>
                  <a:srgbClr val="C00000"/>
                </a:solidFill>
              </a:rPr>
              <a:t>antes da transação T iniciar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em Série </a:t>
            </a: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 cada uma das transações tem o efeito correto quando executada sozinha ...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Então pode-se inferir que </a:t>
            </a:r>
            <a:r>
              <a:rPr lang="pt-BR" smtClean="0">
                <a:solidFill>
                  <a:srgbClr val="0000FF"/>
                </a:solidFill>
              </a:rPr>
              <a:t>se essas transações forem executadas uma por vez, em alguma ordem, </a:t>
            </a:r>
            <a:r>
              <a:rPr lang="pt-BR" smtClean="0">
                <a:solidFill>
                  <a:srgbClr val="006600"/>
                </a:solidFill>
              </a:rPr>
              <a:t>o efeito combinado também será correto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em Série</a:t>
            </a:r>
          </a:p>
        </p:txBody>
      </p:sp>
      <p:sp>
        <p:nvSpPr>
          <p:cNvPr id="337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intercalação das operações das transações em que </a:t>
            </a:r>
            <a:r>
              <a:rPr lang="pt-BR" smtClean="0">
                <a:solidFill>
                  <a:srgbClr val="C00000"/>
                </a:solidFill>
              </a:rPr>
              <a:t>o efeito combinado é igual ao que seria se as transações tivessem sido executadas uma por vez</a:t>
            </a:r>
            <a:r>
              <a:rPr lang="pt-BR" smtClean="0"/>
              <a:t>, em alguma ordem, é uma </a:t>
            </a:r>
            <a:r>
              <a:rPr lang="pt-BR" smtClean="0">
                <a:solidFill>
                  <a:srgbClr val="0000FF"/>
                </a:solidFill>
              </a:rPr>
              <a:t>intercalação equivalente em série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em Série </a:t>
            </a:r>
          </a:p>
        </p:txBody>
      </p:sp>
      <p:sp>
        <p:nvSpPr>
          <p:cNvPr id="34819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 figura </a:t>
            </a:r>
            <a:r>
              <a:rPr lang="pt-BR" dirty="0" smtClean="0"/>
              <a:t>4 </a:t>
            </a:r>
            <a:r>
              <a:rPr lang="pt-BR" dirty="0" smtClean="0"/>
              <a:t>mostra um exemplo de como a equivalência serial pode ser obtida com certo grau de concorrência.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>
                <a:solidFill>
                  <a:srgbClr val="0000FF"/>
                </a:solidFill>
              </a:rPr>
              <a:t>As transações T e U acessam a conta B, mas T conclui seu acesso antes que U comece a acessá-la.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Equivalência Serial</a:t>
            </a:r>
            <a:endParaRPr lang="pt-BR" dirty="0" smtClean="0">
              <a:solidFill>
                <a:srgbClr val="0000FF"/>
              </a:solidFill>
            </a:endParaRPr>
          </a:p>
        </p:txBody>
      </p:sp>
      <p:sp>
        <p:nvSpPr>
          <p:cNvPr id="358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pt-BR" dirty="0" smtClean="0"/>
          </a:p>
          <a:p>
            <a:pPr eaLnBrk="1" hangingPunct="1"/>
            <a:r>
              <a:rPr lang="pt-BR" dirty="0" smtClean="0"/>
              <a:t>Muito </a:t>
            </a:r>
            <a:r>
              <a:rPr lang="pt-BR" dirty="0" smtClean="0"/>
              <a:t>utilizado em operações de transações.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Transações devem ser programadas de modo que seus efeitos sobre dados compartilhados sejam </a:t>
            </a:r>
            <a:r>
              <a:rPr lang="pt-BR" dirty="0" smtClean="0">
                <a:solidFill>
                  <a:srgbClr val="0000FF"/>
                </a:solidFill>
              </a:rPr>
              <a:t>equivalentes em série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Serial</a:t>
            </a:r>
          </a:p>
        </p:txBody>
      </p:sp>
      <p:sp>
        <p:nvSpPr>
          <p:cNvPr id="389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Como implementar no computador ???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Usa-se, para </a:t>
            </a:r>
            <a:r>
              <a:rPr lang="pt-BR" smtClean="0">
                <a:solidFill>
                  <a:srgbClr val="C00000"/>
                </a:solidFill>
              </a:rPr>
              <a:t>controle de concorrência</a:t>
            </a:r>
            <a:r>
              <a:rPr lang="pt-BR" smtClean="0"/>
              <a:t>, o mecanismo de </a:t>
            </a:r>
            <a:r>
              <a:rPr lang="pt-BR" smtClean="0">
                <a:solidFill>
                  <a:srgbClr val="C00000"/>
                </a:solidFill>
              </a:rPr>
              <a:t>Locks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err="1" smtClean="0"/>
              <a:t>Locks</a:t>
            </a:r>
            <a:endParaRPr lang="pt-BR" dirty="0" smtClean="0"/>
          </a:p>
        </p:txBody>
      </p:sp>
      <p:sp>
        <p:nvSpPr>
          <p:cNvPr id="368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 servidor pode obter </a:t>
            </a:r>
            <a:r>
              <a:rPr lang="pt-BR" smtClean="0">
                <a:solidFill>
                  <a:srgbClr val="0000FF"/>
                </a:solidFill>
              </a:rPr>
              <a:t>equivalência em série de transações</a:t>
            </a:r>
            <a:r>
              <a:rPr lang="pt-BR" smtClean="0"/>
              <a:t>, dispondo </a:t>
            </a:r>
            <a:r>
              <a:rPr lang="pt-BR" smtClean="0">
                <a:solidFill>
                  <a:srgbClr val="C00000"/>
                </a:solidFill>
              </a:rPr>
              <a:t>em série o acesso aos dados</a:t>
            </a:r>
            <a:r>
              <a:rPr lang="pt-BR" smtClean="0"/>
              <a:t> compartilhados.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Atomicidade de Transações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A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tomicidade</a:t>
            </a:r>
            <a:r>
              <a:rPr lang="pt-BR" sz="2800" dirty="0" smtClean="0"/>
              <a:t>:  “uma transação deve ser tudo ou nada”.</a:t>
            </a:r>
          </a:p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C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onsistência</a:t>
            </a:r>
            <a:r>
              <a:rPr lang="pt-BR" sz="2800" dirty="0" smtClean="0"/>
              <a:t>:  “uma transação toma o sistema de um estado consistente para um outro estado consistente”.</a:t>
            </a:r>
          </a:p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I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solamento</a:t>
            </a:r>
            <a:r>
              <a:rPr lang="pt-BR" sz="2800" dirty="0" smtClean="0"/>
              <a:t>:  “cada transação deve ser realizada sem interferência de outras transações”.</a:t>
            </a:r>
          </a:p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D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urabilidade</a:t>
            </a:r>
            <a:r>
              <a:rPr lang="pt-BR" sz="2800" dirty="0" smtClean="0"/>
              <a:t>: “após uma transação ter sido completada bem sucedida, todos os seus efeitos são salvos em memória permanente.</a:t>
            </a:r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solidFill>
                  <a:srgbClr val="0000FF"/>
                </a:solidFill>
              </a:rPr>
              <a:t>Transações </a:t>
            </a:r>
            <a:r>
              <a:rPr lang="en-GB" sz="3200" i="1" smtClean="0">
                <a:solidFill>
                  <a:srgbClr val="0000FF"/>
                </a:solidFill>
              </a:rPr>
              <a:t>T</a:t>
            </a:r>
            <a:r>
              <a:rPr lang="en-GB" sz="3200" smtClean="0">
                <a:solidFill>
                  <a:srgbClr val="0000FF"/>
                </a:solidFill>
              </a:rPr>
              <a:t> and </a:t>
            </a:r>
            <a:r>
              <a:rPr lang="en-GB" sz="3200" i="1" smtClean="0">
                <a:solidFill>
                  <a:srgbClr val="0000FF"/>
                </a:solidFill>
              </a:rPr>
              <a:t>U</a:t>
            </a:r>
            <a:r>
              <a:rPr lang="en-GB" sz="3200" smtClean="0">
                <a:solidFill>
                  <a:srgbClr val="0000FF"/>
                </a:solidFill>
              </a:rPr>
              <a:t> com Locks  -  Figura 4</a:t>
            </a:r>
          </a:p>
        </p:txBody>
      </p:sp>
      <p:sp>
        <p:nvSpPr>
          <p:cNvPr id="79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411413" y="6237288"/>
            <a:ext cx="3889375" cy="620712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37892" name="Rectangle 161"/>
          <p:cNvSpPr>
            <a:spLocks noChangeArrowheads="1"/>
          </p:cNvSpPr>
          <p:nvPr/>
        </p:nvSpPr>
        <p:spPr bwMode="auto">
          <a:xfrm>
            <a:off x="6334125" y="2503488"/>
            <a:ext cx="1216025" cy="312737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3" name="Rectangle 160"/>
          <p:cNvSpPr>
            <a:spLocks noChangeArrowheads="1"/>
          </p:cNvSpPr>
          <p:nvPr/>
        </p:nvSpPr>
        <p:spPr bwMode="auto">
          <a:xfrm>
            <a:off x="895350" y="2503488"/>
            <a:ext cx="2009775" cy="29686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4" name="Rectangle 159"/>
          <p:cNvSpPr>
            <a:spLocks noChangeArrowheads="1"/>
          </p:cNvSpPr>
          <p:nvPr/>
        </p:nvSpPr>
        <p:spPr bwMode="auto">
          <a:xfrm>
            <a:off x="3036888" y="2503488"/>
            <a:ext cx="1214437" cy="312737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5" name="Rectangle 156"/>
          <p:cNvSpPr>
            <a:spLocks noChangeArrowheads="1"/>
          </p:cNvSpPr>
          <p:nvPr/>
        </p:nvSpPr>
        <p:spPr bwMode="auto">
          <a:xfrm>
            <a:off x="4381500" y="2503488"/>
            <a:ext cx="1870075" cy="2952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6" name="Rectangle 152"/>
          <p:cNvSpPr>
            <a:spLocks noChangeArrowheads="1"/>
          </p:cNvSpPr>
          <p:nvPr/>
        </p:nvSpPr>
        <p:spPr bwMode="auto">
          <a:xfrm>
            <a:off x="895350" y="1317625"/>
            <a:ext cx="3419475" cy="312738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7" name="Rectangle 153"/>
          <p:cNvSpPr>
            <a:spLocks noChangeArrowheads="1"/>
          </p:cNvSpPr>
          <p:nvPr/>
        </p:nvSpPr>
        <p:spPr bwMode="auto">
          <a:xfrm>
            <a:off x="4351338" y="1325563"/>
            <a:ext cx="3621087" cy="30321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8" name="Rectangle 154"/>
          <p:cNvSpPr>
            <a:spLocks noChangeArrowheads="1"/>
          </p:cNvSpPr>
          <p:nvPr/>
        </p:nvSpPr>
        <p:spPr bwMode="auto">
          <a:xfrm>
            <a:off x="879475" y="1646238"/>
            <a:ext cx="3419475" cy="7778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9" name="Rectangle 155"/>
          <p:cNvSpPr>
            <a:spLocks noChangeArrowheads="1"/>
          </p:cNvSpPr>
          <p:nvPr/>
        </p:nvSpPr>
        <p:spPr bwMode="auto">
          <a:xfrm>
            <a:off x="4349750" y="1662113"/>
            <a:ext cx="3622675" cy="76041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0" name="Rectangle 30"/>
          <p:cNvSpPr>
            <a:spLocks noChangeArrowheads="1"/>
          </p:cNvSpPr>
          <p:nvPr/>
        </p:nvSpPr>
        <p:spPr bwMode="auto">
          <a:xfrm>
            <a:off x="3133725" y="251777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1" name="Rectangle 35"/>
          <p:cNvSpPr>
            <a:spLocks noChangeArrowheads="1"/>
          </p:cNvSpPr>
          <p:nvPr/>
        </p:nvSpPr>
        <p:spPr bwMode="auto">
          <a:xfrm>
            <a:off x="6332538" y="2517775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2" name="Rectangle 46"/>
          <p:cNvSpPr>
            <a:spLocks noChangeArrowheads="1"/>
          </p:cNvSpPr>
          <p:nvPr/>
        </p:nvSpPr>
        <p:spPr bwMode="auto">
          <a:xfrm>
            <a:off x="3133725" y="280352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3" name="Rectangle 51"/>
          <p:cNvSpPr>
            <a:spLocks noChangeArrowheads="1"/>
          </p:cNvSpPr>
          <p:nvPr/>
        </p:nvSpPr>
        <p:spPr bwMode="auto">
          <a:xfrm>
            <a:off x="6332538" y="2803525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4" name="Rectangle 134"/>
          <p:cNvSpPr>
            <a:spLocks noChangeArrowheads="1"/>
          </p:cNvSpPr>
          <p:nvPr/>
        </p:nvSpPr>
        <p:spPr bwMode="auto">
          <a:xfrm>
            <a:off x="3133725" y="5981700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5" name="Rectangle 138"/>
          <p:cNvSpPr>
            <a:spLocks noChangeArrowheads="1"/>
          </p:cNvSpPr>
          <p:nvPr/>
        </p:nvSpPr>
        <p:spPr bwMode="auto">
          <a:xfrm>
            <a:off x="4316413" y="5981700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6" name="Rectangle 142"/>
          <p:cNvSpPr>
            <a:spLocks noChangeArrowheads="1"/>
          </p:cNvSpPr>
          <p:nvPr/>
        </p:nvSpPr>
        <p:spPr bwMode="auto">
          <a:xfrm>
            <a:off x="6332538" y="5981700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7" name="Rectangle 4"/>
          <p:cNvSpPr>
            <a:spLocks noChangeArrowheads="1"/>
          </p:cNvSpPr>
          <p:nvPr/>
        </p:nvSpPr>
        <p:spPr bwMode="auto">
          <a:xfrm>
            <a:off x="1274763" y="1376363"/>
            <a:ext cx="1208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Transaction </a:t>
            </a:r>
            <a:endParaRPr lang="en-GB">
              <a:latin typeface="Calibri" pitchFamily="34" charset="0"/>
            </a:endParaRPr>
          </a:p>
        </p:txBody>
      </p:sp>
      <p:sp>
        <p:nvSpPr>
          <p:cNvPr id="37908" name="Rectangle 5"/>
          <p:cNvSpPr>
            <a:spLocks noChangeArrowheads="1"/>
          </p:cNvSpPr>
          <p:nvPr/>
        </p:nvSpPr>
        <p:spPr bwMode="auto">
          <a:xfrm flipH="1">
            <a:off x="2500313" y="1357313"/>
            <a:ext cx="71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b="1" i="1">
                <a:solidFill>
                  <a:srgbClr val="000000"/>
                </a:solidFill>
                <a:latin typeface="Calibri" pitchFamily="34" charset="0"/>
              </a:rPr>
              <a:t>T</a:t>
            </a:r>
            <a:endParaRPr lang="en-GB">
              <a:latin typeface="Calibri" pitchFamily="34" charset="0"/>
            </a:endParaRPr>
          </a:p>
        </p:txBody>
      </p:sp>
      <p:sp>
        <p:nvSpPr>
          <p:cNvPr id="37909" name="Rectangle 6"/>
          <p:cNvSpPr>
            <a:spLocks noChangeArrowheads="1"/>
          </p:cNvSpPr>
          <p:nvPr/>
        </p:nvSpPr>
        <p:spPr bwMode="auto">
          <a:xfrm>
            <a:off x="2389188" y="1376363"/>
            <a:ext cx="682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:</a:t>
            </a:r>
            <a:endParaRPr lang="en-GB">
              <a:latin typeface="Calibri" pitchFamily="34" charset="0"/>
            </a:endParaRPr>
          </a:p>
        </p:txBody>
      </p:sp>
      <p:sp>
        <p:nvSpPr>
          <p:cNvPr id="37910" name="Rectangle 7"/>
          <p:cNvSpPr>
            <a:spLocks noChangeArrowheads="1"/>
          </p:cNvSpPr>
          <p:nvPr/>
        </p:nvSpPr>
        <p:spPr bwMode="auto">
          <a:xfrm>
            <a:off x="2441575" y="1376363"/>
            <a:ext cx="115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GB">
              <a:latin typeface="Calibri" pitchFamily="34" charset="0"/>
            </a:endParaRPr>
          </a:p>
        </p:txBody>
      </p:sp>
      <p:sp>
        <p:nvSpPr>
          <p:cNvPr id="37911" name="Rectangle 8"/>
          <p:cNvSpPr>
            <a:spLocks noChangeArrowheads="1"/>
          </p:cNvSpPr>
          <p:nvPr/>
        </p:nvSpPr>
        <p:spPr bwMode="auto">
          <a:xfrm>
            <a:off x="1304925" y="1649413"/>
            <a:ext cx="22844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balance = b.getBalance()</a:t>
            </a:r>
            <a:endParaRPr lang="en-GB">
              <a:latin typeface="Calibri" pitchFamily="34" charset="0"/>
            </a:endParaRPr>
          </a:p>
        </p:txBody>
      </p:sp>
      <p:sp>
        <p:nvSpPr>
          <p:cNvPr id="37912" name="Rectangle 9"/>
          <p:cNvSpPr>
            <a:spLocks noChangeArrowheads="1"/>
          </p:cNvSpPr>
          <p:nvPr/>
        </p:nvSpPr>
        <p:spPr bwMode="auto">
          <a:xfrm>
            <a:off x="1304925" y="1917700"/>
            <a:ext cx="1958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b.setBalance(bal*1.1)</a:t>
            </a:r>
            <a:endParaRPr lang="en-GB">
              <a:latin typeface="Calibri" pitchFamily="34" charset="0"/>
            </a:endParaRPr>
          </a:p>
        </p:txBody>
      </p:sp>
      <p:sp>
        <p:nvSpPr>
          <p:cNvPr id="37913" name="Rectangle 10"/>
          <p:cNvSpPr>
            <a:spLocks noChangeArrowheads="1"/>
          </p:cNvSpPr>
          <p:nvPr/>
        </p:nvSpPr>
        <p:spPr bwMode="auto">
          <a:xfrm>
            <a:off x="1304925" y="2168525"/>
            <a:ext cx="1674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a.withdraw(bal/10)</a:t>
            </a:r>
            <a:endParaRPr lang="en-GB">
              <a:latin typeface="Calibri" pitchFamily="34" charset="0"/>
            </a:endParaRPr>
          </a:p>
        </p:txBody>
      </p:sp>
      <p:sp>
        <p:nvSpPr>
          <p:cNvPr id="37914" name="Rectangle 11"/>
          <p:cNvSpPr>
            <a:spLocks noChangeArrowheads="1"/>
          </p:cNvSpPr>
          <p:nvPr/>
        </p:nvSpPr>
        <p:spPr bwMode="auto">
          <a:xfrm>
            <a:off x="4484688" y="1376363"/>
            <a:ext cx="1208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Transaction </a:t>
            </a:r>
            <a:endParaRPr lang="en-GB">
              <a:latin typeface="Calibri" pitchFamily="34" charset="0"/>
            </a:endParaRPr>
          </a:p>
        </p:txBody>
      </p:sp>
      <p:sp>
        <p:nvSpPr>
          <p:cNvPr id="37915" name="Rectangle 12"/>
          <p:cNvSpPr>
            <a:spLocks noChangeArrowheads="1"/>
          </p:cNvSpPr>
          <p:nvPr/>
        </p:nvSpPr>
        <p:spPr bwMode="auto">
          <a:xfrm flipH="1">
            <a:off x="5786438" y="1357313"/>
            <a:ext cx="71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b="1" i="1">
                <a:solidFill>
                  <a:srgbClr val="000000"/>
                </a:solidFill>
                <a:latin typeface="Calibri" pitchFamily="34" charset="0"/>
              </a:rPr>
              <a:t>U</a:t>
            </a:r>
            <a:endParaRPr lang="en-GB">
              <a:latin typeface="Calibri" pitchFamily="34" charset="0"/>
            </a:endParaRPr>
          </a:p>
        </p:txBody>
      </p:sp>
      <p:sp>
        <p:nvSpPr>
          <p:cNvPr id="37916" name="Rectangle 13"/>
          <p:cNvSpPr>
            <a:spLocks noChangeArrowheads="1"/>
          </p:cNvSpPr>
          <p:nvPr/>
        </p:nvSpPr>
        <p:spPr bwMode="auto">
          <a:xfrm>
            <a:off x="5614988" y="1376363"/>
            <a:ext cx="698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:</a:t>
            </a:r>
            <a:endParaRPr lang="en-GB">
              <a:latin typeface="Calibri" pitchFamily="34" charset="0"/>
            </a:endParaRPr>
          </a:p>
        </p:txBody>
      </p:sp>
      <p:sp>
        <p:nvSpPr>
          <p:cNvPr id="37917" name="Rectangle 14"/>
          <p:cNvSpPr>
            <a:spLocks noChangeArrowheads="1"/>
          </p:cNvSpPr>
          <p:nvPr/>
        </p:nvSpPr>
        <p:spPr bwMode="auto">
          <a:xfrm>
            <a:off x="5667375" y="1490663"/>
            <a:ext cx="115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GB">
              <a:latin typeface="Calibri" pitchFamily="34" charset="0"/>
            </a:endParaRPr>
          </a:p>
        </p:txBody>
      </p:sp>
      <p:sp>
        <p:nvSpPr>
          <p:cNvPr id="37918" name="Rectangle 15"/>
          <p:cNvSpPr>
            <a:spLocks noChangeArrowheads="1"/>
          </p:cNvSpPr>
          <p:nvPr/>
        </p:nvSpPr>
        <p:spPr bwMode="auto">
          <a:xfrm>
            <a:off x="4484688" y="1701800"/>
            <a:ext cx="2286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balance = b.getBalance()</a:t>
            </a:r>
            <a:endParaRPr lang="en-GB">
              <a:latin typeface="Calibri" pitchFamily="34" charset="0"/>
            </a:endParaRPr>
          </a:p>
        </p:txBody>
      </p:sp>
      <p:sp>
        <p:nvSpPr>
          <p:cNvPr id="37919" name="Rectangle 16"/>
          <p:cNvSpPr>
            <a:spLocks noChangeArrowheads="1"/>
          </p:cNvSpPr>
          <p:nvPr/>
        </p:nvSpPr>
        <p:spPr bwMode="auto">
          <a:xfrm>
            <a:off x="4484688" y="1905000"/>
            <a:ext cx="196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b.setBalance(bal*1.1)</a:t>
            </a:r>
            <a:endParaRPr lang="en-GB">
              <a:latin typeface="Calibri" pitchFamily="34" charset="0"/>
            </a:endParaRPr>
          </a:p>
        </p:txBody>
      </p:sp>
      <p:sp>
        <p:nvSpPr>
          <p:cNvPr id="37920" name="Rectangle 17"/>
          <p:cNvSpPr>
            <a:spLocks noChangeArrowheads="1"/>
          </p:cNvSpPr>
          <p:nvPr/>
        </p:nvSpPr>
        <p:spPr bwMode="auto">
          <a:xfrm>
            <a:off x="4484688" y="2173288"/>
            <a:ext cx="16637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c.withdraw(bal/10)</a:t>
            </a:r>
            <a:endParaRPr lang="en-GB">
              <a:latin typeface="Calibri" pitchFamily="34" charset="0"/>
            </a:endParaRPr>
          </a:p>
        </p:txBody>
      </p:sp>
      <p:sp>
        <p:nvSpPr>
          <p:cNvPr id="37921" name="Line 18"/>
          <p:cNvSpPr>
            <a:spLocks noChangeShapeType="1"/>
          </p:cNvSpPr>
          <p:nvPr/>
        </p:nvSpPr>
        <p:spPr bwMode="auto">
          <a:xfrm flipV="1">
            <a:off x="857250" y="1112838"/>
            <a:ext cx="7500938" cy="460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922" name="Rectangle 25"/>
          <p:cNvSpPr>
            <a:spLocks noChangeArrowheads="1"/>
          </p:cNvSpPr>
          <p:nvPr/>
        </p:nvSpPr>
        <p:spPr bwMode="auto">
          <a:xfrm>
            <a:off x="1304925" y="2565400"/>
            <a:ext cx="1003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Operations</a:t>
            </a:r>
            <a:endParaRPr lang="en-GB">
              <a:latin typeface="Calibri" pitchFamily="34" charset="0"/>
            </a:endParaRPr>
          </a:p>
        </p:txBody>
      </p:sp>
      <p:sp>
        <p:nvSpPr>
          <p:cNvPr id="37923" name="Rectangle 26"/>
          <p:cNvSpPr>
            <a:spLocks noChangeArrowheads="1"/>
          </p:cNvSpPr>
          <p:nvPr/>
        </p:nvSpPr>
        <p:spPr bwMode="auto">
          <a:xfrm>
            <a:off x="3159125" y="2565400"/>
            <a:ext cx="5349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Locks</a:t>
            </a:r>
            <a:endParaRPr lang="en-GB">
              <a:latin typeface="Calibri" pitchFamily="34" charset="0"/>
            </a:endParaRPr>
          </a:p>
        </p:txBody>
      </p:sp>
      <p:sp>
        <p:nvSpPr>
          <p:cNvPr id="37924" name="Rectangle 27"/>
          <p:cNvSpPr>
            <a:spLocks noChangeArrowheads="1"/>
          </p:cNvSpPr>
          <p:nvPr/>
        </p:nvSpPr>
        <p:spPr bwMode="auto">
          <a:xfrm>
            <a:off x="4484688" y="2565400"/>
            <a:ext cx="1003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Operations</a:t>
            </a:r>
            <a:endParaRPr lang="en-GB">
              <a:latin typeface="Calibri" pitchFamily="34" charset="0"/>
            </a:endParaRPr>
          </a:p>
        </p:txBody>
      </p:sp>
      <p:sp>
        <p:nvSpPr>
          <p:cNvPr id="37925" name="Rectangle 28"/>
          <p:cNvSpPr>
            <a:spLocks noChangeArrowheads="1"/>
          </p:cNvSpPr>
          <p:nvPr/>
        </p:nvSpPr>
        <p:spPr bwMode="auto">
          <a:xfrm>
            <a:off x="6357938" y="2565400"/>
            <a:ext cx="5349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Locks</a:t>
            </a:r>
            <a:endParaRPr lang="en-GB">
              <a:latin typeface="Calibri" pitchFamily="34" charset="0"/>
            </a:endParaRPr>
          </a:p>
        </p:txBody>
      </p:sp>
      <p:sp>
        <p:nvSpPr>
          <p:cNvPr id="37926" name="Rectangle 44"/>
          <p:cNvSpPr>
            <a:spLocks noChangeArrowheads="1"/>
          </p:cNvSpPr>
          <p:nvPr/>
        </p:nvSpPr>
        <p:spPr bwMode="auto">
          <a:xfrm>
            <a:off x="1304925" y="2927350"/>
            <a:ext cx="15097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openTransaction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37927" name="Rectangle 60"/>
          <p:cNvSpPr>
            <a:spLocks noChangeArrowheads="1"/>
          </p:cNvSpPr>
          <p:nvPr/>
        </p:nvSpPr>
        <p:spPr bwMode="auto">
          <a:xfrm>
            <a:off x="1304925" y="3195638"/>
            <a:ext cx="17112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bal =  </a:t>
            </a:r>
            <a:r>
              <a:rPr lang="en-GB" sz="1600" i="1" dirty="0" err="1">
                <a:solidFill>
                  <a:srgbClr val="000000"/>
                </a:solidFill>
                <a:latin typeface="Calibri" pitchFamily="34" charset="0"/>
              </a:rPr>
              <a:t>b.</a:t>
            </a:r>
            <a:r>
              <a:rPr lang="en-GB" sz="1600" i="1" dirty="0" err="1">
                <a:solidFill>
                  <a:srgbClr val="C00000"/>
                </a:solidFill>
                <a:latin typeface="Calibri" pitchFamily="34" charset="0"/>
              </a:rPr>
              <a:t>getBalance</a:t>
            </a:r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()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7928" name="Rectangle 61"/>
          <p:cNvSpPr>
            <a:spLocks noChangeArrowheads="1"/>
          </p:cNvSpPr>
          <p:nvPr/>
        </p:nvSpPr>
        <p:spPr bwMode="auto">
          <a:xfrm>
            <a:off x="3286125" y="3214688"/>
            <a:ext cx="6429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alibri" pitchFamily="34" charset="0"/>
              </a:rPr>
              <a:t>lock 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29" name="Rectangle 62"/>
          <p:cNvSpPr>
            <a:spLocks noChangeArrowheads="1"/>
          </p:cNvSpPr>
          <p:nvPr/>
        </p:nvSpPr>
        <p:spPr bwMode="auto">
          <a:xfrm flipH="1">
            <a:off x="3714750" y="3214688"/>
            <a:ext cx="2143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 dirty="0">
                <a:solidFill>
                  <a:srgbClr val="0000FF"/>
                </a:solidFill>
                <a:latin typeface="Calibri" pitchFamily="34" charset="0"/>
              </a:rPr>
              <a:t>B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30" name="Rectangle 68"/>
          <p:cNvSpPr>
            <a:spLocks noChangeArrowheads="1"/>
          </p:cNvSpPr>
          <p:nvPr/>
        </p:nvSpPr>
        <p:spPr bwMode="auto">
          <a:xfrm>
            <a:off x="1304925" y="3578225"/>
            <a:ext cx="180581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 dirty="0" err="1">
                <a:solidFill>
                  <a:srgbClr val="C00000"/>
                </a:solidFill>
                <a:latin typeface="Calibri" pitchFamily="34" charset="0"/>
              </a:rPr>
              <a:t>b.setBalance</a:t>
            </a:r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(bal*1.1)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7931" name="Rectangle 69"/>
          <p:cNvSpPr>
            <a:spLocks noChangeArrowheads="1"/>
          </p:cNvSpPr>
          <p:nvPr/>
        </p:nvSpPr>
        <p:spPr bwMode="auto">
          <a:xfrm>
            <a:off x="4484688" y="3508375"/>
            <a:ext cx="15097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openTransaction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37932" name="Rectangle 75"/>
          <p:cNvSpPr>
            <a:spLocks noChangeArrowheads="1"/>
          </p:cNvSpPr>
          <p:nvPr/>
        </p:nvSpPr>
        <p:spPr bwMode="auto">
          <a:xfrm>
            <a:off x="1304925" y="3898900"/>
            <a:ext cx="1674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a.withdraw(bal/10)</a:t>
            </a:r>
            <a:endParaRPr lang="en-GB">
              <a:latin typeface="Calibri" pitchFamily="34" charset="0"/>
            </a:endParaRPr>
          </a:p>
        </p:txBody>
      </p:sp>
      <p:sp>
        <p:nvSpPr>
          <p:cNvPr id="37933" name="Rectangle 76"/>
          <p:cNvSpPr>
            <a:spLocks noChangeArrowheads="1"/>
          </p:cNvSpPr>
          <p:nvPr/>
        </p:nvSpPr>
        <p:spPr bwMode="auto">
          <a:xfrm>
            <a:off x="3286125" y="3857625"/>
            <a:ext cx="642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lock </a:t>
            </a:r>
            <a:endParaRPr lang="en-GB">
              <a:latin typeface="Calibri" pitchFamily="34" charset="0"/>
            </a:endParaRPr>
          </a:p>
        </p:txBody>
      </p:sp>
      <p:sp>
        <p:nvSpPr>
          <p:cNvPr id="37934" name="Rectangle 77"/>
          <p:cNvSpPr>
            <a:spLocks noChangeArrowheads="1"/>
          </p:cNvSpPr>
          <p:nvPr/>
        </p:nvSpPr>
        <p:spPr bwMode="auto">
          <a:xfrm>
            <a:off x="3714750" y="3857625"/>
            <a:ext cx="142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A</a:t>
            </a:r>
            <a:endParaRPr lang="en-GB">
              <a:latin typeface="Calibri" pitchFamily="34" charset="0"/>
            </a:endParaRPr>
          </a:p>
        </p:txBody>
      </p:sp>
      <p:sp>
        <p:nvSpPr>
          <p:cNvPr id="37935" name="Rectangle 78"/>
          <p:cNvSpPr>
            <a:spLocks noChangeArrowheads="1"/>
          </p:cNvSpPr>
          <p:nvPr/>
        </p:nvSpPr>
        <p:spPr bwMode="auto">
          <a:xfrm>
            <a:off x="4484688" y="3833813"/>
            <a:ext cx="17112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bal =  </a:t>
            </a:r>
            <a:r>
              <a:rPr lang="en-GB" sz="1600" i="1" dirty="0" err="1">
                <a:solidFill>
                  <a:srgbClr val="C00000"/>
                </a:solidFill>
                <a:latin typeface="Calibri" pitchFamily="34" charset="0"/>
              </a:rPr>
              <a:t>b.getBalance</a:t>
            </a:r>
            <a:r>
              <a:rPr lang="en-GB" sz="1600" i="1" dirty="0">
                <a:solidFill>
                  <a:srgbClr val="C00000"/>
                </a:solidFill>
                <a:latin typeface="Calibri" pitchFamily="34" charset="0"/>
              </a:rPr>
              <a:t>()</a:t>
            </a:r>
            <a:endParaRPr lang="en-GB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936" name="Rectangle 79"/>
          <p:cNvSpPr>
            <a:spLocks noChangeArrowheads="1"/>
          </p:cNvSpPr>
          <p:nvPr/>
        </p:nvSpPr>
        <p:spPr bwMode="auto">
          <a:xfrm>
            <a:off x="6429375" y="3857625"/>
            <a:ext cx="866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sz="1600" dirty="0">
                <a:solidFill>
                  <a:srgbClr val="0000FF"/>
                </a:solidFill>
                <a:latin typeface="Calibri" pitchFamily="34" charset="0"/>
              </a:rPr>
              <a:t>waits for 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37" name="Rectangle 80"/>
          <p:cNvSpPr>
            <a:spLocks noChangeArrowheads="1"/>
          </p:cNvSpPr>
          <p:nvPr/>
        </p:nvSpPr>
        <p:spPr bwMode="auto">
          <a:xfrm flipH="1">
            <a:off x="7358063" y="3857625"/>
            <a:ext cx="71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 dirty="0">
                <a:solidFill>
                  <a:srgbClr val="0000FF"/>
                </a:solidFill>
                <a:latin typeface="Calibri" pitchFamily="34" charset="0"/>
              </a:rPr>
              <a:t>T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38" name="Rectangle 81"/>
          <p:cNvSpPr>
            <a:spLocks noChangeArrowheads="1"/>
          </p:cNvSpPr>
          <p:nvPr/>
        </p:nvSpPr>
        <p:spPr bwMode="auto">
          <a:xfrm>
            <a:off x="7500938" y="3857625"/>
            <a:ext cx="142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’s</a:t>
            </a:r>
            <a:endParaRPr lang="en-GB">
              <a:latin typeface="Calibri" pitchFamily="34" charset="0"/>
            </a:endParaRPr>
          </a:p>
        </p:txBody>
      </p:sp>
      <p:sp>
        <p:nvSpPr>
          <p:cNvPr id="37939" name="Rectangle 82"/>
          <p:cNvSpPr>
            <a:spLocks noChangeArrowheads="1"/>
          </p:cNvSpPr>
          <p:nvPr/>
        </p:nvSpPr>
        <p:spPr bwMode="auto">
          <a:xfrm>
            <a:off x="6300788" y="4143375"/>
            <a:ext cx="10795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alibri" pitchFamily="34" charset="0"/>
              </a:rPr>
              <a:t>    </a:t>
            </a:r>
            <a:r>
              <a:rPr lang="en-GB" sz="1600" dirty="0">
                <a:solidFill>
                  <a:srgbClr val="0000FF"/>
                </a:solidFill>
                <a:latin typeface="Calibri" pitchFamily="34" charset="0"/>
              </a:rPr>
              <a:t>unlock on 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40" name="Rectangle 83"/>
          <p:cNvSpPr>
            <a:spLocks noChangeArrowheads="1"/>
          </p:cNvSpPr>
          <p:nvPr/>
        </p:nvSpPr>
        <p:spPr bwMode="auto">
          <a:xfrm flipH="1">
            <a:off x="7143750" y="4143375"/>
            <a:ext cx="428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     </a:t>
            </a:r>
            <a:r>
              <a:rPr lang="en-GB" sz="1600" i="1" dirty="0">
                <a:solidFill>
                  <a:srgbClr val="0000FF"/>
                </a:solidFill>
                <a:latin typeface="Calibri" pitchFamily="34" charset="0"/>
              </a:rPr>
              <a:t>B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41" name="Rectangle 89"/>
          <p:cNvSpPr>
            <a:spLocks noChangeArrowheads="1"/>
          </p:cNvSpPr>
          <p:nvPr/>
        </p:nvSpPr>
        <p:spPr bwMode="auto">
          <a:xfrm>
            <a:off x="1304925" y="4368800"/>
            <a:ext cx="1531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closeTransaction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37942" name="Rectangle 90"/>
          <p:cNvSpPr>
            <a:spLocks noChangeArrowheads="1"/>
          </p:cNvSpPr>
          <p:nvPr/>
        </p:nvSpPr>
        <p:spPr bwMode="auto">
          <a:xfrm>
            <a:off x="3000375" y="4357688"/>
            <a:ext cx="8080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alibri" pitchFamily="34" charset="0"/>
              </a:rPr>
              <a:t>unlock</a:t>
            </a:r>
            <a:r>
              <a:rPr lang="en-GB" sz="1600" dirty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7943" name="Rectangle 91"/>
          <p:cNvSpPr>
            <a:spLocks noChangeArrowheads="1"/>
          </p:cNvSpPr>
          <p:nvPr/>
        </p:nvSpPr>
        <p:spPr bwMode="auto">
          <a:xfrm>
            <a:off x="3706813" y="4368800"/>
            <a:ext cx="136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A</a:t>
            </a:r>
            <a:endParaRPr lang="en-GB">
              <a:latin typeface="Calibri" pitchFamily="34" charset="0"/>
            </a:endParaRPr>
          </a:p>
        </p:txBody>
      </p:sp>
      <p:sp>
        <p:nvSpPr>
          <p:cNvPr id="37944" name="Rectangle 92"/>
          <p:cNvSpPr>
            <a:spLocks noChangeArrowheads="1"/>
          </p:cNvSpPr>
          <p:nvPr/>
        </p:nvSpPr>
        <p:spPr bwMode="auto">
          <a:xfrm>
            <a:off x="3813175" y="4368800"/>
            <a:ext cx="1730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, </a:t>
            </a:r>
            <a:endParaRPr lang="en-GB">
              <a:latin typeface="Calibri" pitchFamily="34" charset="0"/>
            </a:endParaRPr>
          </a:p>
        </p:txBody>
      </p:sp>
      <p:sp>
        <p:nvSpPr>
          <p:cNvPr id="37945" name="Rectangle 93"/>
          <p:cNvSpPr>
            <a:spLocks noChangeArrowheads="1"/>
          </p:cNvSpPr>
          <p:nvPr/>
        </p:nvSpPr>
        <p:spPr bwMode="auto">
          <a:xfrm>
            <a:off x="3917950" y="4368800"/>
            <a:ext cx="1122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 dirty="0">
                <a:solidFill>
                  <a:srgbClr val="0000FF"/>
                </a:solidFill>
                <a:latin typeface="Calibri" pitchFamily="34" charset="0"/>
              </a:rPr>
              <a:t>B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46" name="Rectangle 94"/>
          <p:cNvSpPr>
            <a:spLocks noChangeArrowheads="1"/>
          </p:cNvSpPr>
          <p:nvPr/>
        </p:nvSpPr>
        <p:spPr bwMode="auto">
          <a:xfrm>
            <a:off x="4484688" y="4438650"/>
            <a:ext cx="114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GB">
              <a:latin typeface="Calibri" pitchFamily="34" charset="0"/>
            </a:endParaRPr>
          </a:p>
        </p:txBody>
      </p:sp>
      <p:sp>
        <p:nvSpPr>
          <p:cNvPr id="37947" name="Rectangle 95"/>
          <p:cNvSpPr>
            <a:spLocks noChangeArrowheads="1"/>
          </p:cNvSpPr>
          <p:nvPr/>
        </p:nvSpPr>
        <p:spPr bwMode="auto">
          <a:xfrm>
            <a:off x="4556125" y="4438650"/>
            <a:ext cx="57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37948" name="Rectangle 101"/>
          <p:cNvSpPr>
            <a:spLocks noChangeArrowheads="1"/>
          </p:cNvSpPr>
          <p:nvPr/>
        </p:nvSpPr>
        <p:spPr bwMode="auto">
          <a:xfrm>
            <a:off x="6357938" y="4706938"/>
            <a:ext cx="42800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sz="1600" dirty="0">
                <a:solidFill>
                  <a:srgbClr val="0000FF"/>
                </a:solidFill>
                <a:latin typeface="Calibri" pitchFamily="34" charset="0"/>
              </a:rPr>
              <a:t>lock 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49" name="Rectangle 102"/>
          <p:cNvSpPr>
            <a:spLocks noChangeArrowheads="1"/>
          </p:cNvSpPr>
          <p:nvPr/>
        </p:nvSpPr>
        <p:spPr bwMode="auto">
          <a:xfrm>
            <a:off x="6786563" y="4714875"/>
            <a:ext cx="285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sz="1600" i="1" dirty="0">
                <a:solidFill>
                  <a:srgbClr val="0000FF"/>
                </a:solidFill>
                <a:latin typeface="Calibri" pitchFamily="34" charset="0"/>
              </a:rPr>
              <a:t>B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50" name="Rectangle 108"/>
          <p:cNvSpPr>
            <a:spLocks noChangeArrowheads="1"/>
          </p:cNvSpPr>
          <p:nvPr/>
        </p:nvSpPr>
        <p:spPr bwMode="auto">
          <a:xfrm>
            <a:off x="4484688" y="5089525"/>
            <a:ext cx="196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b.setBalance(bal*1.1)</a:t>
            </a:r>
            <a:endParaRPr lang="en-GB">
              <a:latin typeface="Calibri" pitchFamily="34" charset="0"/>
            </a:endParaRPr>
          </a:p>
        </p:txBody>
      </p:sp>
      <p:sp>
        <p:nvSpPr>
          <p:cNvPr id="37951" name="Rectangle 109"/>
          <p:cNvSpPr>
            <a:spLocks noChangeArrowheads="1"/>
          </p:cNvSpPr>
          <p:nvPr/>
        </p:nvSpPr>
        <p:spPr bwMode="auto">
          <a:xfrm>
            <a:off x="6357938" y="5032375"/>
            <a:ext cx="587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37952" name="Rectangle 110"/>
          <p:cNvSpPr>
            <a:spLocks noChangeArrowheads="1"/>
          </p:cNvSpPr>
          <p:nvPr/>
        </p:nvSpPr>
        <p:spPr bwMode="auto">
          <a:xfrm>
            <a:off x="6410325" y="5032375"/>
            <a:ext cx="587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37953" name="Rectangle 116"/>
          <p:cNvSpPr>
            <a:spLocks noChangeArrowheads="1"/>
          </p:cNvSpPr>
          <p:nvPr/>
        </p:nvSpPr>
        <p:spPr bwMode="auto">
          <a:xfrm>
            <a:off x="3159125" y="5357813"/>
            <a:ext cx="587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37954" name="Rectangle 117"/>
          <p:cNvSpPr>
            <a:spLocks noChangeArrowheads="1"/>
          </p:cNvSpPr>
          <p:nvPr/>
        </p:nvSpPr>
        <p:spPr bwMode="auto">
          <a:xfrm>
            <a:off x="3211513" y="5357813"/>
            <a:ext cx="58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37955" name="Rectangle 118"/>
          <p:cNvSpPr>
            <a:spLocks noChangeArrowheads="1"/>
          </p:cNvSpPr>
          <p:nvPr/>
        </p:nvSpPr>
        <p:spPr bwMode="auto">
          <a:xfrm>
            <a:off x="4484688" y="5392738"/>
            <a:ext cx="16637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c.withdraw(bal/10)</a:t>
            </a:r>
            <a:endParaRPr lang="en-GB">
              <a:latin typeface="Calibri" pitchFamily="34" charset="0"/>
            </a:endParaRPr>
          </a:p>
        </p:txBody>
      </p:sp>
      <p:sp>
        <p:nvSpPr>
          <p:cNvPr id="37956" name="Rectangle 119"/>
          <p:cNvSpPr>
            <a:spLocks noChangeArrowheads="1"/>
          </p:cNvSpPr>
          <p:nvPr/>
        </p:nvSpPr>
        <p:spPr bwMode="auto">
          <a:xfrm>
            <a:off x="6357938" y="5392738"/>
            <a:ext cx="422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lock </a:t>
            </a:r>
            <a:endParaRPr lang="en-GB">
              <a:latin typeface="Calibri" pitchFamily="34" charset="0"/>
            </a:endParaRPr>
          </a:p>
        </p:txBody>
      </p:sp>
      <p:sp>
        <p:nvSpPr>
          <p:cNvPr id="37957" name="Rectangle 120"/>
          <p:cNvSpPr>
            <a:spLocks noChangeArrowheads="1"/>
          </p:cNvSpPr>
          <p:nvPr/>
        </p:nvSpPr>
        <p:spPr bwMode="auto">
          <a:xfrm>
            <a:off x="6804025" y="5373688"/>
            <a:ext cx="2159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</a:t>
            </a:r>
            <a:endParaRPr lang="en-GB">
              <a:latin typeface="Calibri" pitchFamily="34" charset="0"/>
            </a:endParaRPr>
          </a:p>
        </p:txBody>
      </p:sp>
      <p:sp>
        <p:nvSpPr>
          <p:cNvPr id="37958" name="Rectangle 126"/>
          <p:cNvSpPr>
            <a:spLocks noChangeArrowheads="1"/>
          </p:cNvSpPr>
          <p:nvPr/>
        </p:nvSpPr>
        <p:spPr bwMode="auto">
          <a:xfrm>
            <a:off x="4484688" y="5740400"/>
            <a:ext cx="1531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closeTransaction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37959" name="Rectangle 127"/>
          <p:cNvSpPr>
            <a:spLocks noChangeArrowheads="1"/>
          </p:cNvSpPr>
          <p:nvPr/>
        </p:nvSpPr>
        <p:spPr bwMode="auto">
          <a:xfrm>
            <a:off x="6357938" y="5759450"/>
            <a:ext cx="6492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unlock </a:t>
            </a:r>
            <a:endParaRPr lang="en-GB">
              <a:latin typeface="Calibri" pitchFamily="34" charset="0"/>
            </a:endParaRPr>
          </a:p>
        </p:txBody>
      </p:sp>
      <p:sp>
        <p:nvSpPr>
          <p:cNvPr id="37960" name="Rectangle 128"/>
          <p:cNvSpPr>
            <a:spLocks noChangeArrowheads="1"/>
          </p:cNvSpPr>
          <p:nvPr/>
        </p:nvSpPr>
        <p:spPr bwMode="auto">
          <a:xfrm flipH="1">
            <a:off x="7019925" y="5732463"/>
            <a:ext cx="1952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</a:t>
            </a:r>
            <a:endParaRPr lang="en-GB">
              <a:latin typeface="Calibri" pitchFamily="34" charset="0"/>
            </a:endParaRPr>
          </a:p>
        </p:txBody>
      </p:sp>
      <p:sp>
        <p:nvSpPr>
          <p:cNvPr id="37961" name="Rectangle 129"/>
          <p:cNvSpPr>
            <a:spLocks noChangeArrowheads="1"/>
          </p:cNvSpPr>
          <p:nvPr/>
        </p:nvSpPr>
        <p:spPr bwMode="auto">
          <a:xfrm>
            <a:off x="7072313" y="5929313"/>
            <a:ext cx="142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, </a:t>
            </a:r>
            <a:endParaRPr lang="en-GB">
              <a:latin typeface="Calibri" pitchFamily="34" charset="0"/>
            </a:endParaRPr>
          </a:p>
        </p:txBody>
      </p:sp>
      <p:sp>
        <p:nvSpPr>
          <p:cNvPr id="37962" name="Rectangle 130"/>
          <p:cNvSpPr>
            <a:spLocks noChangeArrowheads="1"/>
          </p:cNvSpPr>
          <p:nvPr/>
        </p:nvSpPr>
        <p:spPr bwMode="auto">
          <a:xfrm flipH="1">
            <a:off x="7308850" y="5732463"/>
            <a:ext cx="1206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</a:t>
            </a:r>
            <a:endParaRPr lang="en-GB">
              <a:latin typeface="Calibri" pitchFamily="34" charset="0"/>
            </a:endParaRPr>
          </a:p>
        </p:txBody>
      </p:sp>
      <p:sp>
        <p:nvSpPr>
          <p:cNvPr id="37963" name="Oval 147"/>
          <p:cNvSpPr>
            <a:spLocks noChangeArrowheads="1"/>
          </p:cNvSpPr>
          <p:nvPr/>
        </p:nvSpPr>
        <p:spPr bwMode="auto">
          <a:xfrm>
            <a:off x="4624388" y="4503738"/>
            <a:ext cx="71437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64" name="Oval 148"/>
          <p:cNvSpPr>
            <a:spLocks noChangeArrowheads="1"/>
          </p:cNvSpPr>
          <p:nvPr/>
        </p:nvSpPr>
        <p:spPr bwMode="auto">
          <a:xfrm>
            <a:off x="4765675" y="4503738"/>
            <a:ext cx="71438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65" name="Oval 149"/>
          <p:cNvSpPr>
            <a:spLocks noChangeArrowheads="1"/>
          </p:cNvSpPr>
          <p:nvPr/>
        </p:nvSpPr>
        <p:spPr bwMode="auto">
          <a:xfrm>
            <a:off x="4905375" y="4503738"/>
            <a:ext cx="73025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66" name="Line 158"/>
          <p:cNvSpPr>
            <a:spLocks noChangeShapeType="1"/>
          </p:cNvSpPr>
          <p:nvPr/>
        </p:nvSpPr>
        <p:spPr bwMode="auto">
          <a:xfrm flipV="1">
            <a:off x="871538" y="6142038"/>
            <a:ext cx="7132637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(Travas)</a:t>
            </a:r>
          </a:p>
        </p:txBody>
      </p:sp>
      <p:sp>
        <p:nvSpPr>
          <p:cNvPr id="399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 exemplo simples de mecanismo para a disposição das transações em série, é o uso de locks (travas) exclusivos.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Nesse esquema, um Lock </a:t>
            </a:r>
            <a:r>
              <a:rPr lang="pt-BR" smtClean="0">
                <a:solidFill>
                  <a:srgbClr val="0000FF"/>
                </a:solidFill>
              </a:rPr>
              <a:t>tenta </a:t>
            </a:r>
            <a:r>
              <a:rPr lang="pt-BR" smtClean="0">
                <a:solidFill>
                  <a:srgbClr val="C00000"/>
                </a:solidFill>
              </a:rPr>
              <a:t>impedir o acesso</a:t>
            </a:r>
            <a:r>
              <a:rPr lang="pt-BR" smtClean="0"/>
              <a:t> (travar) </a:t>
            </a:r>
            <a:r>
              <a:rPr lang="pt-BR" smtClean="0">
                <a:solidFill>
                  <a:srgbClr val="0000FF"/>
                </a:solidFill>
              </a:rPr>
              <a:t>a qualquer dado que esteja para ser usado por qualquer operação da transação</a:t>
            </a:r>
            <a:r>
              <a:rPr lang="pt-BR" smtClean="0"/>
              <a:t> de um cliente.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 </a:t>
            </a:r>
            <a:r>
              <a:rPr lang="pt-BR" dirty="0" smtClean="0">
                <a:solidFill>
                  <a:srgbClr val="0000FF"/>
                </a:solidFill>
              </a:rPr>
              <a:t>um cliente solicitar o acesso a um dado que já está travado</a:t>
            </a:r>
            <a:r>
              <a:rPr lang="pt-BR" dirty="0" smtClean="0"/>
              <a:t> devido a transação de outro cliente, </a:t>
            </a:r>
            <a:r>
              <a:rPr lang="pt-BR" dirty="0" smtClean="0">
                <a:solidFill>
                  <a:srgbClr val="C00000"/>
                </a:solidFill>
              </a:rPr>
              <a:t>o pedido será suspenso </a:t>
            </a:r>
            <a:r>
              <a:rPr lang="pt-BR" dirty="0" smtClean="0"/>
              <a:t>e o cliente querendo acessar, </a:t>
            </a:r>
            <a:r>
              <a:rPr lang="pt-BR" dirty="0" smtClean="0">
                <a:solidFill>
                  <a:srgbClr val="C00000"/>
                </a:solidFill>
              </a:rPr>
              <a:t>deverá esperar </a:t>
            </a:r>
            <a:r>
              <a:rPr lang="pt-BR" dirty="0" smtClean="0">
                <a:solidFill>
                  <a:srgbClr val="0000FF"/>
                </a:solidFill>
              </a:rPr>
              <a:t>até que o objeto seja destravado.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419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import java.util.concurrent.locks.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import java.util.concurrent.locks.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ReentrantLock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import java.util.concurrent.locks.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// Criação de um objeto 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acessLock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 da classe 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 para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// controlar a sincronização de algum objeto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// compartilhado.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Private Lock acessLock = new ReentrantLock;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// Condições para controlar a leitura e a escrita.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podeEscrever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acessLock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newCondition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podeLer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acessLock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newCondition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// Escreve valor no objeto compartilhado 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// Para travar o objeto compartilhado, quando o método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// set() for chamado 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 set( ... ) {</a:t>
            </a:r>
            <a:br>
              <a:rPr lang="pt-BR" sz="2300" dirty="0" smtClean="0">
                <a:latin typeface="Courier New" pitchFamily="49" charset="0"/>
                <a:cs typeface="Courier New" pitchFamily="49" charset="0"/>
              </a:rPr>
            </a:br>
            <a:endParaRPr lang="pt-BR" sz="23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  // chama o método 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e bloqueia (trava) o </a:t>
            </a:r>
            <a:b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objeto compartilhado. Esse método </a:t>
            </a:r>
            <a:b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esperará até que a trava esteja </a:t>
            </a:r>
            <a:b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disponível.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// Se o objeto estiver sem condição de escrita 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podeEscrever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3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await</a:t>
            </a:r>
            <a:r>
              <a:rPr lang="pt-BR" sz="23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23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Espera uma condição ocorrer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440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Sinaliza a thread que está esperando para fazer uma leitura.</a:t>
            </a:r>
          </a:p>
          <a:p>
            <a:pPr eaLnBrk="1" hangingPunct="1">
              <a:buFont typeface="Arial" pitchFamily="34" charset="0"/>
              <a:buNone/>
            </a:pPr>
            <a:endParaRPr lang="pt-BR" sz="1800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podeLer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signal</a:t>
            </a:r>
            <a:r>
              <a:rPr lang="pt-BR" sz="18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// avisa que uma condição ocorreu ... </a:t>
            </a:r>
          </a:p>
          <a:p>
            <a:pPr eaLnBrk="1" hangingPunct="1">
              <a:buFont typeface="Arial" pitchFamily="34" charset="0"/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hangingPunct="1">
              <a:buFont typeface="Arial" pitchFamily="34" charset="0"/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finally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unlock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// destrava o objeto compartilhado.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 // fim do método set.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Ler valor no objeto compartilhado 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Para travar o objeto compartilhado, quando o método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() for chamado.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  // chama o método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e bloqueia (trava) o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objeto compartilhado. Esse método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esperará até que a trava esteja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disponível.                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Se o objeto estiver sem condição de ser lido...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podeLer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await</a:t>
            </a:r>
            <a:r>
              <a:rPr lang="pt-BR" sz="18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Espera uma condição ocorrer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pt-BR" sz="1800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460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// Sinaliza a thread que está esperando para fazer uma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// leitura.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podeEscrever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signal()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; // avisa que uma condição ocorreu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... 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finally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unlock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; // destrava o objeto compartilhado.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pt-BR" sz="1800" smtClean="0">
                <a:latin typeface="Courier New" pitchFamily="49" charset="0"/>
                <a:cs typeface="Courier New" pitchFamily="49" charset="0"/>
              </a:rPr>
            </a:b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} // fim do método get.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471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pt-BR" smtClean="0"/>
          </a:p>
          <a:p>
            <a:pPr eaLnBrk="1" hangingPunct="1"/>
            <a:r>
              <a:rPr lang="pt-BR" smtClean="0"/>
              <a:t>Execute os exemplos Deitel </a:t>
            </a:r>
            <a:r>
              <a:rPr lang="pt-BR" smtClean="0">
                <a:solidFill>
                  <a:srgbClr val="0000FF"/>
                </a:solidFill>
              </a:rPr>
              <a:t>23.11</a:t>
            </a:r>
            <a:r>
              <a:rPr lang="pt-BR" smtClean="0"/>
              <a:t> e </a:t>
            </a:r>
            <a:r>
              <a:rPr lang="pt-BR" smtClean="0">
                <a:solidFill>
                  <a:srgbClr val="0000FF"/>
                </a:solidFill>
              </a:rPr>
              <a:t>23.12</a:t>
            </a:r>
            <a:r>
              <a:rPr lang="pt-BR" smtClean="0"/>
              <a:t>, aproveitando os códigos em 23.6 (interface Buffer), </a:t>
            </a:r>
            <a:r>
              <a:rPr lang="pt-BR" smtClean="0">
                <a:solidFill>
                  <a:srgbClr val="0000FF"/>
                </a:solidFill>
              </a:rPr>
              <a:t>23.7</a:t>
            </a:r>
            <a:r>
              <a:rPr lang="pt-BR" smtClean="0"/>
              <a:t> (Producer) e </a:t>
            </a:r>
            <a:r>
              <a:rPr lang="pt-BR" smtClean="0">
                <a:solidFill>
                  <a:srgbClr val="0000FF"/>
                </a:solidFill>
              </a:rPr>
              <a:t>23.8 </a:t>
            </a:r>
            <a:r>
              <a:rPr lang="pt-BR" smtClean="0"/>
              <a:t>(Consumer), para o </a:t>
            </a:r>
            <a:r>
              <a:rPr lang="pt-BR" smtClean="0">
                <a:solidFill>
                  <a:srgbClr val="0000FF"/>
                </a:solidFill>
              </a:rPr>
              <a:t>Relacionamento Producer-Consumer com sincronização usando Locks</a:t>
            </a:r>
            <a:r>
              <a:rPr lang="pt-BR" smtClean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Transação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Do ponto de vista do cliente, </a:t>
            </a:r>
            <a:r>
              <a:rPr lang="pt-BR" b="1" smtClean="0"/>
              <a:t>uma transação é uma sequência de operações que formam um única etapa</a:t>
            </a:r>
            <a:r>
              <a:rPr lang="pt-BR" smtClean="0"/>
              <a:t>, transformando os dados de um  servidor de </a:t>
            </a:r>
            <a:r>
              <a:rPr lang="pt-BR" b="1" smtClean="0"/>
              <a:t>um estado consistente </a:t>
            </a:r>
            <a:r>
              <a:rPr lang="pt-BR" smtClean="0"/>
              <a:t>para </a:t>
            </a:r>
            <a:r>
              <a:rPr lang="pt-BR" b="1" smtClean="0"/>
              <a:t>um outro estado consistente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cliente é provido com operações para marcar o </a:t>
            </a:r>
            <a:r>
              <a:rPr lang="pt-BR" b="1" smtClean="0"/>
              <a:t>início e o fim de uma transação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Indivisibilidade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</a:t>
            </a:r>
            <a:r>
              <a:rPr lang="pt-BR" smtClean="0">
                <a:solidFill>
                  <a:srgbClr val="0000FF"/>
                </a:solidFill>
              </a:rPr>
              <a:t>transação de cliente </a:t>
            </a:r>
            <a:r>
              <a:rPr lang="pt-BR" smtClean="0"/>
              <a:t>é também considerada como </a:t>
            </a:r>
            <a:r>
              <a:rPr lang="pt-BR" smtClean="0">
                <a:solidFill>
                  <a:srgbClr val="0000FF"/>
                </a:solidFill>
              </a:rPr>
              <a:t>indivisível</a:t>
            </a:r>
            <a:r>
              <a:rPr lang="pt-BR" b="1" smtClean="0"/>
              <a:t> do ponto de vista da transação de outro cliente</a:t>
            </a:r>
            <a:r>
              <a:rPr lang="pt-BR" smtClean="0"/>
              <a:t>, no sentido que </a:t>
            </a:r>
            <a:r>
              <a:rPr lang="pt-BR" b="1" smtClean="0"/>
              <a:t>as operações de uma transação não podem observar os efeitos parciais das operações de uma outra transação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smtClean="0"/>
              <a:t>Primeiro aspecto para a atomicidade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pt-BR" smtClean="0"/>
          </a:p>
          <a:p>
            <a:pPr lvl="1" eaLnBrk="1" hangingPunct="1">
              <a:buFont typeface="Arial" pitchFamily="34" charset="0"/>
              <a:buNone/>
            </a:pPr>
            <a:r>
              <a:rPr lang="pt-BR" sz="4000" smtClean="0">
                <a:solidFill>
                  <a:srgbClr val="C00000"/>
                </a:solidFill>
              </a:rPr>
              <a:t>“Tudo ou nada”</a:t>
            </a:r>
            <a:r>
              <a:rPr lang="pt-BR" smtClean="0">
                <a:solidFill>
                  <a:srgbClr val="C00000"/>
                </a:solidFill>
              </a:rPr>
              <a:t/>
            </a:r>
            <a:br>
              <a:rPr lang="pt-BR" smtClean="0">
                <a:solidFill>
                  <a:srgbClr val="C00000"/>
                </a:solidFill>
              </a:rPr>
            </a:br>
            <a:endParaRPr lang="pt-BR" smtClean="0">
              <a:solidFill>
                <a:srgbClr val="C00000"/>
              </a:solidFill>
            </a:endParaRPr>
          </a:p>
          <a:p>
            <a:pPr lvl="1" eaLnBrk="1" hangingPunct="1">
              <a:buFont typeface="Arial" pitchFamily="34" charset="0"/>
              <a:buNone/>
            </a:pPr>
            <a:r>
              <a:rPr lang="pt-BR" smtClean="0"/>
              <a:t>   Uma transação ou é completada bem sucedidamente e o efeito de todas as suas operações é registrado nos objetos, ou se ela falha ou é deliberadamente abortada, ela não tem nenhum efeito no todo.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429250"/>
            <a:ext cx="2895600" cy="1000125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9219" name="Rectangle 127"/>
          <p:cNvSpPr>
            <a:spLocks noChangeArrowheads="1"/>
          </p:cNvSpPr>
          <p:nvPr/>
        </p:nvSpPr>
        <p:spPr bwMode="auto">
          <a:xfrm>
            <a:off x="520700" y="1784350"/>
            <a:ext cx="2090738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9220" name="Rectangle 128"/>
          <p:cNvSpPr>
            <a:spLocks noChangeArrowheads="1"/>
          </p:cNvSpPr>
          <p:nvPr/>
        </p:nvSpPr>
        <p:spPr bwMode="auto">
          <a:xfrm>
            <a:off x="2662238" y="1784350"/>
            <a:ext cx="1982787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9221" name="Rectangle 129"/>
          <p:cNvSpPr>
            <a:spLocks noChangeArrowheads="1"/>
          </p:cNvSpPr>
          <p:nvPr/>
        </p:nvSpPr>
        <p:spPr bwMode="auto">
          <a:xfrm>
            <a:off x="4678363" y="1784350"/>
            <a:ext cx="3859212" cy="4222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9222" name="Rectangle 1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Transaction Life Histories</a:t>
            </a:r>
            <a:br>
              <a:rPr lang="en-GB" smtClean="0"/>
            </a:br>
            <a:r>
              <a:rPr lang="en-GB" smtClean="0"/>
              <a:t>Figura 1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1079500" y="1930400"/>
            <a:ext cx="935038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Successful</a:t>
            </a:r>
            <a:endParaRPr lang="en-GB">
              <a:latin typeface="Calibri" pitchFamily="34" charset="0"/>
            </a:endParaRPr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2811463" y="1930400"/>
            <a:ext cx="14351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Aborted by client</a:t>
            </a:r>
            <a:endParaRPr lang="en-GB">
              <a:latin typeface="Calibri" pitchFamily="34" charset="0"/>
            </a:endParaRPr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5849938" y="1930400"/>
            <a:ext cx="15192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Aborted by server</a:t>
            </a:r>
            <a:endParaRPr lang="en-GB">
              <a:latin typeface="Calibri" pitchFamily="34" charset="0"/>
            </a:endParaRPr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7454900" y="19304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7512050" y="19304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28" name="Rectangle 19"/>
          <p:cNvSpPr>
            <a:spLocks noChangeArrowheads="1"/>
          </p:cNvSpPr>
          <p:nvPr/>
        </p:nvSpPr>
        <p:spPr bwMode="auto">
          <a:xfrm>
            <a:off x="639763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openTransaction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9229" name="Rectangle 20"/>
          <p:cNvSpPr>
            <a:spLocks noChangeArrowheads="1"/>
          </p:cNvSpPr>
          <p:nvPr/>
        </p:nvSpPr>
        <p:spPr bwMode="auto">
          <a:xfrm>
            <a:off x="2684463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openTransaction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0" name="Rectangle 21"/>
          <p:cNvSpPr>
            <a:spLocks noChangeArrowheads="1"/>
          </p:cNvSpPr>
          <p:nvPr/>
        </p:nvSpPr>
        <p:spPr bwMode="auto">
          <a:xfrm>
            <a:off x="6772275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openTransaction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1" name="Rectangle 36"/>
          <p:cNvSpPr>
            <a:spLocks noChangeArrowheads="1"/>
          </p:cNvSpPr>
          <p:nvPr/>
        </p:nvSpPr>
        <p:spPr bwMode="auto">
          <a:xfrm>
            <a:off x="639763" y="2814638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2" name="Rectangle 37"/>
          <p:cNvSpPr>
            <a:spLocks noChangeArrowheads="1"/>
          </p:cNvSpPr>
          <p:nvPr/>
        </p:nvSpPr>
        <p:spPr bwMode="auto">
          <a:xfrm>
            <a:off x="2684463" y="2814638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3" name="Rectangle 38"/>
          <p:cNvSpPr>
            <a:spLocks noChangeArrowheads="1"/>
          </p:cNvSpPr>
          <p:nvPr/>
        </p:nvSpPr>
        <p:spPr bwMode="auto">
          <a:xfrm>
            <a:off x="6772275" y="2814638"/>
            <a:ext cx="804863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4" name="Rectangle 39"/>
          <p:cNvSpPr>
            <a:spLocks noChangeArrowheads="1"/>
          </p:cNvSpPr>
          <p:nvPr/>
        </p:nvSpPr>
        <p:spPr bwMode="auto">
          <a:xfrm>
            <a:off x="7639050" y="2814638"/>
            <a:ext cx="523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35" name="Rectangle 40"/>
          <p:cNvSpPr>
            <a:spLocks noChangeArrowheads="1"/>
          </p:cNvSpPr>
          <p:nvPr/>
        </p:nvSpPr>
        <p:spPr bwMode="auto">
          <a:xfrm>
            <a:off x="7696200" y="2814638"/>
            <a:ext cx="523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36" name="Rectangle 46"/>
          <p:cNvSpPr>
            <a:spLocks noChangeArrowheads="1"/>
          </p:cNvSpPr>
          <p:nvPr/>
        </p:nvSpPr>
        <p:spPr bwMode="auto">
          <a:xfrm>
            <a:off x="639763" y="3098800"/>
            <a:ext cx="8048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7" name="Rectangle 47"/>
          <p:cNvSpPr>
            <a:spLocks noChangeArrowheads="1"/>
          </p:cNvSpPr>
          <p:nvPr/>
        </p:nvSpPr>
        <p:spPr bwMode="auto">
          <a:xfrm>
            <a:off x="2684463" y="3098800"/>
            <a:ext cx="8048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8" name="Rectangle 48"/>
          <p:cNvSpPr>
            <a:spLocks noChangeArrowheads="1"/>
          </p:cNvSpPr>
          <p:nvPr/>
        </p:nvSpPr>
        <p:spPr bwMode="auto">
          <a:xfrm>
            <a:off x="6772275" y="3098800"/>
            <a:ext cx="80486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9" name="Rectangle 49"/>
          <p:cNvSpPr>
            <a:spLocks noChangeArrowheads="1"/>
          </p:cNvSpPr>
          <p:nvPr/>
        </p:nvSpPr>
        <p:spPr bwMode="auto">
          <a:xfrm>
            <a:off x="7639050" y="30988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40" name="Rectangle 50"/>
          <p:cNvSpPr>
            <a:spLocks noChangeArrowheads="1"/>
          </p:cNvSpPr>
          <p:nvPr/>
        </p:nvSpPr>
        <p:spPr bwMode="auto">
          <a:xfrm>
            <a:off x="7696200" y="30988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41" name="Rectangle 56"/>
          <p:cNvSpPr>
            <a:spLocks noChangeArrowheads="1"/>
          </p:cNvSpPr>
          <p:nvPr/>
        </p:nvSpPr>
        <p:spPr bwMode="auto">
          <a:xfrm>
            <a:off x="4614863" y="3346450"/>
            <a:ext cx="11239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/>
              </a:rPr>
              <a:t>server aborts</a:t>
            </a:r>
            <a:endParaRPr lang="en-GB">
              <a:latin typeface="Calibri" pitchFamily="34" charset="0"/>
            </a:endParaRPr>
          </a:p>
        </p:txBody>
      </p:sp>
      <p:sp>
        <p:nvSpPr>
          <p:cNvPr id="9242" name="Rectangle 64"/>
          <p:cNvSpPr>
            <a:spLocks noChangeArrowheads="1"/>
          </p:cNvSpPr>
          <p:nvPr/>
        </p:nvSpPr>
        <p:spPr bwMode="auto">
          <a:xfrm>
            <a:off x="4614863" y="3608388"/>
            <a:ext cx="9429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/>
              </a:rPr>
              <a:t>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9243" name="Rectangle 74"/>
          <p:cNvSpPr>
            <a:spLocks noChangeArrowheads="1"/>
          </p:cNvSpPr>
          <p:nvPr/>
        </p:nvSpPr>
        <p:spPr bwMode="auto">
          <a:xfrm>
            <a:off x="639763" y="3973513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44" name="Rectangle 75"/>
          <p:cNvSpPr>
            <a:spLocks noChangeArrowheads="1"/>
          </p:cNvSpPr>
          <p:nvPr/>
        </p:nvSpPr>
        <p:spPr bwMode="auto">
          <a:xfrm>
            <a:off x="2684463" y="3973513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45" name="Rectangle 78"/>
          <p:cNvSpPr>
            <a:spLocks noChangeArrowheads="1"/>
          </p:cNvSpPr>
          <p:nvPr/>
        </p:nvSpPr>
        <p:spPr bwMode="auto">
          <a:xfrm>
            <a:off x="6772275" y="4005263"/>
            <a:ext cx="15621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 ERROR</a:t>
            </a:r>
            <a:endParaRPr lang="en-GB">
              <a:latin typeface="Calibri" pitchFamily="34" charset="0"/>
            </a:endParaRPr>
          </a:p>
        </p:txBody>
      </p:sp>
      <p:sp>
        <p:nvSpPr>
          <p:cNvPr id="9246" name="Rectangle 79"/>
          <p:cNvSpPr>
            <a:spLocks noChangeArrowheads="1"/>
          </p:cNvSpPr>
          <p:nvPr/>
        </p:nvSpPr>
        <p:spPr bwMode="auto">
          <a:xfrm>
            <a:off x="6772275" y="4265613"/>
            <a:ext cx="14351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reported to client</a:t>
            </a:r>
            <a:endParaRPr lang="en-GB">
              <a:latin typeface="Calibri" pitchFamily="34" charset="0"/>
            </a:endParaRPr>
          </a:p>
        </p:txBody>
      </p:sp>
      <p:sp>
        <p:nvSpPr>
          <p:cNvPr id="9247" name="Rectangle 85"/>
          <p:cNvSpPr>
            <a:spLocks noChangeArrowheads="1"/>
          </p:cNvSpPr>
          <p:nvPr/>
        </p:nvSpPr>
        <p:spPr bwMode="auto">
          <a:xfrm>
            <a:off x="639763" y="4497388"/>
            <a:ext cx="14430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closeTransaction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9248" name="Rectangle 86"/>
          <p:cNvSpPr>
            <a:spLocks noChangeArrowheads="1"/>
          </p:cNvSpPr>
          <p:nvPr/>
        </p:nvSpPr>
        <p:spPr bwMode="auto">
          <a:xfrm>
            <a:off x="2684463" y="4497388"/>
            <a:ext cx="14319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abortTransaction</a:t>
            </a:r>
            <a:endParaRPr lang="en-GB">
              <a:latin typeface="Calibri" pitchFamily="34" charset="0"/>
            </a:endParaRPr>
          </a:p>
        </p:txBody>
      </p:sp>
      <p:grpSp>
        <p:nvGrpSpPr>
          <p:cNvPr id="9249" name="Group 105"/>
          <p:cNvGrpSpPr>
            <a:grpSpLocks/>
          </p:cNvGrpSpPr>
          <p:nvPr/>
        </p:nvGrpSpPr>
        <p:grpSpPr bwMode="auto">
          <a:xfrm>
            <a:off x="992188" y="3560763"/>
            <a:ext cx="68262" cy="239712"/>
            <a:chOff x="517" y="1652"/>
            <a:chExt cx="47" cy="151"/>
          </a:xfrm>
        </p:grpSpPr>
        <p:sp>
          <p:nvSpPr>
            <p:cNvPr id="9259" name="Oval 106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9260" name="Oval 107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</p:grpSp>
      <p:grpSp>
        <p:nvGrpSpPr>
          <p:cNvPr id="9250" name="Group 108"/>
          <p:cNvGrpSpPr>
            <a:grpSpLocks/>
          </p:cNvGrpSpPr>
          <p:nvPr/>
        </p:nvGrpSpPr>
        <p:grpSpPr bwMode="auto">
          <a:xfrm>
            <a:off x="3179763" y="3562350"/>
            <a:ext cx="68262" cy="239713"/>
            <a:chOff x="517" y="1652"/>
            <a:chExt cx="47" cy="151"/>
          </a:xfrm>
        </p:grpSpPr>
        <p:sp>
          <p:nvSpPr>
            <p:cNvPr id="9257" name="Oval 109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9258" name="Oval 110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</p:grpSp>
      <p:grpSp>
        <p:nvGrpSpPr>
          <p:cNvPr id="9251" name="Group 111"/>
          <p:cNvGrpSpPr>
            <a:grpSpLocks/>
          </p:cNvGrpSpPr>
          <p:nvPr/>
        </p:nvGrpSpPr>
        <p:grpSpPr bwMode="auto">
          <a:xfrm>
            <a:off x="7134225" y="3562350"/>
            <a:ext cx="69850" cy="239713"/>
            <a:chOff x="517" y="1652"/>
            <a:chExt cx="47" cy="151"/>
          </a:xfrm>
        </p:grpSpPr>
        <p:sp>
          <p:nvSpPr>
            <p:cNvPr id="9255" name="Oval 112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9256" name="Oval 113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</p:grpSp>
      <p:sp>
        <p:nvSpPr>
          <p:cNvPr id="9252" name="Line 114"/>
          <p:cNvSpPr>
            <a:spLocks noChangeShapeType="1"/>
          </p:cNvSpPr>
          <p:nvPr/>
        </p:nvSpPr>
        <p:spPr bwMode="auto">
          <a:xfrm>
            <a:off x="5943600" y="3730625"/>
            <a:ext cx="546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53" name="Line 119"/>
          <p:cNvSpPr>
            <a:spLocks noChangeShapeType="1"/>
          </p:cNvSpPr>
          <p:nvPr/>
        </p:nvSpPr>
        <p:spPr bwMode="auto">
          <a:xfrm>
            <a:off x="527050" y="1760538"/>
            <a:ext cx="7962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54" name="Line 121"/>
          <p:cNvSpPr>
            <a:spLocks noChangeShapeType="1"/>
          </p:cNvSpPr>
          <p:nvPr/>
        </p:nvSpPr>
        <p:spPr bwMode="auto">
          <a:xfrm>
            <a:off x="558800" y="4976813"/>
            <a:ext cx="7962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Exemplo 1</a:t>
            </a: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Usamos como exemplo, </a:t>
            </a:r>
            <a:r>
              <a:rPr lang="pt-BR" b="1" smtClean="0"/>
              <a:t>uma aplicação bancária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Cada </a:t>
            </a:r>
            <a:r>
              <a:rPr lang="pt-BR" b="1" smtClean="0"/>
              <a:t>conta</a:t>
            </a:r>
            <a:r>
              <a:rPr lang="pt-BR" smtClean="0"/>
              <a:t> é representada por </a:t>
            </a:r>
            <a:r>
              <a:rPr lang="pt-BR" b="1" smtClean="0"/>
              <a:t>um objeto remoto</a:t>
            </a:r>
            <a:r>
              <a:rPr lang="pt-BR" smtClean="0"/>
              <a:t>, cuja interface </a:t>
            </a:r>
            <a:r>
              <a:rPr lang="pt-BR" b="1" i="1" smtClean="0"/>
              <a:t>Account</a:t>
            </a:r>
            <a:r>
              <a:rPr lang="pt-BR" i="1" smtClean="0"/>
              <a:t> </a:t>
            </a:r>
            <a:r>
              <a:rPr lang="pt-BR" smtClean="0"/>
              <a:t>provê operações para fazer </a:t>
            </a:r>
            <a:r>
              <a:rPr lang="pt-BR" b="1" smtClean="0"/>
              <a:t>depósito</a:t>
            </a:r>
            <a:r>
              <a:rPr lang="pt-BR" smtClean="0"/>
              <a:t>, </a:t>
            </a:r>
            <a:r>
              <a:rPr lang="pt-BR" b="1" smtClean="0"/>
              <a:t>saques</a:t>
            </a:r>
            <a:r>
              <a:rPr lang="pt-BR" smtClean="0"/>
              <a:t>, </a:t>
            </a:r>
            <a:r>
              <a:rPr lang="pt-BR" b="1" smtClean="0"/>
              <a:t>estabelecer </a:t>
            </a:r>
            <a:r>
              <a:rPr lang="pt-BR" smtClean="0"/>
              <a:t>(calcular) </a:t>
            </a:r>
            <a:r>
              <a:rPr lang="pt-BR" b="1" smtClean="0"/>
              <a:t>saldos</a:t>
            </a:r>
            <a:r>
              <a:rPr lang="pt-BR" smtClean="0"/>
              <a:t> e pedir informações sobre 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2000</Words>
  <Application>Microsoft Office PowerPoint</Application>
  <PresentationFormat>Apresentação na tela (4:3)</PresentationFormat>
  <Paragraphs>385</Paragraphs>
  <Slides>48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48</vt:i4>
      </vt:variant>
    </vt:vector>
  </HeadingPairs>
  <TitlesOfParts>
    <vt:vector size="49" baseType="lpstr">
      <vt:lpstr>Tema do Office</vt:lpstr>
      <vt:lpstr>Controle de Concorrência</vt:lpstr>
      <vt:lpstr>Conceito de Transação</vt:lpstr>
      <vt:lpstr>Conceito de Transação</vt:lpstr>
      <vt:lpstr>Atomicidade de Transações</vt:lpstr>
      <vt:lpstr>Transação</vt:lpstr>
      <vt:lpstr>Indivisibilidade</vt:lpstr>
      <vt:lpstr>Primeiro aspecto para a atomicidade</vt:lpstr>
      <vt:lpstr>Transaction Life Histories Figura 1</vt:lpstr>
      <vt:lpstr>Exemplo 1</vt:lpstr>
      <vt:lpstr>Operations of the Account interface</vt:lpstr>
      <vt:lpstr>Exemplo de Transações</vt:lpstr>
      <vt:lpstr>Operações</vt:lpstr>
      <vt:lpstr>Problema de Inconsistência</vt:lpstr>
      <vt:lpstr>Problema no Controle Concorrência</vt:lpstr>
      <vt:lpstr>O problema “lost update”</vt:lpstr>
      <vt:lpstr>Transações</vt:lpstr>
      <vt:lpstr>O problema “lost update”</vt:lpstr>
      <vt:lpstr>Sem sincronização</vt:lpstr>
      <vt:lpstr>The “lost update” problem Figura 2</vt:lpstr>
      <vt:lpstr>Observações na Figura 2</vt:lpstr>
      <vt:lpstr>Observações na Figura 2</vt:lpstr>
      <vt:lpstr>Resultado Correto!</vt:lpstr>
      <vt:lpstr>Resultado Obtido Figura 2 </vt:lpstr>
      <vt:lpstr>Por que ??     Erro !!!</vt:lpstr>
      <vt:lpstr>The “lost update” problem</vt:lpstr>
      <vt:lpstr>The “lost update” problem</vt:lpstr>
      <vt:lpstr>Intercalação Não-Serialmente Equivalente de operações de Transações T e U</vt:lpstr>
      <vt:lpstr>Intercalação Não-Serialmente Equivalente de operações de Transações T e U</vt:lpstr>
      <vt:lpstr>Ordem Serialmente Equivalente de operações de Transações T e U</vt:lpstr>
      <vt:lpstr>Resolvendo “lost update”</vt:lpstr>
      <vt:lpstr> Uma intercalação serialmente equivalente de T e U  -  Figura 3 </vt:lpstr>
      <vt:lpstr>Uma intercalação serialmente equivalente de T e U</vt:lpstr>
      <vt:lpstr>Uma intercalação serialmente equivalente de T e U</vt:lpstr>
      <vt:lpstr>Equivalência em Série </vt:lpstr>
      <vt:lpstr>Equivalência em Série</vt:lpstr>
      <vt:lpstr>Equivalência em Série </vt:lpstr>
      <vt:lpstr>Equivalência Serial</vt:lpstr>
      <vt:lpstr>Equivalência Serial</vt:lpstr>
      <vt:lpstr>Locks</vt:lpstr>
      <vt:lpstr>Transações T and U com Locks  -  Figura 4</vt:lpstr>
      <vt:lpstr>Locks (Travas)</vt:lpstr>
      <vt:lpstr>Locks</vt:lpstr>
      <vt:lpstr>Locks em Java</vt:lpstr>
      <vt:lpstr>Locks em Java</vt:lpstr>
      <vt:lpstr>Locks em Java</vt:lpstr>
      <vt:lpstr>Locks em Java</vt:lpstr>
      <vt:lpstr>Locks em Java</vt:lpstr>
      <vt:lpstr>Locks em Java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Locks</dc:title>
  <dc:creator>bosco</dc:creator>
  <cp:lastModifiedBy>bosco</cp:lastModifiedBy>
  <cp:revision>77</cp:revision>
  <dcterms:created xsi:type="dcterms:W3CDTF">2011-09-05T18:06:58Z</dcterms:created>
  <dcterms:modified xsi:type="dcterms:W3CDTF">2013-04-15T16:03:48Z</dcterms:modified>
</cp:coreProperties>
</file>