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8" r:id="rId9"/>
    <p:sldId id="273" r:id="rId10"/>
    <p:sldId id="263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83" r:id="rId19"/>
    <p:sldId id="284" r:id="rId20"/>
    <p:sldId id="258" r:id="rId21"/>
    <p:sldId id="269" r:id="rId22"/>
    <p:sldId id="261" r:id="rId23"/>
    <p:sldId id="285" r:id="rId24"/>
    <p:sldId id="270" r:id="rId25"/>
    <p:sldId id="271" r:id="rId26"/>
    <p:sldId id="260" r:id="rId27"/>
    <p:sldId id="286" r:id="rId28"/>
    <p:sldId id="287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73-8188-4EE7-86A3-50F598C9064D}" type="datetimeFigureOut">
              <a:rPr lang="pt-BR" smtClean="0"/>
              <a:t>05/09/2011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8C7D0-D174-4459-AB8B-707EAFC310B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000" dirty="0" err="1" smtClean="0"/>
              <a:t>Locks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</a:p>
        </p:txBody>
      </p:sp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708025" y="1854200"/>
            <a:ext cx="7723188" cy="3956050"/>
            <a:chOff x="483" y="1168"/>
            <a:chExt cx="5270" cy="2492"/>
          </a:xfrm>
        </p:grpSpPr>
        <p:sp>
          <p:nvSpPr>
            <p:cNvPr id="46085" name="Rectangle 95"/>
            <p:cNvSpPr>
              <a:spLocks noChangeArrowheads="1"/>
            </p:cNvSpPr>
            <p:nvPr/>
          </p:nvSpPr>
          <p:spPr bwMode="auto">
            <a:xfrm>
              <a:off x="579" y="1168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086" name="Rectangle 96"/>
            <p:cNvSpPr>
              <a:spLocks noChangeArrowheads="1"/>
            </p:cNvSpPr>
            <p:nvPr/>
          </p:nvSpPr>
          <p:spPr bwMode="auto">
            <a:xfrm>
              <a:off x="3107" y="1178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087" name="Rectangle 97"/>
            <p:cNvSpPr>
              <a:spLocks noChangeArrowheads="1"/>
            </p:cNvSpPr>
            <p:nvPr/>
          </p:nvSpPr>
          <p:spPr bwMode="auto">
            <a:xfrm>
              <a:off x="568" y="1467"/>
              <a:ext cx="2505" cy="59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088" name="Rectangle 98"/>
            <p:cNvSpPr>
              <a:spLocks noChangeArrowheads="1"/>
            </p:cNvSpPr>
            <p:nvPr/>
          </p:nvSpPr>
          <p:spPr bwMode="auto">
            <a:xfrm>
              <a:off x="3107" y="1467"/>
              <a:ext cx="2505" cy="59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089" name="Rectangle 4"/>
            <p:cNvSpPr>
              <a:spLocks noChangeArrowheads="1"/>
            </p:cNvSpPr>
            <p:nvPr/>
          </p:nvSpPr>
          <p:spPr bwMode="auto">
            <a:xfrm>
              <a:off x="637" y="1217"/>
              <a:ext cx="98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46090" name="Rectangle 5"/>
            <p:cNvSpPr>
              <a:spLocks noChangeArrowheads="1"/>
            </p:cNvSpPr>
            <p:nvPr/>
          </p:nvSpPr>
          <p:spPr bwMode="auto">
            <a:xfrm flipH="1">
              <a:off x="1706" y="1215"/>
              <a:ext cx="4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 b="1" i="1">
                  <a:solidFill>
                    <a:srgbClr val="000000"/>
                  </a:solidFill>
                </a:rPr>
                <a:t>T</a:t>
              </a:r>
              <a:endParaRPr lang="en-GB"/>
            </a:p>
          </p:txBody>
        </p:sp>
        <p:sp>
          <p:nvSpPr>
            <p:cNvPr id="46091" name="Rectangle 6"/>
            <p:cNvSpPr>
              <a:spLocks noChangeArrowheads="1"/>
            </p:cNvSpPr>
            <p:nvPr/>
          </p:nvSpPr>
          <p:spPr bwMode="auto">
            <a:xfrm>
              <a:off x="1616" y="1217"/>
              <a:ext cx="5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46092" name="Rectangle 7"/>
            <p:cNvSpPr>
              <a:spLocks noChangeArrowheads="1"/>
            </p:cNvSpPr>
            <p:nvPr/>
          </p:nvSpPr>
          <p:spPr bwMode="auto">
            <a:xfrm>
              <a:off x="1496" y="1217"/>
              <a:ext cx="9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46093" name="Rectangle 8"/>
            <p:cNvSpPr>
              <a:spLocks noChangeArrowheads="1"/>
            </p:cNvSpPr>
            <p:nvPr/>
          </p:nvSpPr>
          <p:spPr bwMode="auto">
            <a:xfrm>
              <a:off x="625" y="1450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balance= b.getBalance();</a:t>
              </a:r>
              <a:endParaRPr lang="en-GB"/>
            </a:p>
          </p:txBody>
        </p:sp>
        <p:sp>
          <p:nvSpPr>
            <p:cNvPr id="46094" name="Rectangle 9"/>
            <p:cNvSpPr>
              <a:spLocks noChangeArrowheads="1"/>
            </p:cNvSpPr>
            <p:nvPr/>
          </p:nvSpPr>
          <p:spPr bwMode="auto">
            <a:xfrm>
              <a:off x="625" y="1660"/>
              <a:ext cx="20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b.setBalance(balance*1.1);</a:t>
              </a:r>
              <a:endParaRPr lang="en-GB"/>
            </a:p>
          </p:txBody>
        </p:sp>
        <p:sp>
          <p:nvSpPr>
            <p:cNvPr id="46095" name="Rectangle 10"/>
            <p:cNvSpPr>
              <a:spLocks noChangeArrowheads="1"/>
            </p:cNvSpPr>
            <p:nvPr/>
          </p:nvSpPr>
          <p:spPr bwMode="auto">
            <a:xfrm>
              <a:off x="625" y="1870"/>
              <a:ext cx="172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46096" name="Rectangle 11"/>
            <p:cNvSpPr>
              <a:spLocks noChangeArrowheads="1"/>
            </p:cNvSpPr>
            <p:nvPr/>
          </p:nvSpPr>
          <p:spPr bwMode="auto">
            <a:xfrm>
              <a:off x="3237" y="1217"/>
              <a:ext cx="98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46097" name="Rectangle 12"/>
            <p:cNvSpPr>
              <a:spLocks noChangeArrowheads="1"/>
            </p:cNvSpPr>
            <p:nvPr/>
          </p:nvSpPr>
          <p:spPr bwMode="auto">
            <a:xfrm flipH="1">
              <a:off x="4290" y="1215"/>
              <a:ext cx="9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 b="1" i="1">
                  <a:solidFill>
                    <a:srgbClr val="000000"/>
                  </a:solidFill>
                </a:rPr>
                <a:t>U</a:t>
              </a:r>
              <a:endParaRPr lang="en-GB"/>
            </a:p>
          </p:txBody>
        </p:sp>
        <p:sp>
          <p:nvSpPr>
            <p:cNvPr id="46098" name="Rectangle 13"/>
            <p:cNvSpPr>
              <a:spLocks noChangeArrowheads="1"/>
            </p:cNvSpPr>
            <p:nvPr/>
          </p:nvSpPr>
          <p:spPr bwMode="auto">
            <a:xfrm>
              <a:off x="4197" y="1217"/>
              <a:ext cx="5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46099" name="Rectangle 15"/>
            <p:cNvSpPr>
              <a:spLocks noChangeArrowheads="1"/>
            </p:cNvSpPr>
            <p:nvPr/>
          </p:nvSpPr>
          <p:spPr bwMode="auto">
            <a:xfrm>
              <a:off x="3237" y="1495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balance= b.getBalance();</a:t>
              </a:r>
              <a:endParaRPr lang="en-GB"/>
            </a:p>
          </p:txBody>
        </p:sp>
        <p:sp>
          <p:nvSpPr>
            <p:cNvPr id="46100" name="Rectangle 16"/>
            <p:cNvSpPr>
              <a:spLocks noChangeArrowheads="1"/>
            </p:cNvSpPr>
            <p:nvPr/>
          </p:nvSpPr>
          <p:spPr bwMode="auto">
            <a:xfrm>
              <a:off x="3237" y="1705"/>
              <a:ext cx="20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b.setBalance(balance*1.1);</a:t>
              </a:r>
              <a:endParaRPr lang="en-GB"/>
            </a:p>
          </p:txBody>
        </p:sp>
        <p:sp>
          <p:nvSpPr>
            <p:cNvPr id="46101" name="Rectangle 17"/>
            <p:cNvSpPr>
              <a:spLocks noChangeArrowheads="1"/>
            </p:cNvSpPr>
            <p:nvPr/>
          </p:nvSpPr>
          <p:spPr bwMode="auto">
            <a:xfrm>
              <a:off x="3237" y="1915"/>
              <a:ext cx="171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46102" name="Rectangle 25"/>
            <p:cNvSpPr>
              <a:spLocks noChangeArrowheads="1"/>
            </p:cNvSpPr>
            <p:nvPr/>
          </p:nvSpPr>
          <p:spPr bwMode="auto">
            <a:xfrm>
              <a:off x="625" y="2185"/>
              <a:ext cx="181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balance=b.getBalance();</a:t>
              </a:r>
              <a:endParaRPr lang="en-GB"/>
            </a:p>
          </p:txBody>
        </p:sp>
        <p:sp>
          <p:nvSpPr>
            <p:cNvPr id="46103" name="Rectangle 26"/>
            <p:cNvSpPr>
              <a:spLocks noChangeArrowheads="1"/>
            </p:cNvSpPr>
            <p:nvPr/>
          </p:nvSpPr>
          <p:spPr bwMode="auto">
            <a:xfrm>
              <a:off x="2681" y="2025"/>
              <a:ext cx="39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  $200</a:t>
              </a:r>
              <a:endParaRPr lang="en-GB"/>
            </a:p>
          </p:txBody>
        </p:sp>
        <p:sp>
          <p:nvSpPr>
            <p:cNvPr id="46104" name="Rectangle 42"/>
            <p:cNvSpPr>
              <a:spLocks noChangeArrowheads="1"/>
            </p:cNvSpPr>
            <p:nvPr/>
          </p:nvSpPr>
          <p:spPr bwMode="auto">
            <a:xfrm>
              <a:off x="3237" y="2441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balance= b.getBalance() </a:t>
              </a:r>
              <a:endParaRPr lang="en-GB"/>
            </a:p>
          </p:txBody>
        </p:sp>
        <p:sp>
          <p:nvSpPr>
            <p:cNvPr id="46105" name="Rectangle 43"/>
            <p:cNvSpPr>
              <a:spLocks noChangeArrowheads="1"/>
            </p:cNvSpPr>
            <p:nvPr/>
          </p:nvSpPr>
          <p:spPr bwMode="auto">
            <a:xfrm>
              <a:off x="5216" y="2430"/>
              <a:ext cx="53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   $200 </a:t>
              </a:r>
              <a:endParaRPr lang="en-GB"/>
            </a:p>
          </p:txBody>
        </p:sp>
        <p:sp>
          <p:nvSpPr>
            <p:cNvPr id="46106" name="Rectangle 49"/>
            <p:cNvSpPr>
              <a:spLocks noChangeArrowheads="1"/>
            </p:cNvSpPr>
            <p:nvPr/>
          </p:nvSpPr>
          <p:spPr bwMode="auto">
            <a:xfrm>
              <a:off x="3237" y="2696"/>
              <a:ext cx="195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C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46107" name="Rectangle 50"/>
            <p:cNvSpPr>
              <a:spLocks noChangeArrowheads="1"/>
            </p:cNvSpPr>
            <p:nvPr/>
          </p:nvSpPr>
          <p:spPr bwMode="auto">
            <a:xfrm>
              <a:off x="5314" y="2700"/>
              <a:ext cx="43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 $220</a:t>
              </a:r>
              <a:endParaRPr lang="en-GB"/>
            </a:p>
          </p:txBody>
        </p:sp>
        <p:sp>
          <p:nvSpPr>
            <p:cNvPr id="46108" name="Rectangle 56"/>
            <p:cNvSpPr>
              <a:spLocks noChangeArrowheads="1"/>
            </p:cNvSpPr>
            <p:nvPr/>
          </p:nvSpPr>
          <p:spPr bwMode="auto">
            <a:xfrm>
              <a:off x="625" y="2951"/>
              <a:ext cx="195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C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46109" name="Rectangle 57"/>
            <p:cNvSpPr>
              <a:spLocks noChangeArrowheads="1"/>
            </p:cNvSpPr>
            <p:nvPr/>
          </p:nvSpPr>
          <p:spPr bwMode="auto">
            <a:xfrm>
              <a:off x="2730" y="2970"/>
              <a:ext cx="39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$220</a:t>
              </a:r>
              <a:endParaRPr lang="en-GB"/>
            </a:p>
          </p:txBody>
        </p:sp>
        <p:sp>
          <p:nvSpPr>
            <p:cNvPr id="46110" name="Rectangle 63"/>
            <p:cNvSpPr>
              <a:spLocks noChangeArrowheads="1"/>
            </p:cNvSpPr>
            <p:nvPr/>
          </p:nvSpPr>
          <p:spPr bwMode="auto">
            <a:xfrm>
              <a:off x="625" y="3206"/>
              <a:ext cx="172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46111" name="Rectangle 64"/>
            <p:cNvSpPr>
              <a:spLocks noChangeArrowheads="1"/>
            </p:cNvSpPr>
            <p:nvPr/>
          </p:nvSpPr>
          <p:spPr bwMode="auto">
            <a:xfrm>
              <a:off x="2584" y="3240"/>
              <a:ext cx="63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     $80</a:t>
              </a:r>
              <a:endParaRPr lang="en-GB"/>
            </a:p>
          </p:txBody>
        </p:sp>
        <p:sp>
          <p:nvSpPr>
            <p:cNvPr id="46112" name="Rectangle 70"/>
            <p:cNvSpPr>
              <a:spLocks noChangeArrowheads="1"/>
            </p:cNvSpPr>
            <p:nvPr/>
          </p:nvSpPr>
          <p:spPr bwMode="auto">
            <a:xfrm>
              <a:off x="3237" y="3461"/>
              <a:ext cx="171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46113" name="Rectangle 71"/>
            <p:cNvSpPr>
              <a:spLocks noChangeArrowheads="1"/>
            </p:cNvSpPr>
            <p:nvPr/>
          </p:nvSpPr>
          <p:spPr bwMode="auto">
            <a:xfrm>
              <a:off x="5362" y="3465"/>
              <a:ext cx="39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</a:rPr>
                <a:t>$280</a:t>
              </a:r>
              <a:endParaRPr lang="en-GB"/>
            </a:p>
          </p:txBody>
        </p:sp>
        <p:sp>
          <p:nvSpPr>
            <p:cNvPr id="46114" name="Line 90"/>
            <p:cNvSpPr>
              <a:spLocks noChangeShapeType="1"/>
            </p:cNvSpPr>
            <p:nvPr/>
          </p:nvSpPr>
          <p:spPr bwMode="auto">
            <a:xfrm>
              <a:off x="483" y="1172"/>
              <a:ext cx="52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115" name="Line 92"/>
            <p:cNvSpPr>
              <a:spLocks noChangeShapeType="1"/>
            </p:cNvSpPr>
            <p:nvPr/>
          </p:nvSpPr>
          <p:spPr bwMode="auto">
            <a:xfrm>
              <a:off x="483" y="3660"/>
              <a:ext cx="52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Resultado Correto!</a:t>
            </a:r>
          </a:p>
        </p:txBody>
      </p:sp>
      <p:sp>
        <p:nvSpPr>
          <p:cNvPr id="471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efeito sobre a conta B de executar as transações T e U, deve ser para aumentar o </a:t>
            </a:r>
            <a:r>
              <a:rPr lang="pt-BR" i="1" smtClean="0"/>
              <a:t>balance</a:t>
            </a:r>
            <a:r>
              <a:rPr lang="pt-BR" smtClean="0"/>
              <a:t> (saldo) de B em 10%, duas vezes. </a:t>
            </a:r>
            <a:r>
              <a:rPr lang="pt-BR" smtClean="0">
                <a:solidFill>
                  <a:srgbClr val="0000FF"/>
                </a:solidFill>
              </a:rPr>
              <a:t>Assim, o valor final deveria ser $242</a:t>
            </a:r>
            <a:r>
              <a:rPr lang="pt-BR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Resultado !</a:t>
            </a:r>
          </a:p>
        </p:txBody>
      </p:sp>
      <p:sp>
        <p:nvSpPr>
          <p:cNvPr id="481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Os efeitos de permitir as transações T e U rodarem concorrentemente como na figura “lost update”, </a:t>
            </a:r>
            <a:r>
              <a:rPr lang="pt-BR" smtClean="0">
                <a:solidFill>
                  <a:srgbClr val="0000FF"/>
                </a:solidFill>
              </a:rPr>
              <a:t>ambas as transações obtém o </a:t>
            </a:r>
            <a:r>
              <a:rPr lang="pt-BR" i="1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0000FF"/>
                </a:solidFill>
              </a:rPr>
              <a:t> de B como $200 e então </a:t>
            </a:r>
            <a:r>
              <a:rPr lang="pt-BR" i="1" smtClean="0">
                <a:solidFill>
                  <a:srgbClr val="0000FF"/>
                </a:solidFill>
              </a:rPr>
              <a:t>deposit</a:t>
            </a:r>
            <a:r>
              <a:rPr lang="pt-BR" smtClean="0">
                <a:solidFill>
                  <a:srgbClr val="0000FF"/>
                </a:solidFill>
              </a:rPr>
              <a:t> $20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</a:t>
            </a:r>
            <a:r>
              <a:rPr lang="pt-BR" smtClean="0">
                <a:solidFill>
                  <a:srgbClr val="0000FF"/>
                </a:solidFill>
              </a:rPr>
              <a:t>resultado é incorreto</a:t>
            </a:r>
            <a:r>
              <a:rPr lang="pt-BR" smtClean="0"/>
              <a:t>, </a:t>
            </a:r>
            <a:r>
              <a:rPr lang="pt-BR" smtClean="0">
                <a:solidFill>
                  <a:srgbClr val="C00000"/>
                </a:solidFill>
              </a:rPr>
              <a:t>aumentando o </a:t>
            </a:r>
            <a:r>
              <a:rPr lang="pt-BR" i="1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C00000"/>
                </a:solidFill>
              </a:rPr>
              <a:t> </a:t>
            </a:r>
            <a:r>
              <a:rPr lang="pt-BR" smtClean="0">
                <a:solidFill>
                  <a:srgbClr val="0000FF"/>
                </a:solidFill>
              </a:rPr>
              <a:t>de B</a:t>
            </a:r>
            <a:r>
              <a:rPr lang="pt-BR" smtClean="0">
                <a:solidFill>
                  <a:srgbClr val="C00000"/>
                </a:solidFill>
              </a:rPr>
              <a:t> em $20 ao invés de $42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Por que ??     Erro !!!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O </a:t>
            </a:r>
            <a:r>
              <a:rPr lang="pt-BR" dirty="0" smtClean="0">
                <a:solidFill>
                  <a:srgbClr val="C00000"/>
                </a:solidFill>
              </a:rPr>
              <a:t>“update” </a:t>
            </a:r>
            <a:r>
              <a:rPr lang="pt-BR" dirty="0" smtClean="0"/>
              <a:t>de U é perdido porque T sobrescreve  </a:t>
            </a:r>
            <a:r>
              <a:rPr lang="pt-BR" i="1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 smtClean="0"/>
              <a:t>de B sem ver o </a:t>
            </a:r>
            <a:r>
              <a:rPr lang="pt-BR" dirty="0" smtClean="0">
                <a:solidFill>
                  <a:srgbClr val="C00000"/>
                </a:solidFill>
              </a:rPr>
              <a:t>“update” </a:t>
            </a:r>
            <a:r>
              <a:rPr lang="pt-BR" dirty="0" smtClean="0"/>
              <a:t>de U.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Ambas as transações tem de </a:t>
            </a:r>
            <a:r>
              <a:rPr lang="pt-BR" dirty="0" smtClean="0">
                <a:solidFill>
                  <a:srgbClr val="0000FF"/>
                </a:solidFill>
              </a:rPr>
              <a:t>ler o valor inicial de </a:t>
            </a:r>
            <a:r>
              <a:rPr lang="pt-BR" i="1" dirty="0" smtClean="0">
                <a:solidFill>
                  <a:srgbClr val="0000FF"/>
                </a:solidFill>
              </a:rPr>
              <a:t>balance </a:t>
            </a:r>
            <a:r>
              <a:rPr lang="pt-BR" dirty="0" smtClean="0">
                <a:solidFill>
                  <a:srgbClr val="0000FF"/>
                </a:solidFill>
              </a:rPr>
              <a:t>de B,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antes de </a:t>
            </a:r>
            <a:r>
              <a:rPr lang="pt-BR" smtClean="0">
                <a:solidFill>
                  <a:schemeClr val="accent3">
                    <a:lumMod val="75000"/>
                  </a:schemeClr>
                </a:solidFill>
              </a:rPr>
              <a:t>qualquer delas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escrever o novo valor de </a:t>
            </a:r>
            <a:r>
              <a:rPr lang="pt-BR" i="1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de B.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  <a:endParaRPr lang="pt-BR" smtClean="0"/>
          </a:p>
        </p:txBody>
      </p:sp>
      <p:sp>
        <p:nvSpPr>
          <p:cNvPr id="501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problema de “</a:t>
            </a:r>
            <a:r>
              <a:rPr lang="pt-BR" dirty="0" err="1" smtClean="0"/>
              <a:t>lost</a:t>
            </a:r>
            <a:r>
              <a:rPr lang="pt-BR" dirty="0" smtClean="0"/>
              <a:t> </a:t>
            </a:r>
            <a:r>
              <a:rPr lang="pt-BR" dirty="0" err="1" smtClean="0"/>
              <a:t>update</a:t>
            </a:r>
            <a:r>
              <a:rPr lang="pt-BR" dirty="0" smtClean="0"/>
              <a:t>” </a:t>
            </a:r>
            <a:r>
              <a:rPr lang="pt-BR" dirty="0" smtClean="0">
                <a:solidFill>
                  <a:srgbClr val="C00000"/>
                </a:solidFill>
              </a:rPr>
              <a:t>ocorre 	quando duas transações T e U lêem o valor velho de uma variável (</a:t>
            </a:r>
            <a:r>
              <a:rPr lang="pt-BR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rgbClr val="C00000"/>
                </a:solidFill>
              </a:rPr>
              <a:t>) </a:t>
            </a:r>
            <a:r>
              <a:rPr lang="pt-BR" dirty="0" smtClean="0">
                <a:solidFill>
                  <a:srgbClr val="0000FF"/>
                </a:solidFill>
              </a:rPr>
              <a:t>e então usa ele para calcular o novo valor dessa variável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  <a:endParaRPr lang="pt-BR" smtClean="0"/>
          </a:p>
        </p:txBody>
      </p:sp>
      <p:sp>
        <p:nvSpPr>
          <p:cNvPr id="512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Isto não pode acontecer, </a:t>
            </a:r>
            <a:r>
              <a:rPr lang="pt-BR" smtClean="0">
                <a:solidFill>
                  <a:srgbClr val="0000FF"/>
                </a:solidFill>
              </a:rPr>
              <a:t>se uma transação é realizada antes da outra</a:t>
            </a:r>
            <a:r>
              <a:rPr lang="pt-BR" smtClean="0"/>
              <a:t>, porque a última transação lerá o valor escrito pela última transação.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00FF"/>
                </a:solidFill>
              </a:rPr>
              <a:t>Resolvendo “lost update”</a:t>
            </a:r>
          </a:p>
        </p:txBody>
      </p:sp>
      <p:sp>
        <p:nvSpPr>
          <p:cNvPr id="522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Pode-se resolver o problema “lost update” por meio de uma </a:t>
            </a:r>
            <a:r>
              <a:rPr lang="pt-BR" b="1" smtClean="0">
                <a:solidFill>
                  <a:srgbClr val="0000FF"/>
                </a:solidFill>
              </a:rPr>
              <a:t>equivalência serial de intercalações de transações T e U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r>
              <a:rPr lang="en-GB" sz="3600" smtClean="0"/>
              <a:t>A serially equivalent interleaving of </a:t>
            </a:r>
            <a:r>
              <a:rPr lang="en-GB" sz="3600" i="1" smtClean="0"/>
              <a:t>T</a:t>
            </a:r>
            <a:r>
              <a:rPr lang="en-GB" sz="3600" smtClean="0"/>
              <a:t> and </a:t>
            </a:r>
            <a:r>
              <a:rPr lang="en-GB" sz="3600" i="1" smtClean="0"/>
              <a:t>U</a:t>
            </a:r>
            <a:endParaRPr lang="en-GB" sz="3600" smtClean="0"/>
          </a:p>
        </p:txBody>
      </p:sp>
      <p:sp>
        <p:nvSpPr>
          <p:cNvPr id="53252" name="Rectangle 28"/>
          <p:cNvSpPr>
            <a:spLocks noChangeArrowheads="1"/>
          </p:cNvSpPr>
          <p:nvPr/>
        </p:nvSpPr>
        <p:spPr bwMode="auto">
          <a:xfrm>
            <a:off x="3438525" y="2832100"/>
            <a:ext cx="2381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3" name="Rectangle 33"/>
          <p:cNvSpPr>
            <a:spLocks noChangeArrowheads="1"/>
          </p:cNvSpPr>
          <p:nvPr/>
        </p:nvSpPr>
        <p:spPr bwMode="auto">
          <a:xfrm>
            <a:off x="7359650" y="2832100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4" name="Rectangle 77"/>
          <p:cNvSpPr>
            <a:spLocks noChangeArrowheads="1"/>
          </p:cNvSpPr>
          <p:nvPr/>
        </p:nvSpPr>
        <p:spPr bwMode="auto">
          <a:xfrm>
            <a:off x="34385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5" name="Rectangle 81"/>
          <p:cNvSpPr>
            <a:spLocks noChangeArrowheads="1"/>
          </p:cNvSpPr>
          <p:nvPr/>
        </p:nvSpPr>
        <p:spPr bwMode="auto">
          <a:xfrm>
            <a:off x="43402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6" name="Rectangle 85"/>
          <p:cNvSpPr>
            <a:spLocks noChangeArrowheads="1"/>
          </p:cNvSpPr>
          <p:nvPr/>
        </p:nvSpPr>
        <p:spPr bwMode="auto">
          <a:xfrm>
            <a:off x="7359650" y="534511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655638" y="1676400"/>
            <a:ext cx="7702550" cy="4094163"/>
            <a:chOff x="447" y="1056"/>
            <a:chExt cx="5257" cy="2579"/>
          </a:xfrm>
        </p:grpSpPr>
        <p:sp>
          <p:nvSpPr>
            <p:cNvPr id="53258" name="Rectangle 91"/>
            <p:cNvSpPr>
              <a:spLocks noChangeArrowheads="1"/>
            </p:cNvSpPr>
            <p:nvPr/>
          </p:nvSpPr>
          <p:spPr bwMode="auto">
            <a:xfrm>
              <a:off x="579" y="107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59" name="Rectangle 92"/>
            <p:cNvSpPr>
              <a:spLocks noChangeArrowheads="1"/>
            </p:cNvSpPr>
            <p:nvPr/>
          </p:nvSpPr>
          <p:spPr bwMode="auto">
            <a:xfrm>
              <a:off x="3107" y="108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0" name="Rectangle 93"/>
            <p:cNvSpPr>
              <a:spLocks noChangeArrowheads="1"/>
            </p:cNvSpPr>
            <p:nvPr/>
          </p:nvSpPr>
          <p:spPr bwMode="auto">
            <a:xfrm>
              <a:off x="568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1" name="Rectangle 94"/>
            <p:cNvSpPr>
              <a:spLocks noChangeArrowheads="1"/>
            </p:cNvSpPr>
            <p:nvPr/>
          </p:nvSpPr>
          <p:spPr bwMode="auto">
            <a:xfrm>
              <a:off x="3107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2" name="Rectangle 4"/>
            <p:cNvSpPr>
              <a:spLocks noChangeArrowheads="1"/>
            </p:cNvSpPr>
            <p:nvPr/>
          </p:nvSpPr>
          <p:spPr bwMode="auto">
            <a:xfrm>
              <a:off x="567" y="1087"/>
              <a:ext cx="12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  Transaction </a:t>
              </a:r>
              <a:endParaRPr lang="en-GB"/>
            </a:p>
          </p:txBody>
        </p:sp>
        <p:sp>
          <p:nvSpPr>
            <p:cNvPr id="53263" name="Rectangle 5"/>
            <p:cNvSpPr>
              <a:spLocks noChangeArrowheads="1"/>
            </p:cNvSpPr>
            <p:nvPr/>
          </p:nvSpPr>
          <p:spPr bwMode="auto">
            <a:xfrm>
              <a:off x="1657" y="1080"/>
              <a:ext cx="14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endParaRPr lang="en-GB"/>
            </a:p>
          </p:txBody>
        </p:sp>
        <p:sp>
          <p:nvSpPr>
            <p:cNvPr id="53264" name="Rectangle 7"/>
            <p:cNvSpPr>
              <a:spLocks noChangeArrowheads="1"/>
            </p:cNvSpPr>
            <p:nvPr/>
          </p:nvSpPr>
          <p:spPr bwMode="auto">
            <a:xfrm flipH="1">
              <a:off x="1706" y="1080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53265" name="Rectangle 8"/>
            <p:cNvSpPr>
              <a:spLocks noChangeArrowheads="1"/>
            </p:cNvSpPr>
            <p:nvPr/>
          </p:nvSpPr>
          <p:spPr bwMode="auto">
            <a:xfrm>
              <a:off x="558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53266" name="Rectangle 9"/>
            <p:cNvSpPr>
              <a:spLocks noChangeArrowheads="1"/>
            </p:cNvSpPr>
            <p:nvPr/>
          </p:nvSpPr>
          <p:spPr bwMode="auto">
            <a:xfrm>
              <a:off x="558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67" name="Rectangle 10"/>
            <p:cNvSpPr>
              <a:spLocks noChangeArrowheads="1"/>
            </p:cNvSpPr>
            <p:nvPr/>
          </p:nvSpPr>
          <p:spPr bwMode="auto">
            <a:xfrm>
              <a:off x="558" y="1811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53268" name="Rectangle 11"/>
            <p:cNvSpPr>
              <a:spLocks noChangeArrowheads="1"/>
            </p:cNvSpPr>
            <p:nvPr/>
          </p:nvSpPr>
          <p:spPr bwMode="auto">
            <a:xfrm>
              <a:off x="3233" y="1087"/>
              <a:ext cx="12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U  Transaction </a:t>
              </a:r>
              <a:endParaRPr lang="en-GB"/>
            </a:p>
          </p:txBody>
        </p:sp>
        <p:sp>
          <p:nvSpPr>
            <p:cNvPr id="53269" name="Rectangle 14"/>
            <p:cNvSpPr>
              <a:spLocks noChangeArrowheads="1"/>
            </p:cNvSpPr>
            <p:nvPr/>
          </p:nvSpPr>
          <p:spPr bwMode="auto">
            <a:xfrm>
              <a:off x="4263" y="1087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53270" name="Rectangle 15"/>
            <p:cNvSpPr>
              <a:spLocks noChangeArrowheads="1"/>
            </p:cNvSpPr>
            <p:nvPr/>
          </p:nvSpPr>
          <p:spPr bwMode="auto">
            <a:xfrm>
              <a:off x="3233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53271" name="Rectangle 16"/>
            <p:cNvSpPr>
              <a:spLocks noChangeArrowheads="1"/>
            </p:cNvSpPr>
            <p:nvPr/>
          </p:nvSpPr>
          <p:spPr bwMode="auto">
            <a:xfrm>
              <a:off x="3233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72" name="Rectangle 17"/>
            <p:cNvSpPr>
              <a:spLocks noChangeArrowheads="1"/>
            </p:cNvSpPr>
            <p:nvPr/>
          </p:nvSpPr>
          <p:spPr bwMode="auto">
            <a:xfrm>
              <a:off x="3233" y="1811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53273" name="Rectangle 25"/>
            <p:cNvSpPr>
              <a:spLocks noChangeArrowheads="1"/>
            </p:cNvSpPr>
            <p:nvPr/>
          </p:nvSpPr>
          <p:spPr bwMode="auto">
            <a:xfrm>
              <a:off x="558" y="2167"/>
              <a:ext cx="199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 b.getBalance()</a:t>
              </a:r>
              <a:endParaRPr lang="en-GB"/>
            </a:p>
          </p:txBody>
        </p:sp>
        <p:sp>
          <p:nvSpPr>
            <p:cNvPr id="53274" name="Rectangle 26"/>
            <p:cNvSpPr>
              <a:spLocks noChangeArrowheads="1"/>
            </p:cNvSpPr>
            <p:nvPr/>
          </p:nvSpPr>
          <p:spPr bwMode="auto">
            <a:xfrm>
              <a:off x="2584" y="2160"/>
              <a:ext cx="43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/>
                <a:t> $200</a:t>
              </a:r>
            </a:p>
          </p:txBody>
        </p:sp>
        <p:sp>
          <p:nvSpPr>
            <p:cNvPr id="53275" name="Rectangle 38"/>
            <p:cNvSpPr>
              <a:spLocks noChangeArrowheads="1"/>
            </p:cNvSpPr>
            <p:nvPr/>
          </p:nvSpPr>
          <p:spPr bwMode="auto">
            <a:xfrm>
              <a:off x="2472" y="2067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76" name="Rectangle 40"/>
            <p:cNvSpPr>
              <a:spLocks noChangeArrowheads="1"/>
            </p:cNvSpPr>
            <p:nvPr/>
          </p:nvSpPr>
          <p:spPr bwMode="auto">
            <a:xfrm>
              <a:off x="5147" y="2067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77" name="Rectangle 42"/>
            <p:cNvSpPr>
              <a:spLocks noChangeArrowheads="1"/>
            </p:cNvSpPr>
            <p:nvPr/>
          </p:nvSpPr>
          <p:spPr bwMode="auto">
            <a:xfrm>
              <a:off x="558" y="2428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78" name="Rectangle 43"/>
            <p:cNvSpPr>
              <a:spLocks noChangeArrowheads="1"/>
            </p:cNvSpPr>
            <p:nvPr/>
          </p:nvSpPr>
          <p:spPr bwMode="auto">
            <a:xfrm>
              <a:off x="2632" y="2430"/>
              <a:ext cx="39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/>
                <a:t>$220</a:t>
              </a:r>
            </a:p>
          </p:txBody>
        </p:sp>
        <p:sp>
          <p:nvSpPr>
            <p:cNvPr id="53279" name="Rectangle 45"/>
            <p:cNvSpPr>
              <a:spLocks noChangeArrowheads="1"/>
            </p:cNvSpPr>
            <p:nvPr/>
          </p:nvSpPr>
          <p:spPr bwMode="auto">
            <a:xfrm>
              <a:off x="2472" y="2384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0" name="Rectangle 47"/>
            <p:cNvSpPr>
              <a:spLocks noChangeArrowheads="1"/>
            </p:cNvSpPr>
            <p:nvPr/>
          </p:nvSpPr>
          <p:spPr bwMode="auto">
            <a:xfrm>
              <a:off x="5147" y="2329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1" name="Rectangle 49"/>
            <p:cNvSpPr>
              <a:spLocks noChangeArrowheads="1"/>
            </p:cNvSpPr>
            <p:nvPr/>
          </p:nvSpPr>
          <p:spPr bwMode="auto">
            <a:xfrm>
              <a:off x="3233" y="2623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53282" name="Rectangle 50"/>
            <p:cNvSpPr>
              <a:spLocks noChangeArrowheads="1"/>
            </p:cNvSpPr>
            <p:nvPr/>
          </p:nvSpPr>
          <p:spPr bwMode="auto">
            <a:xfrm>
              <a:off x="5216" y="2610"/>
              <a:ext cx="4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$220</a:t>
              </a:r>
              <a:endParaRPr lang="en-GB"/>
            </a:p>
          </p:txBody>
        </p:sp>
        <p:sp>
          <p:nvSpPr>
            <p:cNvPr id="53283" name="Rectangle 52"/>
            <p:cNvSpPr>
              <a:spLocks noChangeArrowheads="1"/>
            </p:cNvSpPr>
            <p:nvPr/>
          </p:nvSpPr>
          <p:spPr bwMode="auto">
            <a:xfrm>
              <a:off x="2472" y="2590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4" name="Rectangle 54"/>
            <p:cNvSpPr>
              <a:spLocks noChangeArrowheads="1"/>
            </p:cNvSpPr>
            <p:nvPr/>
          </p:nvSpPr>
          <p:spPr bwMode="auto">
            <a:xfrm>
              <a:off x="5147" y="2590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5" name="Rectangle 56"/>
            <p:cNvSpPr>
              <a:spLocks noChangeArrowheads="1"/>
            </p:cNvSpPr>
            <p:nvPr/>
          </p:nvSpPr>
          <p:spPr bwMode="auto">
            <a:xfrm>
              <a:off x="3233" y="2885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86" name="Rectangle 57"/>
            <p:cNvSpPr>
              <a:spLocks noChangeArrowheads="1"/>
            </p:cNvSpPr>
            <p:nvPr/>
          </p:nvSpPr>
          <p:spPr bwMode="auto">
            <a:xfrm>
              <a:off x="5314" y="2880"/>
              <a:ext cx="39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$242</a:t>
              </a:r>
              <a:endParaRPr lang="en-GB"/>
            </a:p>
          </p:txBody>
        </p:sp>
        <p:sp>
          <p:nvSpPr>
            <p:cNvPr id="53287" name="Rectangle 59"/>
            <p:cNvSpPr>
              <a:spLocks noChangeArrowheads="1"/>
            </p:cNvSpPr>
            <p:nvPr/>
          </p:nvSpPr>
          <p:spPr bwMode="auto">
            <a:xfrm>
              <a:off x="2472" y="2851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8" name="Rectangle 61"/>
            <p:cNvSpPr>
              <a:spLocks noChangeArrowheads="1"/>
            </p:cNvSpPr>
            <p:nvPr/>
          </p:nvSpPr>
          <p:spPr bwMode="auto">
            <a:xfrm>
              <a:off x="5147" y="2851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9" name="Rectangle 63"/>
            <p:cNvSpPr>
              <a:spLocks noChangeArrowheads="1"/>
            </p:cNvSpPr>
            <p:nvPr/>
          </p:nvSpPr>
          <p:spPr bwMode="auto">
            <a:xfrm>
              <a:off x="558" y="3112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53290" name="Rectangle 64"/>
            <p:cNvSpPr>
              <a:spLocks noChangeArrowheads="1"/>
            </p:cNvSpPr>
            <p:nvPr/>
          </p:nvSpPr>
          <p:spPr bwMode="auto">
            <a:xfrm>
              <a:off x="2495" y="3112"/>
              <a:ext cx="4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  $80</a:t>
              </a:r>
              <a:endParaRPr lang="en-GB"/>
            </a:p>
          </p:txBody>
        </p:sp>
        <p:sp>
          <p:nvSpPr>
            <p:cNvPr id="53291" name="Rectangle 65"/>
            <p:cNvSpPr>
              <a:spLocks noChangeArrowheads="1"/>
            </p:cNvSpPr>
            <p:nvPr/>
          </p:nvSpPr>
          <p:spPr bwMode="auto">
            <a:xfrm>
              <a:off x="5169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53292" name="Rectangle 66"/>
            <p:cNvSpPr>
              <a:spLocks noChangeArrowheads="1"/>
            </p:cNvSpPr>
            <p:nvPr/>
          </p:nvSpPr>
          <p:spPr bwMode="auto">
            <a:xfrm>
              <a:off x="5215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53293" name="Rectangle 68"/>
            <p:cNvSpPr>
              <a:spLocks noChangeArrowheads="1"/>
            </p:cNvSpPr>
            <p:nvPr/>
          </p:nvSpPr>
          <p:spPr bwMode="auto">
            <a:xfrm>
              <a:off x="2472" y="3112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4" name="Rectangle 70"/>
            <p:cNvSpPr>
              <a:spLocks noChangeArrowheads="1"/>
            </p:cNvSpPr>
            <p:nvPr/>
          </p:nvSpPr>
          <p:spPr bwMode="auto">
            <a:xfrm>
              <a:off x="5147" y="3112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5" name="Rectangle 72"/>
            <p:cNvSpPr>
              <a:spLocks noChangeArrowheads="1"/>
            </p:cNvSpPr>
            <p:nvPr/>
          </p:nvSpPr>
          <p:spPr bwMode="auto">
            <a:xfrm>
              <a:off x="3233" y="3373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53296" name="Rectangle 73"/>
            <p:cNvSpPr>
              <a:spLocks noChangeArrowheads="1"/>
            </p:cNvSpPr>
            <p:nvPr/>
          </p:nvSpPr>
          <p:spPr bwMode="auto">
            <a:xfrm>
              <a:off x="5169" y="3373"/>
              <a:ext cx="5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 $278</a:t>
              </a:r>
              <a:endParaRPr lang="en-GB"/>
            </a:p>
          </p:txBody>
        </p:sp>
        <p:sp>
          <p:nvSpPr>
            <p:cNvPr id="53297" name="Rectangle 76"/>
            <p:cNvSpPr>
              <a:spLocks noChangeArrowheads="1"/>
            </p:cNvSpPr>
            <p:nvPr/>
          </p:nvSpPr>
          <p:spPr bwMode="auto">
            <a:xfrm>
              <a:off x="2472" y="3373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8" name="Rectangle 84"/>
            <p:cNvSpPr>
              <a:spLocks noChangeArrowheads="1"/>
            </p:cNvSpPr>
            <p:nvPr/>
          </p:nvSpPr>
          <p:spPr bwMode="auto">
            <a:xfrm>
              <a:off x="5147" y="3373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9" name="Line 95"/>
            <p:cNvSpPr>
              <a:spLocks noChangeShapeType="1"/>
            </p:cNvSpPr>
            <p:nvPr/>
          </p:nvSpPr>
          <p:spPr bwMode="auto">
            <a:xfrm>
              <a:off x="565" y="1056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3300" name="Line 96"/>
            <p:cNvSpPr>
              <a:spLocks noChangeShapeType="1"/>
            </p:cNvSpPr>
            <p:nvPr/>
          </p:nvSpPr>
          <p:spPr bwMode="auto">
            <a:xfrm>
              <a:off x="447" y="3605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>
                <a:solidFill>
                  <a:srgbClr val="0000FF"/>
                </a:solidFill>
              </a:rPr>
              <a:t>A serially equivalent interleaving of </a:t>
            </a:r>
            <a:r>
              <a:rPr lang="en-GB" sz="3600" i="1" smtClean="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</a:rPr>
              <a:t>U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54275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 figura anterior mostra uma intercalação na qual as operações que afetam uma conta compartilhada, B, são realmente seriais.</a:t>
            </a:r>
          </a:p>
          <a:p>
            <a:endParaRPr lang="pt-BR" smtClean="0"/>
          </a:p>
          <a:p>
            <a:r>
              <a:rPr lang="pt-BR" smtClean="0"/>
              <a:t>Ou seja, a transação T faz todas as suas operações sobre B, antes da transação U fazer.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>
                <a:solidFill>
                  <a:srgbClr val="0000FF"/>
                </a:solidFill>
              </a:rPr>
              <a:t>A serially equivalent interleaving of </a:t>
            </a:r>
            <a:r>
              <a:rPr lang="en-GB" sz="3600" i="1" smtClean="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</a:rPr>
              <a:t>U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552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outra intercalação de T e U que tem esta propriedade é uma na qual a transação </a:t>
            </a:r>
            <a:r>
              <a:rPr lang="pt-BR" dirty="0" smtClean="0">
                <a:solidFill>
                  <a:srgbClr val="0000FF"/>
                </a:solidFill>
              </a:rPr>
              <a:t>U completa suas operações sobre a conta B, antes da transação T iniciar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Mecanismo de sincronização entre threads.</a:t>
            </a:r>
          </a:p>
          <a:p>
            <a:endParaRPr lang="pt-BR" dirty="0"/>
          </a:p>
          <a:p>
            <a:r>
              <a:rPr lang="pt-BR" dirty="0" smtClean="0"/>
              <a:t>Muito utilizado em operações de transações.</a:t>
            </a:r>
          </a:p>
          <a:p>
            <a:endParaRPr lang="pt-BR" dirty="0"/>
          </a:p>
          <a:p>
            <a:r>
              <a:rPr lang="pt-BR" dirty="0" smtClean="0"/>
              <a:t>Transações devem ser programadas de modo que seus efeitos sobre dados compartilhados sejam equivalentes em série.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Um servidor pode obter equivalência em série das transações, dispondo em série o acesso aos objetos.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em Série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figura seguinte mostra um exemplo de como a equivalência serial pode ser obtida com certo grau de concorrência.</a:t>
            </a:r>
          </a:p>
          <a:p>
            <a:endParaRPr lang="pt-BR" dirty="0"/>
          </a:p>
          <a:p>
            <a:r>
              <a:rPr lang="pt-BR" dirty="0" smtClean="0">
                <a:solidFill>
                  <a:srgbClr val="0000FF"/>
                </a:solidFill>
              </a:rPr>
              <a:t>As transações T e U acessam a conta B, mas T conclui seu acesso antes que U comece a acessá-la. 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r>
              <a:rPr lang="en-GB" sz="3600" smtClean="0"/>
              <a:t>A serially equivalent interleaving of </a:t>
            </a:r>
            <a:r>
              <a:rPr lang="en-GB" sz="3600" i="1" smtClean="0"/>
              <a:t>T</a:t>
            </a:r>
            <a:r>
              <a:rPr lang="en-GB" sz="3600" smtClean="0"/>
              <a:t> and </a:t>
            </a:r>
            <a:r>
              <a:rPr lang="en-GB" sz="3600" i="1" smtClean="0"/>
              <a:t>U</a:t>
            </a:r>
            <a:endParaRPr lang="en-GB" sz="3600" smtClean="0"/>
          </a:p>
        </p:txBody>
      </p:sp>
      <p:sp>
        <p:nvSpPr>
          <p:cNvPr id="53252" name="Rectangle 28"/>
          <p:cNvSpPr>
            <a:spLocks noChangeArrowheads="1"/>
          </p:cNvSpPr>
          <p:nvPr/>
        </p:nvSpPr>
        <p:spPr bwMode="auto">
          <a:xfrm>
            <a:off x="3438525" y="2832100"/>
            <a:ext cx="2381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3" name="Rectangle 33"/>
          <p:cNvSpPr>
            <a:spLocks noChangeArrowheads="1"/>
          </p:cNvSpPr>
          <p:nvPr/>
        </p:nvSpPr>
        <p:spPr bwMode="auto">
          <a:xfrm>
            <a:off x="7359650" y="2832100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4" name="Rectangle 77"/>
          <p:cNvSpPr>
            <a:spLocks noChangeArrowheads="1"/>
          </p:cNvSpPr>
          <p:nvPr/>
        </p:nvSpPr>
        <p:spPr bwMode="auto">
          <a:xfrm>
            <a:off x="34385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5" name="Rectangle 81"/>
          <p:cNvSpPr>
            <a:spLocks noChangeArrowheads="1"/>
          </p:cNvSpPr>
          <p:nvPr/>
        </p:nvSpPr>
        <p:spPr bwMode="auto">
          <a:xfrm>
            <a:off x="43402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6" name="Rectangle 85"/>
          <p:cNvSpPr>
            <a:spLocks noChangeArrowheads="1"/>
          </p:cNvSpPr>
          <p:nvPr/>
        </p:nvSpPr>
        <p:spPr bwMode="auto">
          <a:xfrm>
            <a:off x="7359650" y="534511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655638" y="1676400"/>
            <a:ext cx="7702550" cy="4094163"/>
            <a:chOff x="447" y="1056"/>
            <a:chExt cx="5257" cy="2579"/>
          </a:xfrm>
        </p:grpSpPr>
        <p:sp>
          <p:nvSpPr>
            <p:cNvPr id="53258" name="Rectangle 91"/>
            <p:cNvSpPr>
              <a:spLocks noChangeArrowheads="1"/>
            </p:cNvSpPr>
            <p:nvPr/>
          </p:nvSpPr>
          <p:spPr bwMode="auto">
            <a:xfrm>
              <a:off x="579" y="107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59" name="Rectangle 92"/>
            <p:cNvSpPr>
              <a:spLocks noChangeArrowheads="1"/>
            </p:cNvSpPr>
            <p:nvPr/>
          </p:nvSpPr>
          <p:spPr bwMode="auto">
            <a:xfrm>
              <a:off x="3107" y="108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0" name="Rectangle 93"/>
            <p:cNvSpPr>
              <a:spLocks noChangeArrowheads="1"/>
            </p:cNvSpPr>
            <p:nvPr/>
          </p:nvSpPr>
          <p:spPr bwMode="auto">
            <a:xfrm>
              <a:off x="568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1" name="Rectangle 94"/>
            <p:cNvSpPr>
              <a:spLocks noChangeArrowheads="1"/>
            </p:cNvSpPr>
            <p:nvPr/>
          </p:nvSpPr>
          <p:spPr bwMode="auto">
            <a:xfrm>
              <a:off x="3107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2" name="Rectangle 4"/>
            <p:cNvSpPr>
              <a:spLocks noChangeArrowheads="1"/>
            </p:cNvSpPr>
            <p:nvPr/>
          </p:nvSpPr>
          <p:spPr bwMode="auto">
            <a:xfrm>
              <a:off x="567" y="1087"/>
              <a:ext cx="12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  Transaction </a:t>
              </a:r>
              <a:endParaRPr lang="en-GB"/>
            </a:p>
          </p:txBody>
        </p:sp>
        <p:sp>
          <p:nvSpPr>
            <p:cNvPr id="53263" name="Rectangle 5"/>
            <p:cNvSpPr>
              <a:spLocks noChangeArrowheads="1"/>
            </p:cNvSpPr>
            <p:nvPr/>
          </p:nvSpPr>
          <p:spPr bwMode="auto">
            <a:xfrm>
              <a:off x="1657" y="1080"/>
              <a:ext cx="14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endParaRPr lang="en-GB"/>
            </a:p>
          </p:txBody>
        </p:sp>
        <p:sp>
          <p:nvSpPr>
            <p:cNvPr id="53264" name="Rectangle 7"/>
            <p:cNvSpPr>
              <a:spLocks noChangeArrowheads="1"/>
            </p:cNvSpPr>
            <p:nvPr/>
          </p:nvSpPr>
          <p:spPr bwMode="auto">
            <a:xfrm flipH="1">
              <a:off x="1706" y="1080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53265" name="Rectangle 8"/>
            <p:cNvSpPr>
              <a:spLocks noChangeArrowheads="1"/>
            </p:cNvSpPr>
            <p:nvPr/>
          </p:nvSpPr>
          <p:spPr bwMode="auto">
            <a:xfrm>
              <a:off x="558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53266" name="Rectangle 9"/>
            <p:cNvSpPr>
              <a:spLocks noChangeArrowheads="1"/>
            </p:cNvSpPr>
            <p:nvPr/>
          </p:nvSpPr>
          <p:spPr bwMode="auto">
            <a:xfrm>
              <a:off x="558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67" name="Rectangle 10"/>
            <p:cNvSpPr>
              <a:spLocks noChangeArrowheads="1"/>
            </p:cNvSpPr>
            <p:nvPr/>
          </p:nvSpPr>
          <p:spPr bwMode="auto">
            <a:xfrm>
              <a:off x="558" y="1811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53268" name="Rectangle 11"/>
            <p:cNvSpPr>
              <a:spLocks noChangeArrowheads="1"/>
            </p:cNvSpPr>
            <p:nvPr/>
          </p:nvSpPr>
          <p:spPr bwMode="auto">
            <a:xfrm>
              <a:off x="3233" y="1087"/>
              <a:ext cx="12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U  Transaction </a:t>
              </a:r>
              <a:endParaRPr lang="en-GB"/>
            </a:p>
          </p:txBody>
        </p:sp>
        <p:sp>
          <p:nvSpPr>
            <p:cNvPr id="53269" name="Rectangle 14"/>
            <p:cNvSpPr>
              <a:spLocks noChangeArrowheads="1"/>
            </p:cNvSpPr>
            <p:nvPr/>
          </p:nvSpPr>
          <p:spPr bwMode="auto">
            <a:xfrm>
              <a:off x="4263" y="1087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53270" name="Rectangle 15"/>
            <p:cNvSpPr>
              <a:spLocks noChangeArrowheads="1"/>
            </p:cNvSpPr>
            <p:nvPr/>
          </p:nvSpPr>
          <p:spPr bwMode="auto">
            <a:xfrm>
              <a:off x="3233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53271" name="Rectangle 16"/>
            <p:cNvSpPr>
              <a:spLocks noChangeArrowheads="1"/>
            </p:cNvSpPr>
            <p:nvPr/>
          </p:nvSpPr>
          <p:spPr bwMode="auto">
            <a:xfrm>
              <a:off x="3233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72" name="Rectangle 17"/>
            <p:cNvSpPr>
              <a:spLocks noChangeArrowheads="1"/>
            </p:cNvSpPr>
            <p:nvPr/>
          </p:nvSpPr>
          <p:spPr bwMode="auto">
            <a:xfrm>
              <a:off x="3233" y="1811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53273" name="Rectangle 25"/>
            <p:cNvSpPr>
              <a:spLocks noChangeArrowheads="1"/>
            </p:cNvSpPr>
            <p:nvPr/>
          </p:nvSpPr>
          <p:spPr bwMode="auto">
            <a:xfrm>
              <a:off x="558" y="2167"/>
              <a:ext cx="199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 b.getBalance()</a:t>
              </a:r>
              <a:endParaRPr lang="en-GB"/>
            </a:p>
          </p:txBody>
        </p:sp>
        <p:sp>
          <p:nvSpPr>
            <p:cNvPr id="53274" name="Rectangle 26"/>
            <p:cNvSpPr>
              <a:spLocks noChangeArrowheads="1"/>
            </p:cNvSpPr>
            <p:nvPr/>
          </p:nvSpPr>
          <p:spPr bwMode="auto">
            <a:xfrm>
              <a:off x="2584" y="2160"/>
              <a:ext cx="43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/>
                <a:t> $200</a:t>
              </a:r>
            </a:p>
          </p:txBody>
        </p:sp>
        <p:sp>
          <p:nvSpPr>
            <p:cNvPr id="53275" name="Rectangle 38"/>
            <p:cNvSpPr>
              <a:spLocks noChangeArrowheads="1"/>
            </p:cNvSpPr>
            <p:nvPr/>
          </p:nvSpPr>
          <p:spPr bwMode="auto">
            <a:xfrm>
              <a:off x="2472" y="2067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76" name="Rectangle 40"/>
            <p:cNvSpPr>
              <a:spLocks noChangeArrowheads="1"/>
            </p:cNvSpPr>
            <p:nvPr/>
          </p:nvSpPr>
          <p:spPr bwMode="auto">
            <a:xfrm>
              <a:off x="5147" y="2067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77" name="Rectangle 42"/>
            <p:cNvSpPr>
              <a:spLocks noChangeArrowheads="1"/>
            </p:cNvSpPr>
            <p:nvPr/>
          </p:nvSpPr>
          <p:spPr bwMode="auto">
            <a:xfrm>
              <a:off x="558" y="2428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78" name="Rectangle 43"/>
            <p:cNvSpPr>
              <a:spLocks noChangeArrowheads="1"/>
            </p:cNvSpPr>
            <p:nvPr/>
          </p:nvSpPr>
          <p:spPr bwMode="auto">
            <a:xfrm>
              <a:off x="2632" y="2430"/>
              <a:ext cx="39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/>
                <a:t>$220</a:t>
              </a:r>
            </a:p>
          </p:txBody>
        </p:sp>
        <p:sp>
          <p:nvSpPr>
            <p:cNvPr id="53279" name="Rectangle 45"/>
            <p:cNvSpPr>
              <a:spLocks noChangeArrowheads="1"/>
            </p:cNvSpPr>
            <p:nvPr/>
          </p:nvSpPr>
          <p:spPr bwMode="auto">
            <a:xfrm>
              <a:off x="2472" y="2384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0" name="Rectangle 47"/>
            <p:cNvSpPr>
              <a:spLocks noChangeArrowheads="1"/>
            </p:cNvSpPr>
            <p:nvPr/>
          </p:nvSpPr>
          <p:spPr bwMode="auto">
            <a:xfrm>
              <a:off x="5147" y="2329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1" name="Rectangle 49"/>
            <p:cNvSpPr>
              <a:spLocks noChangeArrowheads="1"/>
            </p:cNvSpPr>
            <p:nvPr/>
          </p:nvSpPr>
          <p:spPr bwMode="auto">
            <a:xfrm>
              <a:off x="3233" y="2623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balance = b.getBalance()</a:t>
              </a:r>
              <a:endParaRPr lang="en-GB"/>
            </a:p>
          </p:txBody>
        </p:sp>
        <p:sp>
          <p:nvSpPr>
            <p:cNvPr id="53282" name="Rectangle 50"/>
            <p:cNvSpPr>
              <a:spLocks noChangeArrowheads="1"/>
            </p:cNvSpPr>
            <p:nvPr/>
          </p:nvSpPr>
          <p:spPr bwMode="auto">
            <a:xfrm>
              <a:off x="5216" y="2610"/>
              <a:ext cx="4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$220</a:t>
              </a:r>
              <a:endParaRPr lang="en-GB"/>
            </a:p>
          </p:txBody>
        </p:sp>
        <p:sp>
          <p:nvSpPr>
            <p:cNvPr id="53283" name="Rectangle 52"/>
            <p:cNvSpPr>
              <a:spLocks noChangeArrowheads="1"/>
            </p:cNvSpPr>
            <p:nvPr/>
          </p:nvSpPr>
          <p:spPr bwMode="auto">
            <a:xfrm>
              <a:off x="2472" y="2590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4" name="Rectangle 54"/>
            <p:cNvSpPr>
              <a:spLocks noChangeArrowheads="1"/>
            </p:cNvSpPr>
            <p:nvPr/>
          </p:nvSpPr>
          <p:spPr bwMode="auto">
            <a:xfrm>
              <a:off x="5147" y="2590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5" name="Rectangle 56"/>
            <p:cNvSpPr>
              <a:spLocks noChangeArrowheads="1"/>
            </p:cNvSpPr>
            <p:nvPr/>
          </p:nvSpPr>
          <p:spPr bwMode="auto">
            <a:xfrm>
              <a:off x="3233" y="2885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b.setBalance(balance*1.1)</a:t>
              </a:r>
              <a:endParaRPr lang="en-GB"/>
            </a:p>
          </p:txBody>
        </p:sp>
        <p:sp>
          <p:nvSpPr>
            <p:cNvPr id="53286" name="Rectangle 57"/>
            <p:cNvSpPr>
              <a:spLocks noChangeArrowheads="1"/>
            </p:cNvSpPr>
            <p:nvPr/>
          </p:nvSpPr>
          <p:spPr bwMode="auto">
            <a:xfrm>
              <a:off x="5314" y="2880"/>
              <a:ext cx="39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$242</a:t>
              </a:r>
              <a:endParaRPr lang="en-GB"/>
            </a:p>
          </p:txBody>
        </p:sp>
        <p:sp>
          <p:nvSpPr>
            <p:cNvPr id="53287" name="Rectangle 59"/>
            <p:cNvSpPr>
              <a:spLocks noChangeArrowheads="1"/>
            </p:cNvSpPr>
            <p:nvPr/>
          </p:nvSpPr>
          <p:spPr bwMode="auto">
            <a:xfrm>
              <a:off x="2472" y="2851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8" name="Rectangle 61"/>
            <p:cNvSpPr>
              <a:spLocks noChangeArrowheads="1"/>
            </p:cNvSpPr>
            <p:nvPr/>
          </p:nvSpPr>
          <p:spPr bwMode="auto">
            <a:xfrm>
              <a:off x="5147" y="2851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89" name="Rectangle 63"/>
            <p:cNvSpPr>
              <a:spLocks noChangeArrowheads="1"/>
            </p:cNvSpPr>
            <p:nvPr/>
          </p:nvSpPr>
          <p:spPr bwMode="auto">
            <a:xfrm>
              <a:off x="558" y="3112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a.withdraw(balance/10)</a:t>
              </a:r>
              <a:endParaRPr lang="en-GB"/>
            </a:p>
          </p:txBody>
        </p:sp>
        <p:sp>
          <p:nvSpPr>
            <p:cNvPr id="53290" name="Rectangle 64"/>
            <p:cNvSpPr>
              <a:spLocks noChangeArrowheads="1"/>
            </p:cNvSpPr>
            <p:nvPr/>
          </p:nvSpPr>
          <p:spPr bwMode="auto">
            <a:xfrm>
              <a:off x="2495" y="3112"/>
              <a:ext cx="4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  $80</a:t>
              </a:r>
              <a:endParaRPr lang="en-GB"/>
            </a:p>
          </p:txBody>
        </p:sp>
        <p:sp>
          <p:nvSpPr>
            <p:cNvPr id="53291" name="Rectangle 65"/>
            <p:cNvSpPr>
              <a:spLocks noChangeArrowheads="1"/>
            </p:cNvSpPr>
            <p:nvPr/>
          </p:nvSpPr>
          <p:spPr bwMode="auto">
            <a:xfrm>
              <a:off x="5169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53292" name="Rectangle 66"/>
            <p:cNvSpPr>
              <a:spLocks noChangeArrowheads="1"/>
            </p:cNvSpPr>
            <p:nvPr/>
          </p:nvSpPr>
          <p:spPr bwMode="auto">
            <a:xfrm>
              <a:off x="5215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53293" name="Rectangle 68"/>
            <p:cNvSpPr>
              <a:spLocks noChangeArrowheads="1"/>
            </p:cNvSpPr>
            <p:nvPr/>
          </p:nvSpPr>
          <p:spPr bwMode="auto">
            <a:xfrm>
              <a:off x="2472" y="3112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4" name="Rectangle 70"/>
            <p:cNvSpPr>
              <a:spLocks noChangeArrowheads="1"/>
            </p:cNvSpPr>
            <p:nvPr/>
          </p:nvSpPr>
          <p:spPr bwMode="auto">
            <a:xfrm>
              <a:off x="5147" y="3112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5" name="Rectangle 72"/>
            <p:cNvSpPr>
              <a:spLocks noChangeArrowheads="1"/>
            </p:cNvSpPr>
            <p:nvPr/>
          </p:nvSpPr>
          <p:spPr bwMode="auto">
            <a:xfrm>
              <a:off x="3233" y="3373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c.withdraw(balance/10)</a:t>
              </a:r>
              <a:endParaRPr lang="en-GB"/>
            </a:p>
          </p:txBody>
        </p:sp>
        <p:sp>
          <p:nvSpPr>
            <p:cNvPr id="53296" name="Rectangle 73"/>
            <p:cNvSpPr>
              <a:spLocks noChangeArrowheads="1"/>
            </p:cNvSpPr>
            <p:nvPr/>
          </p:nvSpPr>
          <p:spPr bwMode="auto">
            <a:xfrm>
              <a:off x="5169" y="3373"/>
              <a:ext cx="5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 $278</a:t>
              </a:r>
              <a:endParaRPr lang="en-GB"/>
            </a:p>
          </p:txBody>
        </p:sp>
        <p:sp>
          <p:nvSpPr>
            <p:cNvPr id="53297" name="Rectangle 76"/>
            <p:cNvSpPr>
              <a:spLocks noChangeArrowheads="1"/>
            </p:cNvSpPr>
            <p:nvPr/>
          </p:nvSpPr>
          <p:spPr bwMode="auto">
            <a:xfrm>
              <a:off x="2472" y="3373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8" name="Rectangle 84"/>
            <p:cNvSpPr>
              <a:spLocks noChangeArrowheads="1"/>
            </p:cNvSpPr>
            <p:nvPr/>
          </p:nvSpPr>
          <p:spPr bwMode="auto">
            <a:xfrm>
              <a:off x="5147" y="3373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99" name="Line 95"/>
            <p:cNvSpPr>
              <a:spLocks noChangeShapeType="1"/>
            </p:cNvSpPr>
            <p:nvPr/>
          </p:nvSpPr>
          <p:spPr bwMode="auto">
            <a:xfrm>
              <a:off x="565" y="1056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3300" name="Line 96"/>
            <p:cNvSpPr>
              <a:spLocks noChangeShapeType="1"/>
            </p:cNvSpPr>
            <p:nvPr/>
          </p:nvSpPr>
          <p:spPr bwMode="auto">
            <a:xfrm>
              <a:off x="447" y="3605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Serial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>
                <a:solidFill>
                  <a:srgbClr val="0000FF"/>
                </a:solidFill>
              </a:rPr>
              <a:t>Como implementar no computador ???</a:t>
            </a:r>
          </a:p>
          <a:p>
            <a:endParaRPr lang="pt-BR" dirty="0"/>
          </a:p>
          <a:p>
            <a:r>
              <a:rPr lang="pt-BR" dirty="0" smtClean="0"/>
              <a:t>Usa-se, para </a:t>
            </a:r>
            <a:r>
              <a:rPr lang="pt-BR" dirty="0" smtClean="0">
                <a:solidFill>
                  <a:srgbClr val="C00000"/>
                </a:solidFill>
              </a:rPr>
              <a:t>controle de concorrência</a:t>
            </a:r>
            <a:r>
              <a:rPr lang="pt-BR" dirty="0" smtClean="0"/>
              <a:t>, o mecanismo de </a:t>
            </a:r>
            <a:r>
              <a:rPr lang="pt-BR" dirty="0" err="1" smtClean="0">
                <a:solidFill>
                  <a:srgbClr val="C00000"/>
                </a:solidFill>
              </a:rPr>
              <a:t>Locks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r>
              <a:rPr lang="pt-BR" dirty="0" smtClean="0"/>
              <a:t> (Travas)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exemplo simples de mecanismo para a disposição das </a:t>
            </a:r>
            <a:r>
              <a:rPr lang="pt-BR" dirty="0" err="1" smtClean="0"/>
              <a:t>tranasações</a:t>
            </a:r>
            <a:r>
              <a:rPr lang="pt-BR" dirty="0" smtClean="0"/>
              <a:t> em série, é o uso de </a:t>
            </a:r>
            <a:r>
              <a:rPr lang="pt-BR" dirty="0" err="1" smtClean="0"/>
              <a:t>locks</a:t>
            </a:r>
            <a:r>
              <a:rPr lang="pt-BR" dirty="0" smtClean="0"/>
              <a:t> (travas) exclusivos. </a:t>
            </a:r>
          </a:p>
          <a:p>
            <a:endParaRPr lang="pt-BR" dirty="0"/>
          </a:p>
          <a:p>
            <a:r>
              <a:rPr lang="pt-BR" dirty="0" smtClean="0"/>
              <a:t>Nesse esquema, </a:t>
            </a:r>
            <a:r>
              <a:rPr lang="pt-BR" dirty="0" smtClean="0">
                <a:solidFill>
                  <a:srgbClr val="0000FF"/>
                </a:solidFill>
              </a:rPr>
              <a:t>o servidor tenta </a:t>
            </a:r>
            <a:r>
              <a:rPr lang="pt-BR" dirty="0" smtClean="0">
                <a:solidFill>
                  <a:srgbClr val="C00000"/>
                </a:solidFill>
              </a:rPr>
              <a:t>impedir o acesso</a:t>
            </a:r>
            <a:r>
              <a:rPr lang="pt-BR" dirty="0" smtClean="0"/>
              <a:t> (travar) </a:t>
            </a:r>
            <a:r>
              <a:rPr lang="pt-BR" dirty="0" smtClean="0">
                <a:solidFill>
                  <a:srgbClr val="0000FF"/>
                </a:solidFill>
              </a:rPr>
              <a:t>a qualquer objeto que esteja para ser usado por qualquer operação da transação</a:t>
            </a:r>
            <a:r>
              <a:rPr lang="pt-BR" dirty="0" smtClean="0"/>
              <a:t> de um cliente.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Se </a:t>
            </a:r>
            <a:r>
              <a:rPr lang="pt-BR" dirty="0" smtClean="0">
                <a:solidFill>
                  <a:srgbClr val="0000FF"/>
                </a:solidFill>
              </a:rPr>
              <a:t>um cliente solicitar o acesso a um objeto que já está travado</a:t>
            </a:r>
            <a:r>
              <a:rPr lang="pt-BR" dirty="0" smtClean="0"/>
              <a:t> devido a transação de outro cliente, </a:t>
            </a:r>
            <a:r>
              <a:rPr lang="pt-BR" dirty="0" smtClean="0">
                <a:solidFill>
                  <a:srgbClr val="C00000"/>
                </a:solidFill>
              </a:rPr>
              <a:t>o pedido será suspenso </a:t>
            </a:r>
            <a:r>
              <a:rPr lang="pt-BR" dirty="0" smtClean="0"/>
              <a:t>e o cliente querendo acessar, </a:t>
            </a:r>
            <a:r>
              <a:rPr lang="pt-BR" dirty="0" smtClean="0">
                <a:solidFill>
                  <a:srgbClr val="C00000"/>
                </a:solidFill>
              </a:rPr>
              <a:t>deverá esperar </a:t>
            </a:r>
            <a:r>
              <a:rPr lang="pt-BR" dirty="0" smtClean="0">
                <a:solidFill>
                  <a:srgbClr val="0000FF"/>
                </a:solidFill>
              </a:rPr>
              <a:t>até que o objeto seja destravado.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r>
              <a:rPr lang="pt-BR" dirty="0" smtClean="0">
                <a:solidFill>
                  <a:srgbClr val="006600"/>
                </a:solidFill>
              </a:rPr>
              <a:t>A próxima figura mostra o uso de </a:t>
            </a:r>
            <a:r>
              <a:rPr lang="pt-BR" dirty="0" err="1" smtClean="0">
                <a:solidFill>
                  <a:srgbClr val="0000FF"/>
                </a:solidFill>
              </a:rPr>
              <a:t>locks</a:t>
            </a:r>
            <a:r>
              <a:rPr lang="pt-BR" dirty="0" smtClean="0">
                <a:solidFill>
                  <a:srgbClr val="006600"/>
                </a:solidFill>
              </a:rPr>
              <a:t> (travas) exclusivos.</a:t>
            </a:r>
            <a:endParaRPr lang="pt-BR" dirty="0">
              <a:solidFill>
                <a:srgbClr val="006600"/>
              </a:solidFill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>
                <a:solidFill>
                  <a:srgbClr val="0000FF"/>
                </a:solidFill>
              </a:rPr>
              <a:t>Transactions </a:t>
            </a:r>
            <a:r>
              <a:rPr lang="en-GB" sz="3600" i="1" smtClean="0">
                <a:solidFill>
                  <a:srgbClr val="0000FF"/>
                </a:solidFill>
              </a:rPr>
              <a:t>T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</a:rPr>
              <a:t>U</a:t>
            </a:r>
            <a:r>
              <a:rPr lang="en-GB" sz="3600" smtClean="0">
                <a:solidFill>
                  <a:srgbClr val="0000FF"/>
                </a:solidFill>
              </a:rPr>
              <a:t> with exclusive locks</a:t>
            </a:r>
          </a:p>
        </p:txBody>
      </p:sp>
      <p:sp>
        <p:nvSpPr>
          <p:cNvPr id="79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411760" y="6237312"/>
            <a:ext cx="3888432" cy="620688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86020" name="Rectangle 161"/>
          <p:cNvSpPr>
            <a:spLocks noChangeArrowheads="1"/>
          </p:cNvSpPr>
          <p:nvPr/>
        </p:nvSpPr>
        <p:spPr bwMode="auto">
          <a:xfrm>
            <a:off x="6334125" y="2503488"/>
            <a:ext cx="1216025" cy="312737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1" name="Rectangle 160"/>
          <p:cNvSpPr>
            <a:spLocks noChangeArrowheads="1"/>
          </p:cNvSpPr>
          <p:nvPr/>
        </p:nvSpPr>
        <p:spPr bwMode="auto">
          <a:xfrm>
            <a:off x="895350" y="2503488"/>
            <a:ext cx="2009775" cy="29686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2" name="Rectangle 159"/>
          <p:cNvSpPr>
            <a:spLocks noChangeArrowheads="1"/>
          </p:cNvSpPr>
          <p:nvPr/>
        </p:nvSpPr>
        <p:spPr bwMode="auto">
          <a:xfrm>
            <a:off x="3036888" y="2503488"/>
            <a:ext cx="1214437" cy="312737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3" name="Rectangle 156"/>
          <p:cNvSpPr>
            <a:spLocks noChangeArrowheads="1"/>
          </p:cNvSpPr>
          <p:nvPr/>
        </p:nvSpPr>
        <p:spPr bwMode="auto">
          <a:xfrm>
            <a:off x="4381500" y="2503488"/>
            <a:ext cx="1870075" cy="2952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4" name="Rectangle 152"/>
          <p:cNvSpPr>
            <a:spLocks noChangeArrowheads="1"/>
          </p:cNvSpPr>
          <p:nvPr/>
        </p:nvSpPr>
        <p:spPr bwMode="auto">
          <a:xfrm>
            <a:off x="895350" y="1317625"/>
            <a:ext cx="3419475" cy="312738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5" name="Rectangle 153"/>
          <p:cNvSpPr>
            <a:spLocks noChangeArrowheads="1"/>
          </p:cNvSpPr>
          <p:nvPr/>
        </p:nvSpPr>
        <p:spPr bwMode="auto">
          <a:xfrm>
            <a:off x="4351338" y="1325563"/>
            <a:ext cx="3621087" cy="30321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6" name="Rectangle 154"/>
          <p:cNvSpPr>
            <a:spLocks noChangeArrowheads="1"/>
          </p:cNvSpPr>
          <p:nvPr/>
        </p:nvSpPr>
        <p:spPr bwMode="auto">
          <a:xfrm>
            <a:off x="879475" y="1646238"/>
            <a:ext cx="3419475" cy="7778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7" name="Rectangle 155"/>
          <p:cNvSpPr>
            <a:spLocks noChangeArrowheads="1"/>
          </p:cNvSpPr>
          <p:nvPr/>
        </p:nvSpPr>
        <p:spPr bwMode="auto">
          <a:xfrm>
            <a:off x="4349750" y="1662113"/>
            <a:ext cx="3622675" cy="76041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8" name="Rectangle 30"/>
          <p:cNvSpPr>
            <a:spLocks noChangeArrowheads="1"/>
          </p:cNvSpPr>
          <p:nvPr/>
        </p:nvSpPr>
        <p:spPr bwMode="auto">
          <a:xfrm>
            <a:off x="3133725" y="251777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29" name="Rectangle 35"/>
          <p:cNvSpPr>
            <a:spLocks noChangeArrowheads="1"/>
          </p:cNvSpPr>
          <p:nvPr/>
        </p:nvSpPr>
        <p:spPr bwMode="auto">
          <a:xfrm>
            <a:off x="6332538" y="2517775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0" name="Rectangle 46"/>
          <p:cNvSpPr>
            <a:spLocks noChangeArrowheads="1"/>
          </p:cNvSpPr>
          <p:nvPr/>
        </p:nvSpPr>
        <p:spPr bwMode="auto">
          <a:xfrm>
            <a:off x="3133725" y="280352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1" name="Rectangle 51"/>
          <p:cNvSpPr>
            <a:spLocks noChangeArrowheads="1"/>
          </p:cNvSpPr>
          <p:nvPr/>
        </p:nvSpPr>
        <p:spPr bwMode="auto">
          <a:xfrm>
            <a:off x="6332538" y="2803525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2" name="Rectangle 134"/>
          <p:cNvSpPr>
            <a:spLocks noChangeArrowheads="1"/>
          </p:cNvSpPr>
          <p:nvPr/>
        </p:nvSpPr>
        <p:spPr bwMode="auto">
          <a:xfrm>
            <a:off x="3133725" y="5981700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3" name="Rectangle 138"/>
          <p:cNvSpPr>
            <a:spLocks noChangeArrowheads="1"/>
          </p:cNvSpPr>
          <p:nvPr/>
        </p:nvSpPr>
        <p:spPr bwMode="auto">
          <a:xfrm>
            <a:off x="4316413" y="5981700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4" name="Rectangle 142"/>
          <p:cNvSpPr>
            <a:spLocks noChangeArrowheads="1"/>
          </p:cNvSpPr>
          <p:nvPr/>
        </p:nvSpPr>
        <p:spPr bwMode="auto">
          <a:xfrm>
            <a:off x="6332538" y="5981700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35" name="Rectangle 4"/>
          <p:cNvSpPr>
            <a:spLocks noChangeArrowheads="1"/>
          </p:cNvSpPr>
          <p:nvPr/>
        </p:nvSpPr>
        <p:spPr bwMode="auto">
          <a:xfrm>
            <a:off x="1274763" y="1376363"/>
            <a:ext cx="1208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Transaction </a:t>
            </a:r>
            <a:endParaRPr lang="en-GB"/>
          </a:p>
        </p:txBody>
      </p:sp>
      <p:sp>
        <p:nvSpPr>
          <p:cNvPr id="86036" name="Rectangle 5"/>
          <p:cNvSpPr>
            <a:spLocks noChangeArrowheads="1"/>
          </p:cNvSpPr>
          <p:nvPr/>
        </p:nvSpPr>
        <p:spPr bwMode="auto">
          <a:xfrm flipH="1">
            <a:off x="2500313" y="1357313"/>
            <a:ext cx="71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b="1" i="1">
                <a:solidFill>
                  <a:srgbClr val="000000"/>
                </a:solidFill>
              </a:rPr>
              <a:t>T</a:t>
            </a:r>
            <a:endParaRPr lang="en-GB"/>
          </a:p>
        </p:txBody>
      </p:sp>
      <p:sp>
        <p:nvSpPr>
          <p:cNvPr id="86037" name="Rectangle 6"/>
          <p:cNvSpPr>
            <a:spLocks noChangeArrowheads="1"/>
          </p:cNvSpPr>
          <p:nvPr/>
        </p:nvSpPr>
        <p:spPr bwMode="auto">
          <a:xfrm>
            <a:off x="2389188" y="1376363"/>
            <a:ext cx="682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:</a:t>
            </a:r>
            <a:endParaRPr lang="en-GB"/>
          </a:p>
        </p:txBody>
      </p:sp>
      <p:sp>
        <p:nvSpPr>
          <p:cNvPr id="86038" name="Rectangle 7"/>
          <p:cNvSpPr>
            <a:spLocks noChangeArrowheads="1"/>
          </p:cNvSpPr>
          <p:nvPr/>
        </p:nvSpPr>
        <p:spPr bwMode="auto">
          <a:xfrm>
            <a:off x="2441575" y="1376363"/>
            <a:ext cx="115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  </a:t>
            </a:r>
            <a:endParaRPr lang="en-GB"/>
          </a:p>
        </p:txBody>
      </p:sp>
      <p:sp>
        <p:nvSpPr>
          <p:cNvPr id="86039" name="Rectangle 8"/>
          <p:cNvSpPr>
            <a:spLocks noChangeArrowheads="1"/>
          </p:cNvSpPr>
          <p:nvPr/>
        </p:nvSpPr>
        <p:spPr bwMode="auto">
          <a:xfrm>
            <a:off x="1304925" y="1649413"/>
            <a:ext cx="22844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balance = b.getBalance()</a:t>
            </a:r>
            <a:endParaRPr lang="en-GB"/>
          </a:p>
        </p:txBody>
      </p:sp>
      <p:sp>
        <p:nvSpPr>
          <p:cNvPr id="86040" name="Rectangle 9"/>
          <p:cNvSpPr>
            <a:spLocks noChangeArrowheads="1"/>
          </p:cNvSpPr>
          <p:nvPr/>
        </p:nvSpPr>
        <p:spPr bwMode="auto">
          <a:xfrm>
            <a:off x="1304925" y="1917700"/>
            <a:ext cx="1958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b.setBalance(bal*1.1)</a:t>
            </a:r>
            <a:endParaRPr lang="en-GB"/>
          </a:p>
        </p:txBody>
      </p:sp>
      <p:sp>
        <p:nvSpPr>
          <p:cNvPr id="86041" name="Rectangle 10"/>
          <p:cNvSpPr>
            <a:spLocks noChangeArrowheads="1"/>
          </p:cNvSpPr>
          <p:nvPr/>
        </p:nvSpPr>
        <p:spPr bwMode="auto">
          <a:xfrm>
            <a:off x="1304925" y="2168525"/>
            <a:ext cx="1674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a.withdraw(bal/10)</a:t>
            </a:r>
            <a:endParaRPr lang="en-GB"/>
          </a:p>
        </p:txBody>
      </p:sp>
      <p:sp>
        <p:nvSpPr>
          <p:cNvPr id="86042" name="Rectangle 11"/>
          <p:cNvSpPr>
            <a:spLocks noChangeArrowheads="1"/>
          </p:cNvSpPr>
          <p:nvPr/>
        </p:nvSpPr>
        <p:spPr bwMode="auto">
          <a:xfrm>
            <a:off x="4484688" y="1376363"/>
            <a:ext cx="1208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Transaction </a:t>
            </a:r>
            <a:endParaRPr lang="en-GB"/>
          </a:p>
        </p:txBody>
      </p:sp>
      <p:sp>
        <p:nvSpPr>
          <p:cNvPr id="86043" name="Rectangle 12"/>
          <p:cNvSpPr>
            <a:spLocks noChangeArrowheads="1"/>
          </p:cNvSpPr>
          <p:nvPr/>
        </p:nvSpPr>
        <p:spPr bwMode="auto">
          <a:xfrm flipH="1">
            <a:off x="5786438" y="1357313"/>
            <a:ext cx="71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b="1" i="1">
                <a:solidFill>
                  <a:srgbClr val="000000"/>
                </a:solidFill>
              </a:rPr>
              <a:t>U</a:t>
            </a:r>
            <a:endParaRPr lang="en-GB"/>
          </a:p>
        </p:txBody>
      </p:sp>
      <p:sp>
        <p:nvSpPr>
          <p:cNvPr id="86044" name="Rectangle 13"/>
          <p:cNvSpPr>
            <a:spLocks noChangeArrowheads="1"/>
          </p:cNvSpPr>
          <p:nvPr/>
        </p:nvSpPr>
        <p:spPr bwMode="auto">
          <a:xfrm>
            <a:off x="5614988" y="1376363"/>
            <a:ext cx="698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:</a:t>
            </a:r>
            <a:endParaRPr lang="en-GB"/>
          </a:p>
        </p:txBody>
      </p:sp>
      <p:sp>
        <p:nvSpPr>
          <p:cNvPr id="86045" name="Rectangle 14"/>
          <p:cNvSpPr>
            <a:spLocks noChangeArrowheads="1"/>
          </p:cNvSpPr>
          <p:nvPr/>
        </p:nvSpPr>
        <p:spPr bwMode="auto">
          <a:xfrm>
            <a:off x="5667375" y="1490663"/>
            <a:ext cx="115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  </a:t>
            </a:r>
            <a:endParaRPr lang="en-GB"/>
          </a:p>
        </p:txBody>
      </p:sp>
      <p:sp>
        <p:nvSpPr>
          <p:cNvPr id="86046" name="Rectangle 15"/>
          <p:cNvSpPr>
            <a:spLocks noChangeArrowheads="1"/>
          </p:cNvSpPr>
          <p:nvPr/>
        </p:nvSpPr>
        <p:spPr bwMode="auto">
          <a:xfrm>
            <a:off x="4484688" y="1701800"/>
            <a:ext cx="2286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balance = b.getBalance()</a:t>
            </a:r>
            <a:endParaRPr lang="en-GB"/>
          </a:p>
        </p:txBody>
      </p:sp>
      <p:sp>
        <p:nvSpPr>
          <p:cNvPr id="86047" name="Rectangle 16"/>
          <p:cNvSpPr>
            <a:spLocks noChangeArrowheads="1"/>
          </p:cNvSpPr>
          <p:nvPr/>
        </p:nvSpPr>
        <p:spPr bwMode="auto">
          <a:xfrm>
            <a:off x="4484688" y="1905000"/>
            <a:ext cx="196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b.setBalance(bal*1.1)</a:t>
            </a:r>
            <a:endParaRPr lang="en-GB"/>
          </a:p>
        </p:txBody>
      </p:sp>
      <p:sp>
        <p:nvSpPr>
          <p:cNvPr id="86048" name="Rectangle 17"/>
          <p:cNvSpPr>
            <a:spLocks noChangeArrowheads="1"/>
          </p:cNvSpPr>
          <p:nvPr/>
        </p:nvSpPr>
        <p:spPr bwMode="auto">
          <a:xfrm>
            <a:off x="4484688" y="2173288"/>
            <a:ext cx="16637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c.withdraw(bal/10)</a:t>
            </a:r>
            <a:endParaRPr lang="en-GB"/>
          </a:p>
        </p:txBody>
      </p:sp>
      <p:sp>
        <p:nvSpPr>
          <p:cNvPr id="86049" name="Line 18"/>
          <p:cNvSpPr>
            <a:spLocks noChangeShapeType="1"/>
          </p:cNvSpPr>
          <p:nvPr/>
        </p:nvSpPr>
        <p:spPr bwMode="auto">
          <a:xfrm flipV="1">
            <a:off x="857250" y="1112838"/>
            <a:ext cx="7500938" cy="460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6050" name="Rectangle 25"/>
          <p:cNvSpPr>
            <a:spLocks noChangeArrowheads="1"/>
          </p:cNvSpPr>
          <p:nvPr/>
        </p:nvSpPr>
        <p:spPr bwMode="auto">
          <a:xfrm>
            <a:off x="1304925" y="2565400"/>
            <a:ext cx="1003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Operations</a:t>
            </a:r>
            <a:endParaRPr lang="en-GB"/>
          </a:p>
        </p:txBody>
      </p:sp>
      <p:sp>
        <p:nvSpPr>
          <p:cNvPr id="86051" name="Rectangle 26"/>
          <p:cNvSpPr>
            <a:spLocks noChangeArrowheads="1"/>
          </p:cNvSpPr>
          <p:nvPr/>
        </p:nvSpPr>
        <p:spPr bwMode="auto">
          <a:xfrm>
            <a:off x="3159125" y="2565400"/>
            <a:ext cx="5349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Locks</a:t>
            </a:r>
            <a:endParaRPr lang="en-GB"/>
          </a:p>
        </p:txBody>
      </p:sp>
      <p:sp>
        <p:nvSpPr>
          <p:cNvPr id="86052" name="Rectangle 27"/>
          <p:cNvSpPr>
            <a:spLocks noChangeArrowheads="1"/>
          </p:cNvSpPr>
          <p:nvPr/>
        </p:nvSpPr>
        <p:spPr bwMode="auto">
          <a:xfrm>
            <a:off x="4484688" y="2565400"/>
            <a:ext cx="1003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Operations</a:t>
            </a:r>
            <a:endParaRPr lang="en-GB"/>
          </a:p>
        </p:txBody>
      </p:sp>
      <p:sp>
        <p:nvSpPr>
          <p:cNvPr id="86053" name="Rectangle 28"/>
          <p:cNvSpPr>
            <a:spLocks noChangeArrowheads="1"/>
          </p:cNvSpPr>
          <p:nvPr/>
        </p:nvSpPr>
        <p:spPr bwMode="auto">
          <a:xfrm>
            <a:off x="6357938" y="2565400"/>
            <a:ext cx="5349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Locks</a:t>
            </a:r>
            <a:endParaRPr lang="en-GB"/>
          </a:p>
        </p:txBody>
      </p:sp>
      <p:sp>
        <p:nvSpPr>
          <p:cNvPr id="86054" name="Rectangle 44"/>
          <p:cNvSpPr>
            <a:spLocks noChangeArrowheads="1"/>
          </p:cNvSpPr>
          <p:nvPr/>
        </p:nvSpPr>
        <p:spPr bwMode="auto">
          <a:xfrm>
            <a:off x="1304925" y="2927350"/>
            <a:ext cx="15097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openTransaction</a:t>
            </a:r>
            <a:endParaRPr lang="en-GB"/>
          </a:p>
        </p:txBody>
      </p:sp>
      <p:sp>
        <p:nvSpPr>
          <p:cNvPr id="86055" name="Rectangle 60"/>
          <p:cNvSpPr>
            <a:spLocks noChangeArrowheads="1"/>
          </p:cNvSpPr>
          <p:nvPr/>
        </p:nvSpPr>
        <p:spPr bwMode="auto">
          <a:xfrm>
            <a:off x="1304925" y="3195638"/>
            <a:ext cx="1898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bal =  b.getBalance()</a:t>
            </a:r>
            <a:endParaRPr lang="en-GB"/>
          </a:p>
        </p:txBody>
      </p:sp>
      <p:sp>
        <p:nvSpPr>
          <p:cNvPr id="86056" name="Rectangle 61"/>
          <p:cNvSpPr>
            <a:spLocks noChangeArrowheads="1"/>
          </p:cNvSpPr>
          <p:nvPr/>
        </p:nvSpPr>
        <p:spPr bwMode="auto">
          <a:xfrm>
            <a:off x="3286125" y="3214688"/>
            <a:ext cx="6429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 </a:t>
            </a:r>
            <a:endParaRPr lang="en-GB"/>
          </a:p>
        </p:txBody>
      </p:sp>
      <p:sp>
        <p:nvSpPr>
          <p:cNvPr id="86057" name="Rectangle 62"/>
          <p:cNvSpPr>
            <a:spLocks noChangeArrowheads="1"/>
          </p:cNvSpPr>
          <p:nvPr/>
        </p:nvSpPr>
        <p:spPr bwMode="auto">
          <a:xfrm flipH="1">
            <a:off x="3714750" y="3214688"/>
            <a:ext cx="2143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</a:t>
            </a:r>
            <a:endParaRPr lang="en-GB"/>
          </a:p>
        </p:txBody>
      </p:sp>
      <p:sp>
        <p:nvSpPr>
          <p:cNvPr id="86058" name="Rectangle 68"/>
          <p:cNvSpPr>
            <a:spLocks noChangeArrowheads="1"/>
          </p:cNvSpPr>
          <p:nvPr/>
        </p:nvSpPr>
        <p:spPr bwMode="auto">
          <a:xfrm>
            <a:off x="1304925" y="3578225"/>
            <a:ext cx="1958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b.setBalance(bal*1.1)</a:t>
            </a:r>
            <a:endParaRPr lang="en-GB"/>
          </a:p>
        </p:txBody>
      </p:sp>
      <p:sp>
        <p:nvSpPr>
          <p:cNvPr id="86059" name="Rectangle 69"/>
          <p:cNvSpPr>
            <a:spLocks noChangeArrowheads="1"/>
          </p:cNvSpPr>
          <p:nvPr/>
        </p:nvSpPr>
        <p:spPr bwMode="auto">
          <a:xfrm>
            <a:off x="4484688" y="3508375"/>
            <a:ext cx="15097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openTransaction</a:t>
            </a:r>
            <a:endParaRPr lang="en-GB"/>
          </a:p>
        </p:txBody>
      </p:sp>
      <p:sp>
        <p:nvSpPr>
          <p:cNvPr id="86060" name="Rectangle 75"/>
          <p:cNvSpPr>
            <a:spLocks noChangeArrowheads="1"/>
          </p:cNvSpPr>
          <p:nvPr/>
        </p:nvSpPr>
        <p:spPr bwMode="auto">
          <a:xfrm>
            <a:off x="1304925" y="3898900"/>
            <a:ext cx="1674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a.withdraw(bal/10)</a:t>
            </a:r>
            <a:endParaRPr lang="en-GB"/>
          </a:p>
        </p:txBody>
      </p:sp>
      <p:sp>
        <p:nvSpPr>
          <p:cNvPr id="86061" name="Rectangle 76"/>
          <p:cNvSpPr>
            <a:spLocks noChangeArrowheads="1"/>
          </p:cNvSpPr>
          <p:nvPr/>
        </p:nvSpPr>
        <p:spPr bwMode="auto">
          <a:xfrm>
            <a:off x="3286125" y="3857625"/>
            <a:ext cx="642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 </a:t>
            </a:r>
            <a:endParaRPr lang="en-GB"/>
          </a:p>
        </p:txBody>
      </p:sp>
      <p:sp>
        <p:nvSpPr>
          <p:cNvPr id="86062" name="Rectangle 77"/>
          <p:cNvSpPr>
            <a:spLocks noChangeArrowheads="1"/>
          </p:cNvSpPr>
          <p:nvPr/>
        </p:nvSpPr>
        <p:spPr bwMode="auto">
          <a:xfrm>
            <a:off x="3714750" y="3857625"/>
            <a:ext cx="142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A</a:t>
            </a:r>
            <a:endParaRPr lang="en-GB"/>
          </a:p>
        </p:txBody>
      </p:sp>
      <p:sp>
        <p:nvSpPr>
          <p:cNvPr id="86063" name="Rectangle 78"/>
          <p:cNvSpPr>
            <a:spLocks noChangeArrowheads="1"/>
          </p:cNvSpPr>
          <p:nvPr/>
        </p:nvSpPr>
        <p:spPr bwMode="auto">
          <a:xfrm>
            <a:off x="4484688" y="3833813"/>
            <a:ext cx="1898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bal =  b.getBalance()</a:t>
            </a:r>
            <a:endParaRPr lang="en-GB"/>
          </a:p>
        </p:txBody>
      </p:sp>
      <p:sp>
        <p:nvSpPr>
          <p:cNvPr id="86064" name="Rectangle 79"/>
          <p:cNvSpPr>
            <a:spLocks noChangeArrowheads="1"/>
          </p:cNvSpPr>
          <p:nvPr/>
        </p:nvSpPr>
        <p:spPr bwMode="auto">
          <a:xfrm>
            <a:off x="6429375" y="3857625"/>
            <a:ext cx="866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waits for </a:t>
            </a:r>
            <a:endParaRPr lang="en-GB"/>
          </a:p>
        </p:txBody>
      </p:sp>
      <p:sp>
        <p:nvSpPr>
          <p:cNvPr id="86065" name="Rectangle 80"/>
          <p:cNvSpPr>
            <a:spLocks noChangeArrowheads="1"/>
          </p:cNvSpPr>
          <p:nvPr/>
        </p:nvSpPr>
        <p:spPr bwMode="auto">
          <a:xfrm flipH="1">
            <a:off x="7358063" y="3857625"/>
            <a:ext cx="71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T</a:t>
            </a:r>
            <a:endParaRPr lang="en-GB"/>
          </a:p>
        </p:txBody>
      </p:sp>
      <p:sp>
        <p:nvSpPr>
          <p:cNvPr id="86066" name="Rectangle 81"/>
          <p:cNvSpPr>
            <a:spLocks noChangeArrowheads="1"/>
          </p:cNvSpPr>
          <p:nvPr/>
        </p:nvSpPr>
        <p:spPr bwMode="auto">
          <a:xfrm>
            <a:off x="7500938" y="3857625"/>
            <a:ext cx="142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’s</a:t>
            </a:r>
            <a:endParaRPr lang="en-GB"/>
          </a:p>
        </p:txBody>
      </p:sp>
      <p:sp>
        <p:nvSpPr>
          <p:cNvPr id="86067" name="Rectangle 82"/>
          <p:cNvSpPr>
            <a:spLocks noChangeArrowheads="1"/>
          </p:cNvSpPr>
          <p:nvPr/>
        </p:nvSpPr>
        <p:spPr bwMode="auto">
          <a:xfrm>
            <a:off x="6357938" y="4143375"/>
            <a:ext cx="7651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lock on </a:t>
            </a:r>
            <a:endParaRPr lang="en-GB"/>
          </a:p>
        </p:txBody>
      </p:sp>
      <p:sp>
        <p:nvSpPr>
          <p:cNvPr id="86068" name="Rectangle 83"/>
          <p:cNvSpPr>
            <a:spLocks noChangeArrowheads="1"/>
          </p:cNvSpPr>
          <p:nvPr/>
        </p:nvSpPr>
        <p:spPr bwMode="auto">
          <a:xfrm flipH="1">
            <a:off x="7143750" y="4143375"/>
            <a:ext cx="428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</a:t>
            </a:r>
            <a:endParaRPr lang="en-GB"/>
          </a:p>
        </p:txBody>
      </p:sp>
      <p:sp>
        <p:nvSpPr>
          <p:cNvPr id="86069" name="Rectangle 89"/>
          <p:cNvSpPr>
            <a:spLocks noChangeArrowheads="1"/>
          </p:cNvSpPr>
          <p:nvPr/>
        </p:nvSpPr>
        <p:spPr bwMode="auto">
          <a:xfrm>
            <a:off x="1304925" y="4368800"/>
            <a:ext cx="1531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closeTransaction</a:t>
            </a:r>
            <a:endParaRPr lang="en-GB"/>
          </a:p>
        </p:txBody>
      </p:sp>
      <p:sp>
        <p:nvSpPr>
          <p:cNvPr id="86070" name="Rectangle 90"/>
          <p:cNvSpPr>
            <a:spLocks noChangeArrowheads="1"/>
          </p:cNvSpPr>
          <p:nvPr/>
        </p:nvSpPr>
        <p:spPr bwMode="auto">
          <a:xfrm>
            <a:off x="3000375" y="4357688"/>
            <a:ext cx="8080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unlock </a:t>
            </a:r>
            <a:endParaRPr lang="en-GB"/>
          </a:p>
        </p:txBody>
      </p:sp>
      <p:sp>
        <p:nvSpPr>
          <p:cNvPr id="86071" name="Rectangle 91"/>
          <p:cNvSpPr>
            <a:spLocks noChangeArrowheads="1"/>
          </p:cNvSpPr>
          <p:nvPr/>
        </p:nvSpPr>
        <p:spPr bwMode="auto">
          <a:xfrm>
            <a:off x="3706813" y="4368800"/>
            <a:ext cx="136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A</a:t>
            </a:r>
            <a:endParaRPr lang="en-GB"/>
          </a:p>
        </p:txBody>
      </p:sp>
      <p:sp>
        <p:nvSpPr>
          <p:cNvPr id="86072" name="Rectangle 92"/>
          <p:cNvSpPr>
            <a:spLocks noChangeArrowheads="1"/>
          </p:cNvSpPr>
          <p:nvPr/>
        </p:nvSpPr>
        <p:spPr bwMode="auto">
          <a:xfrm>
            <a:off x="3813175" y="4368800"/>
            <a:ext cx="1730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, </a:t>
            </a:r>
            <a:endParaRPr lang="en-GB"/>
          </a:p>
        </p:txBody>
      </p:sp>
      <p:sp>
        <p:nvSpPr>
          <p:cNvPr id="86073" name="Rectangle 93"/>
          <p:cNvSpPr>
            <a:spLocks noChangeArrowheads="1"/>
          </p:cNvSpPr>
          <p:nvPr/>
        </p:nvSpPr>
        <p:spPr bwMode="auto">
          <a:xfrm>
            <a:off x="3917950" y="4368800"/>
            <a:ext cx="136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</a:t>
            </a:r>
            <a:endParaRPr lang="en-GB"/>
          </a:p>
        </p:txBody>
      </p:sp>
      <p:sp>
        <p:nvSpPr>
          <p:cNvPr id="86074" name="Rectangle 94"/>
          <p:cNvSpPr>
            <a:spLocks noChangeArrowheads="1"/>
          </p:cNvSpPr>
          <p:nvPr/>
        </p:nvSpPr>
        <p:spPr bwMode="auto">
          <a:xfrm>
            <a:off x="4484688" y="4438650"/>
            <a:ext cx="114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  </a:t>
            </a:r>
            <a:endParaRPr lang="en-GB"/>
          </a:p>
        </p:txBody>
      </p:sp>
      <p:sp>
        <p:nvSpPr>
          <p:cNvPr id="86075" name="Rectangle 95"/>
          <p:cNvSpPr>
            <a:spLocks noChangeArrowheads="1"/>
          </p:cNvSpPr>
          <p:nvPr/>
        </p:nvSpPr>
        <p:spPr bwMode="auto">
          <a:xfrm>
            <a:off x="4556125" y="4438650"/>
            <a:ext cx="57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76" name="Rectangle 101"/>
          <p:cNvSpPr>
            <a:spLocks noChangeArrowheads="1"/>
          </p:cNvSpPr>
          <p:nvPr/>
        </p:nvSpPr>
        <p:spPr bwMode="auto">
          <a:xfrm>
            <a:off x="6357938" y="4706938"/>
            <a:ext cx="4794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lock </a:t>
            </a:r>
            <a:endParaRPr lang="en-GB"/>
          </a:p>
        </p:txBody>
      </p:sp>
      <p:sp>
        <p:nvSpPr>
          <p:cNvPr id="86077" name="Rectangle 102"/>
          <p:cNvSpPr>
            <a:spLocks noChangeArrowheads="1"/>
          </p:cNvSpPr>
          <p:nvPr/>
        </p:nvSpPr>
        <p:spPr bwMode="auto">
          <a:xfrm>
            <a:off x="6786563" y="4714875"/>
            <a:ext cx="285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 B</a:t>
            </a:r>
            <a:endParaRPr lang="en-GB"/>
          </a:p>
        </p:txBody>
      </p:sp>
      <p:sp>
        <p:nvSpPr>
          <p:cNvPr id="86078" name="Rectangle 108"/>
          <p:cNvSpPr>
            <a:spLocks noChangeArrowheads="1"/>
          </p:cNvSpPr>
          <p:nvPr/>
        </p:nvSpPr>
        <p:spPr bwMode="auto">
          <a:xfrm>
            <a:off x="4484688" y="5089525"/>
            <a:ext cx="196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b.setBalance(bal*1.1)</a:t>
            </a:r>
            <a:endParaRPr lang="en-GB"/>
          </a:p>
        </p:txBody>
      </p:sp>
      <p:sp>
        <p:nvSpPr>
          <p:cNvPr id="86079" name="Rectangle 109"/>
          <p:cNvSpPr>
            <a:spLocks noChangeArrowheads="1"/>
          </p:cNvSpPr>
          <p:nvPr/>
        </p:nvSpPr>
        <p:spPr bwMode="auto">
          <a:xfrm>
            <a:off x="6357938" y="5032375"/>
            <a:ext cx="587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80" name="Rectangle 110"/>
          <p:cNvSpPr>
            <a:spLocks noChangeArrowheads="1"/>
          </p:cNvSpPr>
          <p:nvPr/>
        </p:nvSpPr>
        <p:spPr bwMode="auto">
          <a:xfrm>
            <a:off x="6410325" y="5032375"/>
            <a:ext cx="587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81" name="Rectangle 116"/>
          <p:cNvSpPr>
            <a:spLocks noChangeArrowheads="1"/>
          </p:cNvSpPr>
          <p:nvPr/>
        </p:nvSpPr>
        <p:spPr bwMode="auto">
          <a:xfrm>
            <a:off x="3159125" y="5357813"/>
            <a:ext cx="58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82" name="Rectangle 117"/>
          <p:cNvSpPr>
            <a:spLocks noChangeArrowheads="1"/>
          </p:cNvSpPr>
          <p:nvPr/>
        </p:nvSpPr>
        <p:spPr bwMode="auto">
          <a:xfrm>
            <a:off x="3211513" y="5357813"/>
            <a:ext cx="58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 </a:t>
            </a:r>
            <a:endParaRPr lang="en-GB"/>
          </a:p>
        </p:txBody>
      </p:sp>
      <p:sp>
        <p:nvSpPr>
          <p:cNvPr id="86083" name="Rectangle 118"/>
          <p:cNvSpPr>
            <a:spLocks noChangeArrowheads="1"/>
          </p:cNvSpPr>
          <p:nvPr/>
        </p:nvSpPr>
        <p:spPr bwMode="auto">
          <a:xfrm>
            <a:off x="4484688" y="5392738"/>
            <a:ext cx="16637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c.withdraw(bal/10)</a:t>
            </a:r>
            <a:endParaRPr lang="en-GB"/>
          </a:p>
        </p:txBody>
      </p:sp>
      <p:sp>
        <p:nvSpPr>
          <p:cNvPr id="86084" name="Rectangle 119"/>
          <p:cNvSpPr>
            <a:spLocks noChangeArrowheads="1"/>
          </p:cNvSpPr>
          <p:nvPr/>
        </p:nvSpPr>
        <p:spPr bwMode="auto">
          <a:xfrm>
            <a:off x="6357938" y="5392738"/>
            <a:ext cx="422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lock </a:t>
            </a:r>
            <a:endParaRPr lang="en-GB"/>
          </a:p>
        </p:txBody>
      </p:sp>
      <p:sp>
        <p:nvSpPr>
          <p:cNvPr id="86085" name="Rectangle 120"/>
          <p:cNvSpPr>
            <a:spLocks noChangeArrowheads="1"/>
          </p:cNvSpPr>
          <p:nvPr/>
        </p:nvSpPr>
        <p:spPr bwMode="auto">
          <a:xfrm>
            <a:off x="6786563" y="5429250"/>
            <a:ext cx="2143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</a:t>
            </a:r>
            <a:endParaRPr lang="en-GB"/>
          </a:p>
        </p:txBody>
      </p:sp>
      <p:sp>
        <p:nvSpPr>
          <p:cNvPr id="86086" name="Rectangle 126"/>
          <p:cNvSpPr>
            <a:spLocks noChangeArrowheads="1"/>
          </p:cNvSpPr>
          <p:nvPr/>
        </p:nvSpPr>
        <p:spPr bwMode="auto">
          <a:xfrm>
            <a:off x="4484688" y="5740400"/>
            <a:ext cx="1531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closeTransaction</a:t>
            </a:r>
            <a:endParaRPr lang="en-GB"/>
          </a:p>
        </p:txBody>
      </p:sp>
      <p:sp>
        <p:nvSpPr>
          <p:cNvPr id="86087" name="Rectangle 127"/>
          <p:cNvSpPr>
            <a:spLocks noChangeArrowheads="1"/>
          </p:cNvSpPr>
          <p:nvPr/>
        </p:nvSpPr>
        <p:spPr bwMode="auto">
          <a:xfrm>
            <a:off x="6357938" y="5759450"/>
            <a:ext cx="6492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unlock </a:t>
            </a:r>
            <a:endParaRPr lang="en-GB"/>
          </a:p>
        </p:txBody>
      </p:sp>
      <p:sp>
        <p:nvSpPr>
          <p:cNvPr id="86088" name="Rectangle 128"/>
          <p:cNvSpPr>
            <a:spLocks noChangeArrowheads="1"/>
          </p:cNvSpPr>
          <p:nvPr/>
        </p:nvSpPr>
        <p:spPr bwMode="auto">
          <a:xfrm flipH="1">
            <a:off x="7072313" y="5786438"/>
            <a:ext cx="142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B</a:t>
            </a:r>
            <a:endParaRPr lang="en-GB"/>
          </a:p>
        </p:txBody>
      </p:sp>
      <p:sp>
        <p:nvSpPr>
          <p:cNvPr id="86089" name="Rectangle 129"/>
          <p:cNvSpPr>
            <a:spLocks noChangeArrowheads="1"/>
          </p:cNvSpPr>
          <p:nvPr/>
        </p:nvSpPr>
        <p:spPr bwMode="auto">
          <a:xfrm>
            <a:off x="7072313" y="5929313"/>
            <a:ext cx="142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</a:rPr>
              <a:t>, </a:t>
            </a:r>
            <a:endParaRPr lang="en-GB"/>
          </a:p>
        </p:txBody>
      </p:sp>
      <p:sp>
        <p:nvSpPr>
          <p:cNvPr id="86090" name="Rectangle 130"/>
          <p:cNvSpPr>
            <a:spLocks noChangeArrowheads="1"/>
          </p:cNvSpPr>
          <p:nvPr/>
        </p:nvSpPr>
        <p:spPr bwMode="auto">
          <a:xfrm flipH="1">
            <a:off x="7286625" y="5786438"/>
            <a:ext cx="142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</a:rPr>
              <a:t>C</a:t>
            </a:r>
            <a:endParaRPr lang="en-GB"/>
          </a:p>
        </p:txBody>
      </p:sp>
      <p:sp>
        <p:nvSpPr>
          <p:cNvPr id="86091" name="Oval 147"/>
          <p:cNvSpPr>
            <a:spLocks noChangeArrowheads="1"/>
          </p:cNvSpPr>
          <p:nvPr/>
        </p:nvSpPr>
        <p:spPr bwMode="auto">
          <a:xfrm>
            <a:off x="4624388" y="4503738"/>
            <a:ext cx="71437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6092" name="Oval 148"/>
          <p:cNvSpPr>
            <a:spLocks noChangeArrowheads="1"/>
          </p:cNvSpPr>
          <p:nvPr/>
        </p:nvSpPr>
        <p:spPr bwMode="auto">
          <a:xfrm>
            <a:off x="4765675" y="4503738"/>
            <a:ext cx="71438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6093" name="Oval 149"/>
          <p:cNvSpPr>
            <a:spLocks noChangeArrowheads="1"/>
          </p:cNvSpPr>
          <p:nvPr/>
        </p:nvSpPr>
        <p:spPr bwMode="auto">
          <a:xfrm>
            <a:off x="4905375" y="4503738"/>
            <a:ext cx="73025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6094" name="Line 158"/>
          <p:cNvSpPr>
            <a:spLocks noChangeShapeType="1"/>
          </p:cNvSpPr>
          <p:nvPr/>
        </p:nvSpPr>
        <p:spPr bwMode="auto">
          <a:xfrm flipV="1">
            <a:off x="871538" y="6142038"/>
            <a:ext cx="7132637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r>
              <a:rPr lang="pt-BR" dirty="0" smtClean="0"/>
              <a:t> em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util.concurrent.locks.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util.concurrent.locks.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ReentrantLock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util.concurrent.locks.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Criação de um objeto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da classe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para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controlar a sincronização de algum objeto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compartilhado.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ReentrantLock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r>
              <a:rPr lang="pt-BR" dirty="0" smtClean="0"/>
              <a:t> em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Condições para controlar a leitura e a escrita.</a:t>
            </a:r>
          </a:p>
          <a:p>
            <a:pPr>
              <a:buNone/>
            </a:pPr>
            <a:r>
              <a:rPr lang="pt-BR" sz="18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rivate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podeEscrever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newCondition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</a:t>
            </a: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Ler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newCondition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Escreve valor no objeto compartilhado ...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Para travar o objeto compartilhado, quando o método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set() for chamado ...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ublic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set( ... ) {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18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  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chama o método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e bloqueia (trava) o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objeto compartilhado. Esse método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esperará até que a trava esteja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disponível. </a:t>
            </a:r>
            <a:endParaRPr lang="pt-BR" sz="18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1800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Se o objeto estiver sem condição de escrita ...</a:t>
            </a:r>
          </a:p>
          <a:p>
            <a:pPr>
              <a:buNone/>
            </a:pP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podeEscrever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await</a:t>
            </a:r>
            <a:r>
              <a:rPr lang="pt-BR" sz="18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Espera </a:t>
            </a:r>
            <a:r>
              <a:rPr lang="pt-BR" sz="18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uma condição ocorrer</a:t>
            </a:r>
            <a:endParaRPr lang="pt-BR" sz="1800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r>
              <a:rPr lang="pt-BR" dirty="0" smtClean="0"/>
              <a:t> em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Sinaliza a thread que está esperando para fazer uma leitura.</a:t>
            </a:r>
          </a:p>
          <a:p>
            <a:pPr>
              <a:buNone/>
            </a:pPr>
            <a:endParaRPr lang="pt-BR" sz="1800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podeLer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signal</a:t>
            </a:r>
            <a:r>
              <a:rPr lang="pt-BR" sz="18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// avisa que uma condição ocorreu ... 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finally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unlock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// destrava o objeto compartilhado.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 // fim do método set.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429250"/>
            <a:ext cx="2895600" cy="10001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39939" name="Rectangle 127"/>
          <p:cNvSpPr>
            <a:spLocks noChangeArrowheads="1"/>
          </p:cNvSpPr>
          <p:nvPr/>
        </p:nvSpPr>
        <p:spPr bwMode="auto">
          <a:xfrm>
            <a:off x="520700" y="1784350"/>
            <a:ext cx="2090738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9940" name="Rectangle 128"/>
          <p:cNvSpPr>
            <a:spLocks noChangeArrowheads="1"/>
          </p:cNvSpPr>
          <p:nvPr/>
        </p:nvSpPr>
        <p:spPr bwMode="auto">
          <a:xfrm>
            <a:off x="2662238" y="1784350"/>
            <a:ext cx="1982787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9941" name="Rectangle 129"/>
          <p:cNvSpPr>
            <a:spLocks noChangeArrowheads="1"/>
          </p:cNvSpPr>
          <p:nvPr/>
        </p:nvSpPr>
        <p:spPr bwMode="auto">
          <a:xfrm>
            <a:off x="4678363" y="1784350"/>
            <a:ext cx="3859212" cy="4222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9942" name="Rectangle 1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Transaction life histories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1079500" y="1930400"/>
            <a:ext cx="935038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Successful</a:t>
            </a:r>
            <a:endParaRPr lang="en-GB"/>
          </a:p>
        </p:txBody>
      </p:sp>
      <p:sp>
        <p:nvSpPr>
          <p:cNvPr id="39944" name="Rectangle 5"/>
          <p:cNvSpPr>
            <a:spLocks noChangeArrowheads="1"/>
          </p:cNvSpPr>
          <p:nvPr/>
        </p:nvSpPr>
        <p:spPr bwMode="auto">
          <a:xfrm>
            <a:off x="2811463" y="1930400"/>
            <a:ext cx="14351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Aborted by client</a:t>
            </a:r>
            <a:endParaRPr lang="en-GB"/>
          </a:p>
        </p:txBody>
      </p:sp>
      <p:sp>
        <p:nvSpPr>
          <p:cNvPr id="39945" name="Rectangle 6"/>
          <p:cNvSpPr>
            <a:spLocks noChangeArrowheads="1"/>
          </p:cNvSpPr>
          <p:nvPr/>
        </p:nvSpPr>
        <p:spPr bwMode="auto">
          <a:xfrm>
            <a:off x="5849938" y="1930400"/>
            <a:ext cx="15192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Aborted by server</a:t>
            </a:r>
            <a:endParaRPr lang="en-GB"/>
          </a:p>
        </p:txBody>
      </p:sp>
      <p:sp>
        <p:nvSpPr>
          <p:cNvPr id="39946" name="Rectangle 7"/>
          <p:cNvSpPr>
            <a:spLocks noChangeArrowheads="1"/>
          </p:cNvSpPr>
          <p:nvPr/>
        </p:nvSpPr>
        <p:spPr bwMode="auto">
          <a:xfrm>
            <a:off x="7454900" y="19304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47" name="Rectangle 8"/>
          <p:cNvSpPr>
            <a:spLocks noChangeArrowheads="1"/>
          </p:cNvSpPr>
          <p:nvPr/>
        </p:nvSpPr>
        <p:spPr bwMode="auto">
          <a:xfrm>
            <a:off x="7512050" y="19304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48" name="Rectangle 19"/>
          <p:cNvSpPr>
            <a:spLocks noChangeArrowheads="1"/>
          </p:cNvSpPr>
          <p:nvPr/>
        </p:nvSpPr>
        <p:spPr bwMode="auto">
          <a:xfrm>
            <a:off x="639763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openTransaction</a:t>
            </a:r>
            <a:endParaRPr lang="en-GB"/>
          </a:p>
        </p:txBody>
      </p:sp>
      <p:sp>
        <p:nvSpPr>
          <p:cNvPr id="39949" name="Rectangle 20"/>
          <p:cNvSpPr>
            <a:spLocks noChangeArrowheads="1"/>
          </p:cNvSpPr>
          <p:nvPr/>
        </p:nvSpPr>
        <p:spPr bwMode="auto">
          <a:xfrm>
            <a:off x="2684463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openTransaction</a:t>
            </a:r>
            <a:endParaRPr lang="en-GB"/>
          </a:p>
        </p:txBody>
      </p:sp>
      <p:sp>
        <p:nvSpPr>
          <p:cNvPr id="39950" name="Rectangle 21"/>
          <p:cNvSpPr>
            <a:spLocks noChangeArrowheads="1"/>
          </p:cNvSpPr>
          <p:nvPr/>
        </p:nvSpPr>
        <p:spPr bwMode="auto">
          <a:xfrm>
            <a:off x="6772275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openTransaction</a:t>
            </a:r>
            <a:endParaRPr lang="en-GB"/>
          </a:p>
        </p:txBody>
      </p:sp>
      <p:sp>
        <p:nvSpPr>
          <p:cNvPr id="39951" name="Rectangle 36"/>
          <p:cNvSpPr>
            <a:spLocks noChangeArrowheads="1"/>
          </p:cNvSpPr>
          <p:nvPr/>
        </p:nvSpPr>
        <p:spPr bwMode="auto">
          <a:xfrm>
            <a:off x="639763" y="2814638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2" name="Rectangle 37"/>
          <p:cNvSpPr>
            <a:spLocks noChangeArrowheads="1"/>
          </p:cNvSpPr>
          <p:nvPr/>
        </p:nvSpPr>
        <p:spPr bwMode="auto">
          <a:xfrm>
            <a:off x="2684463" y="2814638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3" name="Rectangle 38"/>
          <p:cNvSpPr>
            <a:spLocks noChangeArrowheads="1"/>
          </p:cNvSpPr>
          <p:nvPr/>
        </p:nvSpPr>
        <p:spPr bwMode="auto">
          <a:xfrm>
            <a:off x="6772275" y="2814638"/>
            <a:ext cx="804863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4" name="Rectangle 39"/>
          <p:cNvSpPr>
            <a:spLocks noChangeArrowheads="1"/>
          </p:cNvSpPr>
          <p:nvPr/>
        </p:nvSpPr>
        <p:spPr bwMode="auto">
          <a:xfrm>
            <a:off x="7639050" y="2814638"/>
            <a:ext cx="523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55" name="Rectangle 40"/>
          <p:cNvSpPr>
            <a:spLocks noChangeArrowheads="1"/>
          </p:cNvSpPr>
          <p:nvPr/>
        </p:nvSpPr>
        <p:spPr bwMode="auto">
          <a:xfrm>
            <a:off x="7696200" y="2814638"/>
            <a:ext cx="523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56" name="Rectangle 46"/>
          <p:cNvSpPr>
            <a:spLocks noChangeArrowheads="1"/>
          </p:cNvSpPr>
          <p:nvPr/>
        </p:nvSpPr>
        <p:spPr bwMode="auto">
          <a:xfrm>
            <a:off x="639763" y="3098800"/>
            <a:ext cx="8048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7" name="Rectangle 47"/>
          <p:cNvSpPr>
            <a:spLocks noChangeArrowheads="1"/>
          </p:cNvSpPr>
          <p:nvPr/>
        </p:nvSpPr>
        <p:spPr bwMode="auto">
          <a:xfrm>
            <a:off x="2684463" y="3098800"/>
            <a:ext cx="8048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8" name="Rectangle 48"/>
          <p:cNvSpPr>
            <a:spLocks noChangeArrowheads="1"/>
          </p:cNvSpPr>
          <p:nvPr/>
        </p:nvSpPr>
        <p:spPr bwMode="auto">
          <a:xfrm>
            <a:off x="6772275" y="3098800"/>
            <a:ext cx="80486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59" name="Rectangle 49"/>
          <p:cNvSpPr>
            <a:spLocks noChangeArrowheads="1"/>
          </p:cNvSpPr>
          <p:nvPr/>
        </p:nvSpPr>
        <p:spPr bwMode="auto">
          <a:xfrm>
            <a:off x="7639050" y="30988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60" name="Rectangle 50"/>
          <p:cNvSpPr>
            <a:spLocks noChangeArrowheads="1"/>
          </p:cNvSpPr>
          <p:nvPr/>
        </p:nvSpPr>
        <p:spPr bwMode="auto">
          <a:xfrm>
            <a:off x="7696200" y="30988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 </a:t>
            </a:r>
            <a:endParaRPr lang="en-GB"/>
          </a:p>
        </p:txBody>
      </p:sp>
      <p:sp>
        <p:nvSpPr>
          <p:cNvPr id="39961" name="Rectangle 56"/>
          <p:cNvSpPr>
            <a:spLocks noChangeArrowheads="1"/>
          </p:cNvSpPr>
          <p:nvPr/>
        </p:nvSpPr>
        <p:spPr bwMode="auto">
          <a:xfrm>
            <a:off x="4614863" y="3346450"/>
            <a:ext cx="11239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server aborts</a:t>
            </a:r>
            <a:endParaRPr lang="en-GB"/>
          </a:p>
        </p:txBody>
      </p:sp>
      <p:sp>
        <p:nvSpPr>
          <p:cNvPr id="39962" name="Rectangle 64"/>
          <p:cNvSpPr>
            <a:spLocks noChangeArrowheads="1"/>
          </p:cNvSpPr>
          <p:nvPr/>
        </p:nvSpPr>
        <p:spPr bwMode="auto">
          <a:xfrm>
            <a:off x="4614863" y="3608388"/>
            <a:ext cx="9429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 charset="0"/>
              </a:rPr>
              <a:t>transaction</a:t>
            </a:r>
            <a:endParaRPr lang="en-GB"/>
          </a:p>
        </p:txBody>
      </p:sp>
      <p:sp>
        <p:nvSpPr>
          <p:cNvPr id="39963" name="Rectangle 74"/>
          <p:cNvSpPr>
            <a:spLocks noChangeArrowheads="1"/>
          </p:cNvSpPr>
          <p:nvPr/>
        </p:nvSpPr>
        <p:spPr bwMode="auto">
          <a:xfrm>
            <a:off x="639763" y="3973513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64" name="Rectangle 75"/>
          <p:cNvSpPr>
            <a:spLocks noChangeArrowheads="1"/>
          </p:cNvSpPr>
          <p:nvPr/>
        </p:nvSpPr>
        <p:spPr bwMode="auto">
          <a:xfrm>
            <a:off x="2684463" y="3973513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</a:t>
            </a:r>
            <a:endParaRPr lang="en-GB"/>
          </a:p>
        </p:txBody>
      </p:sp>
      <p:sp>
        <p:nvSpPr>
          <p:cNvPr id="39965" name="Rectangle 78"/>
          <p:cNvSpPr>
            <a:spLocks noChangeArrowheads="1"/>
          </p:cNvSpPr>
          <p:nvPr/>
        </p:nvSpPr>
        <p:spPr bwMode="auto">
          <a:xfrm>
            <a:off x="6772275" y="4005263"/>
            <a:ext cx="15621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operation ERROR</a:t>
            </a:r>
            <a:endParaRPr lang="en-GB"/>
          </a:p>
        </p:txBody>
      </p:sp>
      <p:sp>
        <p:nvSpPr>
          <p:cNvPr id="39966" name="Rectangle 79"/>
          <p:cNvSpPr>
            <a:spLocks noChangeArrowheads="1"/>
          </p:cNvSpPr>
          <p:nvPr/>
        </p:nvSpPr>
        <p:spPr bwMode="auto">
          <a:xfrm>
            <a:off x="6772275" y="4265613"/>
            <a:ext cx="14351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reported to client</a:t>
            </a:r>
            <a:endParaRPr lang="en-GB"/>
          </a:p>
        </p:txBody>
      </p:sp>
      <p:sp>
        <p:nvSpPr>
          <p:cNvPr id="39967" name="Rectangle 85"/>
          <p:cNvSpPr>
            <a:spLocks noChangeArrowheads="1"/>
          </p:cNvSpPr>
          <p:nvPr/>
        </p:nvSpPr>
        <p:spPr bwMode="auto">
          <a:xfrm>
            <a:off x="639763" y="4497388"/>
            <a:ext cx="14430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closeTransaction</a:t>
            </a:r>
            <a:endParaRPr lang="en-GB"/>
          </a:p>
        </p:txBody>
      </p:sp>
      <p:sp>
        <p:nvSpPr>
          <p:cNvPr id="39968" name="Rectangle 86"/>
          <p:cNvSpPr>
            <a:spLocks noChangeArrowheads="1"/>
          </p:cNvSpPr>
          <p:nvPr/>
        </p:nvSpPr>
        <p:spPr bwMode="auto">
          <a:xfrm>
            <a:off x="2684463" y="4497388"/>
            <a:ext cx="14319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 charset="0"/>
              </a:rPr>
              <a:t>abortTransaction</a:t>
            </a:r>
            <a:endParaRPr lang="en-GB"/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992188" y="3560763"/>
            <a:ext cx="68262" cy="239712"/>
            <a:chOff x="517" y="1652"/>
            <a:chExt cx="47" cy="151"/>
          </a:xfrm>
        </p:grpSpPr>
        <p:sp>
          <p:nvSpPr>
            <p:cNvPr id="39979" name="Oval 106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80" name="Oval 107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108"/>
          <p:cNvGrpSpPr>
            <a:grpSpLocks/>
          </p:cNvGrpSpPr>
          <p:nvPr/>
        </p:nvGrpSpPr>
        <p:grpSpPr bwMode="auto">
          <a:xfrm>
            <a:off x="3179763" y="3562350"/>
            <a:ext cx="68262" cy="239713"/>
            <a:chOff x="517" y="1652"/>
            <a:chExt cx="47" cy="151"/>
          </a:xfrm>
        </p:grpSpPr>
        <p:sp>
          <p:nvSpPr>
            <p:cNvPr id="39977" name="Oval 109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78" name="Oval 110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7134225" y="3562350"/>
            <a:ext cx="69850" cy="239713"/>
            <a:chOff x="517" y="1652"/>
            <a:chExt cx="47" cy="151"/>
          </a:xfrm>
        </p:grpSpPr>
        <p:sp>
          <p:nvSpPr>
            <p:cNvPr id="39975" name="Oval 112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76" name="Oval 113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9972" name="Line 114"/>
          <p:cNvSpPr>
            <a:spLocks noChangeShapeType="1"/>
          </p:cNvSpPr>
          <p:nvPr/>
        </p:nvSpPr>
        <p:spPr bwMode="auto">
          <a:xfrm>
            <a:off x="5943600" y="3730625"/>
            <a:ext cx="546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73" name="Line 119"/>
          <p:cNvSpPr>
            <a:spLocks noChangeShapeType="1"/>
          </p:cNvSpPr>
          <p:nvPr/>
        </p:nvSpPr>
        <p:spPr bwMode="auto">
          <a:xfrm>
            <a:off x="527050" y="1760538"/>
            <a:ext cx="796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74" name="Line 121"/>
          <p:cNvSpPr>
            <a:spLocks noChangeShapeType="1"/>
          </p:cNvSpPr>
          <p:nvPr/>
        </p:nvSpPr>
        <p:spPr bwMode="auto">
          <a:xfrm>
            <a:off x="558800" y="4976813"/>
            <a:ext cx="796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r>
              <a:rPr lang="pt-BR" dirty="0" smtClean="0"/>
              <a:t> em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Ler valor no objeto compartilhado ...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Para travar o objeto compartilhado, quando o método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() for chamado.</a:t>
            </a:r>
          </a:p>
          <a:p>
            <a:pPr>
              <a:buNone/>
            </a:pP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ublic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  // chama o método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e bloqueia (trava) o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objeto compartilhado. </a:t>
            </a:r>
            <a:r>
              <a:rPr lang="pt-BR" sz="18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sse método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esperará até que a trava esteja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disponível.                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Se o objeto estiver sem condição de ser lido...</a:t>
            </a:r>
          </a:p>
          <a:p>
            <a:pPr>
              <a:buNone/>
            </a:pP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podeLer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await</a:t>
            </a:r>
            <a:r>
              <a:rPr lang="pt-BR" sz="18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Espera uma condição ocorrer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pt-BR" sz="1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r>
              <a:rPr lang="pt-BR" dirty="0" smtClean="0"/>
              <a:t> em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Sinaliza a thread que está esperando para fazer uma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leitura.</a:t>
            </a:r>
          </a:p>
          <a:p>
            <a:pPr>
              <a:buNone/>
            </a:pPr>
            <a:endParaRPr lang="pt-BR" sz="1800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podeEscrever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signal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// avisa que uma condição ocorreu</a:t>
            </a:r>
          </a:p>
          <a:p>
            <a:pPr>
              <a:buNone/>
            </a:pPr>
            <a:endParaRPr lang="pt-BR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 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finally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unlock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// destrava o objeto compartilhado.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 // fim do método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r>
              <a:rPr lang="pt-BR" dirty="0" smtClean="0"/>
              <a:t> em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Execute os exemplos </a:t>
            </a:r>
            <a:r>
              <a:rPr lang="pt-BR" dirty="0" err="1" smtClean="0"/>
              <a:t>Deitel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23.11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0000FF"/>
                </a:solidFill>
              </a:rPr>
              <a:t>23.12</a:t>
            </a:r>
            <a:r>
              <a:rPr lang="pt-BR" dirty="0" smtClean="0"/>
              <a:t>, aproveitando os códigos em 23.6 (interface Buffer), </a:t>
            </a:r>
            <a:r>
              <a:rPr lang="pt-BR" dirty="0" smtClean="0">
                <a:solidFill>
                  <a:srgbClr val="0000FF"/>
                </a:solidFill>
              </a:rPr>
              <a:t>23.7</a:t>
            </a:r>
            <a:r>
              <a:rPr lang="pt-BR" dirty="0" smtClean="0"/>
              <a:t> (</a:t>
            </a:r>
            <a:r>
              <a:rPr lang="pt-BR" dirty="0" err="1" smtClean="0"/>
              <a:t>Producer</a:t>
            </a:r>
            <a:r>
              <a:rPr lang="pt-BR" dirty="0" smtClean="0"/>
              <a:t>) e </a:t>
            </a:r>
            <a:r>
              <a:rPr lang="pt-BR" dirty="0" smtClean="0">
                <a:solidFill>
                  <a:srgbClr val="0000FF"/>
                </a:solidFill>
              </a:rPr>
              <a:t>23.8 </a:t>
            </a:r>
            <a:r>
              <a:rPr lang="pt-BR" dirty="0" smtClean="0"/>
              <a:t>(</a:t>
            </a:r>
            <a:r>
              <a:rPr lang="pt-BR" dirty="0" err="1" smtClean="0"/>
              <a:t>Consumer</a:t>
            </a:r>
            <a:r>
              <a:rPr lang="pt-BR" dirty="0" smtClean="0"/>
              <a:t>), para o </a:t>
            </a:r>
            <a:r>
              <a:rPr lang="pt-BR" dirty="0" smtClean="0">
                <a:solidFill>
                  <a:srgbClr val="0000FF"/>
                </a:solidFill>
              </a:rPr>
              <a:t>Relacionamento </a:t>
            </a:r>
            <a:r>
              <a:rPr lang="pt-BR" dirty="0" err="1" smtClean="0">
                <a:solidFill>
                  <a:srgbClr val="0000FF"/>
                </a:solidFill>
              </a:rPr>
              <a:t>Producer-Consumer</a:t>
            </a:r>
            <a:r>
              <a:rPr lang="pt-BR" dirty="0" smtClean="0">
                <a:solidFill>
                  <a:srgbClr val="0000FF"/>
                </a:solidFill>
              </a:rPr>
              <a:t> com sincronização usando </a:t>
            </a:r>
            <a:r>
              <a:rPr lang="pt-BR" dirty="0" err="1" smtClean="0">
                <a:solidFill>
                  <a:srgbClr val="0000FF"/>
                </a:solidFill>
              </a:rPr>
              <a:t>Locks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Controle Concorrência</a:t>
            </a:r>
          </a:p>
        </p:txBody>
      </p:sp>
      <p:sp>
        <p:nvSpPr>
          <p:cNvPr id="40963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dirty="0" smtClean="0"/>
              <a:t>Um</a:t>
            </a:r>
            <a:r>
              <a:rPr lang="pt-BR" dirty="0" smtClean="0"/>
              <a:t> problema </a:t>
            </a:r>
            <a:r>
              <a:rPr lang="pt-BR" dirty="0" smtClean="0"/>
              <a:t>bem conhecidos de transações concorrentes no contexto do exemplo do banco:</a:t>
            </a:r>
          </a:p>
          <a:p>
            <a:pPr lvl="1" eaLnBrk="1" hangingPunct="1"/>
            <a:endParaRPr lang="pt-BR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pt-BR" dirty="0" smtClean="0">
                <a:solidFill>
                  <a:srgbClr val="C00000"/>
                </a:solidFill>
              </a:rPr>
              <a:t>“</a:t>
            </a:r>
            <a:r>
              <a:rPr lang="pt-BR" dirty="0" err="1" smtClean="0">
                <a:solidFill>
                  <a:srgbClr val="C00000"/>
                </a:solidFill>
              </a:rPr>
              <a:t>lost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err="1" smtClean="0">
                <a:solidFill>
                  <a:srgbClr val="C00000"/>
                </a:solidFill>
              </a:rPr>
              <a:t>update</a:t>
            </a:r>
            <a:r>
              <a:rPr lang="pt-BR" dirty="0" smtClean="0">
                <a:solidFill>
                  <a:srgbClr val="C00000"/>
                </a:solidFill>
              </a:rPr>
              <a:t>”</a:t>
            </a:r>
          </a:p>
          <a:p>
            <a:pPr lvl="1" eaLnBrk="1" hangingPunct="1">
              <a:buNone/>
            </a:pPr>
            <a:endParaRPr lang="pt-BR" dirty="0" smtClean="0"/>
          </a:p>
          <a:p>
            <a:pPr eaLnBrk="1" hangingPunct="1"/>
            <a:r>
              <a:rPr lang="pt-BR" dirty="0" smtClean="0"/>
              <a:t>Como </a:t>
            </a:r>
            <a:r>
              <a:rPr lang="pt-BR" dirty="0" smtClean="0"/>
              <a:t>este problema pode </a:t>
            </a:r>
            <a:r>
              <a:rPr lang="pt-BR" dirty="0" smtClean="0"/>
              <a:t>ser </a:t>
            </a:r>
            <a:r>
              <a:rPr lang="pt-BR" dirty="0" smtClean="0"/>
              <a:t>evitado </a:t>
            </a:r>
            <a:r>
              <a:rPr lang="pt-BR" dirty="0" smtClean="0"/>
              <a:t>usando-se </a:t>
            </a:r>
            <a:r>
              <a:rPr lang="pt-BR" b="1" dirty="0" smtClean="0">
                <a:solidFill>
                  <a:srgbClr val="0000FF"/>
                </a:solidFill>
              </a:rPr>
              <a:t>equivalência serial de execuções </a:t>
            </a:r>
            <a:r>
              <a:rPr lang="pt-BR" dirty="0" smtClean="0"/>
              <a:t>de transações ?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Assuminos que cada das operações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deposit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withdraw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getBalance</a:t>
            </a:r>
            <a:r>
              <a:rPr lang="pt-BR" i="1" dirty="0" smtClean="0"/>
              <a:t>, </a:t>
            </a:r>
            <a:r>
              <a:rPr lang="pt-BR" i="1" dirty="0" smtClean="0">
                <a:solidFill>
                  <a:schemeClr val="accent2">
                    <a:lumMod val="75000"/>
                  </a:schemeClr>
                </a:solidFill>
              </a:rPr>
              <a:t>setBalance</a:t>
            </a:r>
            <a:r>
              <a:rPr lang="pt-BR" i="1" dirty="0" smtClean="0"/>
              <a:t>, </a:t>
            </a:r>
            <a:r>
              <a:rPr lang="pt-BR" dirty="0" smtClean="0"/>
              <a:t>é uma </a:t>
            </a:r>
            <a:r>
              <a:rPr lang="pt-BR" i="1" dirty="0" smtClean="0">
                <a:solidFill>
                  <a:srgbClr val="0000FF"/>
                </a:solidFill>
              </a:rPr>
              <a:t>synchronized operação</a:t>
            </a:r>
            <a:r>
              <a:rPr lang="pt-BR" i="1" dirty="0" smtClean="0"/>
              <a:t>, </a:t>
            </a:r>
            <a:r>
              <a:rPr lang="pt-BR" dirty="0" smtClean="0"/>
              <a:t>isto é, seus efeitos sobre a variável de instância que registra o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</a:t>
            </a:r>
            <a:r>
              <a:rPr lang="pt-BR" dirty="0" smtClean="0"/>
              <a:t> (saldo) de uma conta é atômico.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problema “lost update”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Sejam as contas A, B e C.</a:t>
            </a:r>
          </a:p>
          <a:p>
            <a:pPr eaLnBrk="1" hangingPunct="1">
              <a:defRPr/>
            </a:pPr>
            <a:r>
              <a:rPr lang="pt-BR" dirty="0" smtClean="0"/>
              <a:t>Sejam duas transações T e U sobre as contas A, B e C.</a:t>
            </a:r>
          </a:p>
          <a:p>
            <a:pPr eaLnBrk="1" hangingPunct="1">
              <a:defRPr/>
            </a:pPr>
            <a:r>
              <a:rPr lang="pt-BR" dirty="0" smtClean="0"/>
              <a:t>Os valores iniciais de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 </a:t>
            </a:r>
            <a:r>
              <a:rPr lang="pt-BR" dirty="0" smtClean="0"/>
              <a:t>são: </a:t>
            </a:r>
          </a:p>
          <a:p>
            <a:pPr lvl="1" eaLnBrk="1" hangingPunct="1">
              <a:defRPr/>
            </a:pPr>
            <a:r>
              <a:rPr lang="pt-BR" dirty="0" smtClean="0"/>
              <a:t>A igual a $100, </a:t>
            </a:r>
          </a:p>
          <a:p>
            <a:pPr lvl="1" eaLnBrk="1" hangingPunct="1">
              <a:defRPr/>
            </a:pPr>
            <a:r>
              <a:rPr lang="pt-BR" dirty="0" smtClean="0"/>
              <a:t>B igual a $200, </a:t>
            </a:r>
          </a:p>
          <a:p>
            <a:pPr lvl="1" eaLnBrk="1" hangingPunct="1">
              <a:defRPr/>
            </a:pPr>
            <a:r>
              <a:rPr lang="pt-BR" dirty="0" smtClean="0"/>
              <a:t>C igual a $300.</a:t>
            </a:r>
            <a:endParaRPr lang="pt-BR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problema “lost update”</a:t>
            </a:r>
          </a:p>
        </p:txBody>
      </p:sp>
      <p:sp>
        <p:nvSpPr>
          <p:cNvPr id="44035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mtClean="0"/>
              <a:t>A transação T transfere um valor da conta A para a conta B.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transação U transfere um valor da conta C para a conta B.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Em ambos os casos, o valor transferido é calculado para aumentar o saldo (</a:t>
            </a:r>
            <a:r>
              <a:rPr lang="pt-BR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0000FF"/>
                </a:solidFill>
              </a:rPr>
              <a:t>) de B em 10%.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Observação </a:t>
            </a:r>
            <a:r>
              <a:rPr lang="pt-BR" dirty="0" smtClean="0"/>
              <a:t>da Figura</a:t>
            </a:r>
            <a:endParaRPr lang="pt-BR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Daqui </a:t>
            </a:r>
            <a:r>
              <a:rPr lang="pt-BR" dirty="0" smtClean="0"/>
              <a:t>para frente, são mostradas as operações que afetam a variável </a:t>
            </a:r>
            <a:r>
              <a:rPr lang="pt-BR" dirty="0" smtClean="0">
                <a:solidFill>
                  <a:srgbClr val="00B050"/>
                </a:solidFill>
              </a:rPr>
              <a:t>balance </a:t>
            </a:r>
            <a:r>
              <a:rPr lang="pt-BR" dirty="0" smtClean="0">
                <a:solidFill>
                  <a:srgbClr val="0000FF"/>
                </a:solidFill>
              </a:rPr>
              <a:t>(saldo) de uma conta</a:t>
            </a:r>
            <a:r>
              <a:rPr lang="pt-BR" dirty="0" smtClean="0"/>
              <a:t>, nas sucessivas linhas das seguintes </a:t>
            </a:r>
            <a:r>
              <a:rPr lang="pt-BR" dirty="0" smtClean="0"/>
              <a:t>figuras.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Observação da Figura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E</a:t>
            </a:r>
            <a:r>
              <a:rPr lang="pt-BR" dirty="0" smtClean="0"/>
              <a:t> o</a:t>
            </a:r>
            <a:r>
              <a:rPr lang="pt-BR" dirty="0" smtClean="0">
                <a:solidFill>
                  <a:srgbClr val="0000FF"/>
                </a:solidFill>
              </a:rPr>
              <a:t> leitor da figura </a:t>
            </a:r>
            <a:r>
              <a:rPr lang="pt-BR" dirty="0" smtClean="0"/>
              <a:t>deve assumir que uma operação, </a:t>
            </a:r>
            <a:r>
              <a:rPr lang="pt-BR" dirty="0" smtClean="0">
                <a:solidFill>
                  <a:srgbClr val="0000FF"/>
                </a:solidFill>
              </a:rPr>
              <a:t>numa linha em particular, </a:t>
            </a:r>
            <a:r>
              <a:rPr lang="pt-BR" dirty="0" smtClean="0"/>
              <a:t>é executada num tempo posterior </a:t>
            </a:r>
            <a:r>
              <a:rPr lang="pt-BR" dirty="0" smtClean="0">
                <a:solidFill>
                  <a:srgbClr val="0000FF"/>
                </a:solidFill>
              </a:rPr>
              <a:t>do que a linha acima.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1422</Words>
  <Application>Microsoft Office PowerPoint</Application>
  <PresentationFormat>Apresentação na tela (4:3)</PresentationFormat>
  <Paragraphs>334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Tema do Office</vt:lpstr>
      <vt:lpstr>Locks</vt:lpstr>
      <vt:lpstr>Locks</vt:lpstr>
      <vt:lpstr>Transaction life histories</vt:lpstr>
      <vt:lpstr>Controle Concorrência</vt:lpstr>
      <vt:lpstr>Operações</vt:lpstr>
      <vt:lpstr>O problema “lost update”</vt:lpstr>
      <vt:lpstr>O problema “lost update”</vt:lpstr>
      <vt:lpstr>Observação da Figura</vt:lpstr>
      <vt:lpstr>Observação da Figura</vt:lpstr>
      <vt:lpstr>The “lost update” problem</vt:lpstr>
      <vt:lpstr>Resultado Correto!</vt:lpstr>
      <vt:lpstr>Resultado !</vt:lpstr>
      <vt:lpstr>Por que ??     Erro !!!</vt:lpstr>
      <vt:lpstr>The “lost update” problem</vt:lpstr>
      <vt:lpstr>The “lost update” problem</vt:lpstr>
      <vt:lpstr>Resolvendo “lost update”</vt:lpstr>
      <vt:lpstr> A serially equivalent interleaving of T and U</vt:lpstr>
      <vt:lpstr>A serially equivalent interleaving of T and U</vt:lpstr>
      <vt:lpstr>A serially equivalent interleaving of T and U</vt:lpstr>
      <vt:lpstr>Locks</vt:lpstr>
      <vt:lpstr>Equivalência em Série </vt:lpstr>
      <vt:lpstr> A serially equivalent interleaving of T and U</vt:lpstr>
      <vt:lpstr>Equivalência Serial</vt:lpstr>
      <vt:lpstr>Locks (Travas)</vt:lpstr>
      <vt:lpstr>Locks</vt:lpstr>
      <vt:lpstr>Transactions T and U with exclusive locks</vt:lpstr>
      <vt:lpstr>Locks em Java</vt:lpstr>
      <vt:lpstr>Locks em Java</vt:lpstr>
      <vt:lpstr>Locks em Java</vt:lpstr>
      <vt:lpstr>Locks em Java</vt:lpstr>
      <vt:lpstr>Locks em Java</vt:lpstr>
      <vt:lpstr>Locks em Java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Locks</dc:title>
  <dc:creator>bosco</dc:creator>
  <cp:lastModifiedBy>bosco</cp:lastModifiedBy>
  <cp:revision>17</cp:revision>
  <dcterms:created xsi:type="dcterms:W3CDTF">2011-09-05T18:06:58Z</dcterms:created>
  <dcterms:modified xsi:type="dcterms:W3CDTF">2011-09-05T20:10:02Z</dcterms:modified>
</cp:coreProperties>
</file>