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6ADE2-787B-45E4-A3C9-EF7E09D036EE}" type="datetimeFigureOut">
              <a:rPr lang="pt-BR" smtClean="0"/>
              <a:t>28/03/2011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3DF75-5F67-4F85-A611-7B5ADFD686E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Threads sem Sincronização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Monitor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Quando uma thread </a:t>
            </a:r>
            <a:r>
              <a:rPr lang="pt-BR" dirty="0" smtClean="0">
                <a:solidFill>
                  <a:srgbClr val="008000"/>
                </a:solidFill>
              </a:rPr>
              <a:t>executável </a:t>
            </a:r>
            <a:r>
              <a:rPr lang="pt-BR" dirty="0" smtClean="0"/>
              <a:t>tem de esperar para entrar em uma 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, ela transita para o estado </a:t>
            </a:r>
            <a:r>
              <a:rPr lang="pt-BR" dirty="0" smtClean="0">
                <a:solidFill>
                  <a:srgbClr val="C00000"/>
                </a:solidFill>
              </a:rPr>
              <a:t>bloqueado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Quando a thread </a:t>
            </a:r>
            <a:r>
              <a:rPr lang="pt-BR" dirty="0" smtClean="0">
                <a:solidFill>
                  <a:srgbClr val="C00000"/>
                </a:solidFill>
              </a:rPr>
              <a:t>bloqueada</a:t>
            </a:r>
            <a:r>
              <a:rPr lang="pt-BR" dirty="0" smtClean="0"/>
              <a:t> entra em uma 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 , ela transita para o estado </a:t>
            </a:r>
            <a:r>
              <a:rPr lang="pt-BR" dirty="0" smtClean="0">
                <a:solidFill>
                  <a:srgbClr val="008000"/>
                </a:solidFill>
              </a:rPr>
              <a:t>executável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Monitor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Quando uma 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 concluir sua execução, o bloqueio do monitor no objeto compartilhado, será liberado, e a thread </a:t>
            </a:r>
            <a:r>
              <a:rPr lang="pt-BR" dirty="0" smtClean="0">
                <a:solidFill>
                  <a:srgbClr val="C00000"/>
                </a:solidFill>
              </a:rPr>
              <a:t>bloqueada de prioridade mais alta </a:t>
            </a:r>
            <a:r>
              <a:rPr lang="pt-BR" dirty="0" smtClean="0"/>
              <a:t>que estiver tentando entrar em uma 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 prosseguirá.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endParaRPr lang="pt-BR" i="1" dirty="0">
              <a:solidFill>
                <a:srgbClr val="0000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</a:t>
            </a:r>
            <a:r>
              <a:rPr lang="pt-BR" i="1" dirty="0" err="1" smtClean="0"/>
              <a:t>synchronized</a:t>
            </a:r>
            <a:r>
              <a:rPr lang="pt-BR" dirty="0" smtClean="0"/>
              <a:t> ( objeto )</a:t>
            </a:r>
            <a:br>
              <a:rPr lang="pt-BR" dirty="0" smtClean="0"/>
            </a:br>
            <a:r>
              <a:rPr lang="pt-BR" dirty="0" smtClean="0"/>
              <a:t>{    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     instruções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}  // fim da instrução </a:t>
            </a:r>
            <a:r>
              <a:rPr lang="pt-BR" i="1" dirty="0" err="1" smtClean="0"/>
              <a:t>synchronized</a:t>
            </a:r>
            <a:endParaRPr lang="pt-BR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</a:t>
            </a:r>
            <a:r>
              <a:rPr lang="pt-BR" i="1" dirty="0" err="1">
                <a:solidFill>
                  <a:srgbClr val="0000FF"/>
                </a:solidFill>
              </a:rPr>
              <a:t>s</a:t>
            </a:r>
            <a:r>
              <a:rPr lang="pt-BR" i="1" dirty="0" err="1" smtClean="0">
                <a:solidFill>
                  <a:srgbClr val="0000FF"/>
                </a:solidFill>
              </a:rPr>
              <a:t>ynchronized</a:t>
            </a:r>
            <a:endParaRPr lang="pt-BR" i="1" dirty="0">
              <a:solidFill>
                <a:srgbClr val="0000FF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Java permite métodos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.</a:t>
            </a:r>
            <a:br>
              <a:rPr lang="pt-BR" dirty="0" smtClean="0"/>
            </a:br>
            <a:endParaRPr lang="pt-BR" dirty="0"/>
          </a:p>
          <a:p>
            <a:r>
              <a:rPr lang="pt-BR" dirty="0" smtClean="0"/>
              <a:t>Um método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 é equivalente a uma instrução </a:t>
            </a:r>
            <a:r>
              <a:rPr lang="pt-BR" dirty="0" err="1" smtClean="0"/>
              <a:t>synchronized</a:t>
            </a:r>
            <a:r>
              <a:rPr lang="pt-BR" dirty="0" smtClean="0"/>
              <a:t> para incluir o corpo inteiro de um método.</a:t>
            </a:r>
          </a:p>
          <a:p>
            <a:endParaRPr lang="pt-BR" dirty="0"/>
          </a:p>
          <a:p>
            <a:r>
              <a:rPr lang="pt-BR" dirty="0" smtClean="0"/>
              <a:t>Ver os exemplos </a:t>
            </a:r>
            <a:r>
              <a:rPr lang="pt-BR" dirty="0" err="1" smtClean="0"/>
              <a:t>Deitel</a:t>
            </a:r>
            <a:r>
              <a:rPr lang="pt-BR" dirty="0" smtClean="0"/>
              <a:t>  23.6,  23.7  e 23.8</a:t>
            </a:r>
            <a:br>
              <a:rPr lang="pt-BR" dirty="0" smtClean="0"/>
            </a:br>
            <a:r>
              <a:rPr lang="pt-BR" dirty="0" smtClean="0"/>
              <a:t>mais os exemplos </a:t>
            </a:r>
            <a:r>
              <a:rPr lang="pt-BR" dirty="0" smtClean="0">
                <a:solidFill>
                  <a:srgbClr val="0000FF"/>
                </a:solidFill>
              </a:rPr>
              <a:t>23.19</a:t>
            </a:r>
            <a:r>
              <a:rPr lang="pt-BR" dirty="0" smtClean="0"/>
              <a:t>  e 23.20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Threads sem Sincronização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Frequentemente</a:t>
            </a:r>
            <a:r>
              <a:rPr lang="pt-BR" dirty="0" smtClean="0"/>
              <a:t>, múltiplas threads de execução manipulam um objeto compartilhado na memória.</a:t>
            </a:r>
          </a:p>
          <a:p>
            <a:endParaRPr lang="pt-BR" dirty="0"/>
          </a:p>
          <a:p>
            <a:r>
              <a:rPr lang="pt-BR" dirty="0" smtClean="0"/>
              <a:t>Quando isto ocorre, e esse objeto é modificado por uma ou mais threads, podem ocorrer resultados inesperados.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Threads sem Sincronização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Quando isto ocorre, o comportamento do programa não pode ser confiável.</a:t>
            </a:r>
          </a:p>
          <a:p>
            <a:endParaRPr lang="pt-BR" dirty="0"/>
          </a:p>
          <a:p>
            <a:r>
              <a:rPr lang="pt-BR" dirty="0" smtClean="0"/>
              <a:t>O programa pode produzir tanto resultados corretos como incorretos.</a:t>
            </a:r>
          </a:p>
          <a:p>
            <a:endParaRPr lang="pt-BR" dirty="0"/>
          </a:p>
          <a:p>
            <a:r>
              <a:rPr lang="pt-BR" dirty="0" smtClean="0"/>
              <a:t>Neste caso, o objeto compartilhado precisa ser gerenciado adequadamente.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Sincronização de Threads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problema pode ser resolvido fornecendo a uma thread por vez, o código de acesso exclusivo que manipula o objeto compartilhado.</a:t>
            </a:r>
          </a:p>
          <a:p>
            <a:endParaRPr lang="pt-BR" dirty="0"/>
          </a:p>
          <a:p>
            <a:r>
              <a:rPr lang="pt-BR" dirty="0" smtClean="0"/>
              <a:t>As outras threads que desejam manipular o objeto são mantidas em espera.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Sincronização de Threads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Quando a thread que tem o acesso exclusivo ao objeto, terminar, uma das threads que foi mantida na espera, tem a permissão de prosseguir.</a:t>
            </a:r>
          </a:p>
          <a:p>
            <a:endParaRPr lang="pt-BR" dirty="0"/>
          </a:p>
          <a:p>
            <a:r>
              <a:rPr lang="pt-BR" dirty="0" smtClean="0"/>
              <a:t>Toda thread que acessa o objeto compartilhado, exclui todas as outras threads de fazer o acesso ao objeto compartilhado.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Sincronização de Threads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Esse mecanismo  é chamado de </a:t>
            </a:r>
            <a:r>
              <a:rPr lang="pt-BR" b="1" dirty="0" smtClean="0"/>
              <a:t>exclusão mútua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Exclusão mútua permite ao programador fazer a </a:t>
            </a:r>
            <a:r>
              <a:rPr lang="pt-BR" b="1" dirty="0" smtClean="0"/>
              <a:t>sincronização de threads</a:t>
            </a:r>
            <a:r>
              <a:rPr lang="pt-BR" dirty="0" smtClean="0"/>
              <a:t>,</a:t>
            </a:r>
            <a:r>
              <a:rPr lang="pt-BR" b="1" dirty="0" smtClean="0"/>
              <a:t> </a:t>
            </a:r>
            <a:r>
              <a:rPr lang="pt-BR" dirty="0" smtClean="0"/>
              <a:t>que coordena o acesso ao objeto compartilhado (dados compartilhados) para múltiplas threads concorrentes.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Sincronização de Threads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dirty="0"/>
          </a:p>
          <a:p>
            <a:r>
              <a:rPr lang="pt-BR" dirty="0" smtClean="0"/>
              <a:t>Java realiza </a:t>
            </a:r>
            <a:r>
              <a:rPr lang="pt-BR" b="1" dirty="0" smtClean="0"/>
              <a:t>sincronização de threads </a:t>
            </a:r>
            <a:r>
              <a:rPr lang="pt-BR" dirty="0" smtClean="0"/>
              <a:t>através de:</a:t>
            </a:r>
          </a:p>
          <a:p>
            <a:pPr lvl="2"/>
            <a:r>
              <a:rPr lang="pt-BR" sz="3200" b="1" dirty="0" smtClean="0">
                <a:solidFill>
                  <a:srgbClr val="0000FF"/>
                </a:solidFill>
              </a:rPr>
              <a:t>Monitores</a:t>
            </a:r>
          </a:p>
          <a:p>
            <a:pPr lvl="2"/>
            <a:endParaRPr lang="pt-BR" sz="3200" dirty="0" smtClean="0"/>
          </a:p>
          <a:p>
            <a:pPr lvl="2"/>
            <a:r>
              <a:rPr lang="pt-BR" sz="3200" b="1" dirty="0" err="1" smtClean="0">
                <a:solidFill>
                  <a:srgbClr val="008000"/>
                </a:solidFill>
              </a:rPr>
              <a:t>Locks</a:t>
            </a:r>
            <a:endParaRPr lang="pt-BR" sz="3200" b="1" dirty="0" smtClean="0">
              <a:solidFill>
                <a:srgbClr val="008000"/>
              </a:solidFill>
            </a:endParaRPr>
          </a:p>
          <a:p>
            <a:pPr lvl="2"/>
            <a:endParaRPr lang="pt-BR" sz="3200" dirty="0" smtClean="0"/>
          </a:p>
          <a:p>
            <a:pPr lvl="2"/>
            <a:r>
              <a:rPr lang="pt-BR" sz="3200" b="1" dirty="0" smtClean="0">
                <a:solidFill>
                  <a:srgbClr val="C00000"/>
                </a:solidFill>
              </a:rPr>
              <a:t>Semáforos</a:t>
            </a:r>
            <a:endParaRPr lang="pt-BR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Monitor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Utilizar monitores </a:t>
            </a:r>
            <a:r>
              <a:rPr lang="pt-BR" dirty="0" err="1" smtClean="0"/>
              <a:t>pre-definidos</a:t>
            </a:r>
            <a:r>
              <a:rPr lang="pt-BR" dirty="0" smtClean="0"/>
              <a:t> de Java.</a:t>
            </a:r>
          </a:p>
          <a:p>
            <a:endParaRPr lang="pt-BR" dirty="0"/>
          </a:p>
          <a:p>
            <a:r>
              <a:rPr lang="pt-BR" dirty="0" smtClean="0"/>
              <a:t>Cada objeto compartilhado tem um monitor, que permite que uma thread por vez execute dentro de uma </a:t>
            </a:r>
            <a:r>
              <a:rPr lang="pt-BR" dirty="0" smtClean="0">
                <a:solidFill>
                  <a:srgbClr val="0000FF"/>
                </a:solidFill>
              </a:rPr>
              <a:t>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>
                <a:solidFill>
                  <a:srgbClr val="0000FF"/>
                </a:solidFill>
              </a:rPr>
              <a:t> </a:t>
            </a:r>
            <a:r>
              <a:rPr lang="pt-BR" dirty="0" smtClean="0"/>
              <a:t>no objeto compartilhado.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Monitor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Existirá um bloqueio no objeto compartilhado, quando uma 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 é executada.</a:t>
            </a:r>
          </a:p>
          <a:p>
            <a:endParaRPr lang="pt-BR" dirty="0"/>
          </a:p>
          <a:p>
            <a:r>
              <a:rPr lang="pt-BR" dirty="0" smtClean="0"/>
              <a:t>Todas as threads que tentarem executar uma instrução </a:t>
            </a:r>
            <a:r>
              <a:rPr lang="pt-BR" i="1" dirty="0" err="1" smtClean="0">
                <a:solidFill>
                  <a:srgbClr val="0000FF"/>
                </a:solidFill>
              </a:rPr>
              <a:t>synchronized</a:t>
            </a:r>
            <a:r>
              <a:rPr lang="pt-BR" dirty="0" smtClean="0"/>
              <a:t> no objeto compartilhado, serão colocadas no </a:t>
            </a:r>
            <a:r>
              <a:rPr lang="pt-BR" dirty="0" smtClean="0">
                <a:solidFill>
                  <a:srgbClr val="C00000"/>
                </a:solidFill>
              </a:rPr>
              <a:t>estado bloqueado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376</Words>
  <Application>Microsoft Office PowerPoint</Application>
  <PresentationFormat>Apresentação na tela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Threads sem Sincronização</vt:lpstr>
      <vt:lpstr>Threads sem Sincronização</vt:lpstr>
      <vt:lpstr>Threads sem Sincronização</vt:lpstr>
      <vt:lpstr>Sincronização de Threads</vt:lpstr>
      <vt:lpstr>Sincronização de Threads</vt:lpstr>
      <vt:lpstr>Sincronização de Threads</vt:lpstr>
      <vt:lpstr>Sincronização de Threads</vt:lpstr>
      <vt:lpstr>Monitor</vt:lpstr>
      <vt:lpstr>Monitor</vt:lpstr>
      <vt:lpstr>Monitor</vt:lpstr>
      <vt:lpstr>Monitor </vt:lpstr>
      <vt:lpstr>Instrução synchronized</vt:lpstr>
      <vt:lpstr>Métodos synchronized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Threads sem Sincronização</dc:title>
  <dc:creator>bosco</dc:creator>
  <cp:lastModifiedBy>bosco</cp:lastModifiedBy>
  <cp:revision>7</cp:revision>
  <dcterms:created xsi:type="dcterms:W3CDTF">2011-03-28T21:17:19Z</dcterms:created>
  <dcterms:modified xsi:type="dcterms:W3CDTF">2011-03-28T22:13:07Z</dcterms:modified>
</cp:coreProperties>
</file>