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66" r:id="rId13"/>
    <p:sldId id="269" r:id="rId14"/>
    <p:sldId id="268" r:id="rId15"/>
    <p:sldId id="267" r:id="rId16"/>
    <p:sldId id="270" r:id="rId17"/>
    <p:sldId id="271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331490-D395-4353-8F29-15644001EDCD}" type="datetimeFigureOut">
              <a:rPr lang="pt-BR" smtClean="0"/>
              <a:t>17/06/2015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A7771A-D3D7-47B7-B773-9D1FC215964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jbtutorial.com/java-rmi/a-step-by-step-implementation-tutorial-for-java-rmi" TargetMode="External"/><Relationship Id="rId2" Type="http://schemas.openxmlformats.org/officeDocument/2006/relationships/hyperlink" Target="http://www.learndb.com/java-programming/java-programming-creating-a-simple-java-project-using-eclips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pjr2.wordpress.com/2008/04/17/configuracao-das-variaveis-de-ambiente-path-classpath-e-java_home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essential/environment/paths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RMI </a:t>
            </a:r>
            <a:br>
              <a:rPr lang="pt-BR" dirty="0" smtClean="0"/>
            </a:br>
            <a:r>
              <a:rPr lang="pt-BR" dirty="0" smtClean="0"/>
              <a:t>Remote </a:t>
            </a:r>
            <a:r>
              <a:rPr lang="pt-BR" dirty="0" err="1" smtClean="0"/>
              <a:t>Method</a:t>
            </a:r>
            <a:r>
              <a:rPr lang="pt-BR" dirty="0" smtClean="0"/>
              <a:t> </a:t>
            </a:r>
            <a:r>
              <a:rPr lang="pt-BR" dirty="0" err="1" smtClean="0"/>
              <a:t>Invocation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pt-BR" b="1" dirty="0" smtClean="0">
                <a:solidFill>
                  <a:srgbClr val="0000FF"/>
                </a:solidFill>
              </a:rPr>
              <a:t>Java RMI</a:t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pt-BR" b="1" dirty="0" smtClean="0">
                <a:solidFill>
                  <a:srgbClr val="0000FF"/>
                </a:solidFill>
              </a:rPr>
              <a:t/>
            </a:r>
            <a:br>
              <a:rPr lang="pt-BR" b="1" dirty="0" smtClean="0">
                <a:solidFill>
                  <a:srgbClr val="0000FF"/>
                </a:solidFill>
              </a:rPr>
            </a:br>
            <a:r>
              <a:rPr lang="pt-BR" b="1" dirty="0" smtClean="0">
                <a:solidFill>
                  <a:srgbClr val="0000FF"/>
                </a:solidFill>
              </a:rPr>
              <a:t>CORBA = </a:t>
            </a:r>
            <a:r>
              <a:rPr lang="pt-BR" b="1" dirty="0" err="1" smtClean="0">
                <a:solidFill>
                  <a:srgbClr val="0000FF"/>
                </a:solidFill>
              </a:rPr>
              <a:t>Common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err="1" smtClean="0">
                <a:solidFill>
                  <a:srgbClr val="0000FF"/>
                </a:solidFill>
              </a:rPr>
              <a:t>Object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err="1" smtClean="0">
                <a:solidFill>
                  <a:srgbClr val="0000FF"/>
                </a:solidFill>
              </a:rPr>
              <a:t>Request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err="1" smtClean="0">
                <a:solidFill>
                  <a:srgbClr val="0000FF"/>
                </a:solidFill>
              </a:rPr>
              <a:t>Broker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  <a:r>
              <a:rPr lang="pt-BR" b="1" dirty="0" err="1" smtClean="0">
                <a:solidFill>
                  <a:srgbClr val="0000FF"/>
                </a:solidFill>
              </a:rPr>
              <a:t>Architecture</a:t>
            </a:r>
            <a:r>
              <a:rPr lang="pt-BR" b="1" dirty="0" smtClean="0">
                <a:solidFill>
                  <a:srgbClr val="0000FF"/>
                </a:solidFill>
              </a:rPr>
              <a:t> </a:t>
            </a:r>
          </a:p>
          <a:p>
            <a:r>
              <a:rPr lang="pt-BR" sz="2600" b="1" dirty="0" smtClean="0">
                <a:solidFill>
                  <a:srgbClr val="0000FF"/>
                </a:solidFill>
              </a:rPr>
              <a:t>DCOM = </a:t>
            </a:r>
            <a:r>
              <a:rPr lang="pt-BR" sz="2600" b="1" dirty="0" err="1" smtClean="0">
                <a:solidFill>
                  <a:srgbClr val="0000FF"/>
                </a:solidFill>
              </a:rPr>
              <a:t>Distributed</a:t>
            </a:r>
            <a:r>
              <a:rPr lang="pt-BR" sz="2600" b="1" dirty="0" smtClean="0">
                <a:solidFill>
                  <a:srgbClr val="0000FF"/>
                </a:solidFill>
              </a:rPr>
              <a:t> </a:t>
            </a:r>
            <a:r>
              <a:rPr lang="pt-BR" sz="2600" b="1" dirty="0" err="1" smtClean="0">
                <a:solidFill>
                  <a:srgbClr val="0000FF"/>
                </a:solidFill>
              </a:rPr>
              <a:t>Component</a:t>
            </a:r>
            <a:r>
              <a:rPr lang="pt-BR" sz="2600" b="1" dirty="0" smtClean="0">
                <a:solidFill>
                  <a:srgbClr val="0000FF"/>
                </a:solidFill>
              </a:rPr>
              <a:t> </a:t>
            </a:r>
            <a:r>
              <a:rPr lang="pt-BR" sz="2600" b="1" dirty="0" err="1" smtClean="0">
                <a:solidFill>
                  <a:srgbClr val="0000FF"/>
                </a:solidFill>
              </a:rPr>
              <a:t>Object</a:t>
            </a:r>
            <a:r>
              <a:rPr lang="pt-BR" sz="2600" b="1" dirty="0" smtClean="0">
                <a:solidFill>
                  <a:srgbClr val="0000FF"/>
                </a:solidFill>
              </a:rPr>
              <a:t> </a:t>
            </a:r>
            <a:r>
              <a:rPr lang="pt-BR" sz="2600" b="1" dirty="0" err="1" smtClean="0">
                <a:solidFill>
                  <a:srgbClr val="0000FF"/>
                </a:solidFill>
              </a:rPr>
              <a:t>Model</a:t>
            </a:r>
            <a:endParaRPr lang="pt-BR" sz="26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Interface de objeto remoto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 smtClean="0"/>
              <a:t>realizar uma operação RMI, é preciso </a:t>
            </a:r>
            <a:r>
              <a:rPr lang="pt-BR" dirty="0" smtClean="0"/>
              <a:t>que do lado </a:t>
            </a:r>
            <a:r>
              <a:rPr lang="pt-BR" dirty="0" smtClean="0"/>
              <a:t>do cliente, quanto do lado do servidor, uma interface </a:t>
            </a:r>
            <a:r>
              <a:rPr lang="pt-BR" dirty="0" smtClean="0"/>
              <a:t>seja conhecida para </a:t>
            </a:r>
            <a:r>
              <a:rPr lang="pt-BR" dirty="0" smtClean="0"/>
              <a:t>o objeto que será </a:t>
            </a:r>
            <a:r>
              <a:rPr lang="pt-BR" dirty="0" smtClean="0"/>
              <a:t>referenciado.</a:t>
            </a:r>
          </a:p>
          <a:p>
            <a:endParaRPr lang="pt-BR" dirty="0" smtClean="0"/>
          </a:p>
          <a:p>
            <a:r>
              <a:rPr lang="pt-BR" dirty="0" smtClean="0"/>
              <a:t>Isto </a:t>
            </a:r>
            <a:r>
              <a:rPr lang="pt-BR" dirty="0" smtClean="0"/>
              <a:t>porque o cliente, embora não tenha o objeto real, que está no servidor, deve saber as ações que pode executar sobre </a:t>
            </a:r>
            <a:r>
              <a:rPr lang="pt-BR" dirty="0" smtClean="0"/>
              <a:t>um </a:t>
            </a:r>
            <a:r>
              <a:rPr lang="pt-BR" dirty="0" smtClean="0"/>
              <a:t>objeto </a:t>
            </a:r>
            <a:r>
              <a:rPr lang="pt-BR" dirty="0" smtClean="0"/>
              <a:t>remoto.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RMI e TCP/IP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Para trabalhar com RMI, mesmo em um único computador, é necessário que o computador tenha disponível os serviços de rede TCP/IP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i="1" dirty="0" smtClean="0"/>
              <a:t>Java</a:t>
            </a:r>
            <a:r>
              <a:rPr lang="pt-BR" dirty="0" smtClean="0"/>
              <a:t> </a:t>
            </a:r>
            <a:r>
              <a:rPr lang="pt-BR" dirty="0" err="1" smtClean="0"/>
              <a:t>Development</a:t>
            </a:r>
            <a:r>
              <a:rPr lang="pt-BR" dirty="0" smtClean="0"/>
              <a:t> Kit ( JDK </a:t>
            </a:r>
            <a:r>
              <a:rPr lang="pt-BR" dirty="0" smtClean="0"/>
              <a:t>) precisa estar instalado.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 err="1" smtClean="0">
                <a:hlinkClick r:id="rId2" tooltip="Java Programming : Creating a simple java project using Eclipse"/>
              </a:rPr>
              <a:t>Criando</a:t>
            </a:r>
            <a:r>
              <a:rPr lang="en-US" sz="3200" b="1" dirty="0" smtClean="0">
                <a:hlinkClick r:id="rId2" tooltip="Java Programming : Creating a simple java project using Eclipse"/>
              </a:rPr>
              <a:t> um simples </a:t>
            </a:r>
            <a:r>
              <a:rPr lang="en-US" sz="3200" b="1" dirty="0" err="1" smtClean="0">
                <a:hlinkClick r:id="rId2" tooltip="Java Programming : Creating a simple java project using Eclipse"/>
              </a:rPr>
              <a:t>projeto</a:t>
            </a:r>
            <a:r>
              <a:rPr lang="en-US" sz="3200" b="1" dirty="0" smtClean="0">
                <a:hlinkClick r:id="rId2" tooltip="Java Programming : Creating a simple java project using Eclipse"/>
              </a:rPr>
              <a:t> </a:t>
            </a:r>
            <a:r>
              <a:rPr lang="en-US" sz="3200" b="1" dirty="0" smtClean="0">
                <a:hlinkClick r:id="rId2" tooltip="Java Programming : Creating a simple java project using Eclipse"/>
              </a:rPr>
              <a:t>Java</a:t>
            </a:r>
            <a:r>
              <a:rPr lang="en-US" sz="3200" b="1" dirty="0" smtClean="0"/>
              <a:t> </a:t>
            </a:r>
            <a:r>
              <a:rPr lang="en-US" sz="3200" b="1" dirty="0" err="1" smtClean="0">
                <a:hlinkClick r:id="rId2" tooltip="Java Programming : Creating a simple java project using Eclipse"/>
              </a:rPr>
              <a:t>usando</a:t>
            </a:r>
            <a:r>
              <a:rPr lang="en-US" sz="3200" b="1" dirty="0" smtClean="0">
                <a:hlinkClick r:id="rId2" tooltip="Java Programming : Creating a simple java project using Eclipse"/>
              </a:rPr>
              <a:t> </a:t>
            </a:r>
            <a:r>
              <a:rPr lang="en-US" sz="3200" b="1" dirty="0" smtClean="0">
                <a:hlinkClick r:id="rId2" tooltip="Java Programming : Creating a simple java project using Eclipse"/>
              </a:rPr>
              <a:t>Eclipse</a:t>
            </a:r>
            <a:endParaRPr lang="pt-BR" sz="32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http://www.ejbtutorial.com/java-rmi/a-step-by-step-implementation-tutorial-for-java-rmi</a:t>
            </a:r>
            <a:endParaRPr lang="en-US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>
              <a:buNone/>
            </a:pPr>
            <a:endParaRPr lang="pt-B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Windows </a:t>
            </a:r>
            <a:r>
              <a:rPr lang="pt-BR" b="1" dirty="0" smtClean="0"/>
              <a:t>7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Selecione </a:t>
            </a:r>
            <a:r>
              <a:rPr lang="pt-BR" dirty="0" smtClean="0"/>
              <a:t>Computador no menu Iniciar</a:t>
            </a:r>
          </a:p>
          <a:p>
            <a:r>
              <a:rPr lang="pt-BR" dirty="0" smtClean="0"/>
              <a:t>Escolha Propriedades do Sistema no menu de contexto</a:t>
            </a:r>
          </a:p>
          <a:p>
            <a:r>
              <a:rPr lang="pt-BR" dirty="0" smtClean="0"/>
              <a:t>Clique na guia Definições avançadas do sistema &gt; Avançado</a:t>
            </a:r>
          </a:p>
          <a:p>
            <a:r>
              <a:rPr lang="pt-BR" dirty="0" smtClean="0"/>
              <a:t>Clique em Variáveis de Ambiente, em Variáveis do Sistema, localize </a:t>
            </a:r>
            <a:r>
              <a:rPr lang="pt-BR" b="1" dirty="0" smtClean="0"/>
              <a:t>PATH</a:t>
            </a:r>
            <a:r>
              <a:rPr lang="pt-BR" dirty="0" smtClean="0"/>
              <a:t> e clique nele.</a:t>
            </a:r>
          </a:p>
          <a:p>
            <a:r>
              <a:rPr lang="pt-BR" dirty="0" smtClean="0"/>
              <a:t>Na janelas Editar, modifique </a:t>
            </a:r>
            <a:r>
              <a:rPr lang="pt-BR" b="1" dirty="0" smtClean="0"/>
              <a:t>PATH</a:t>
            </a:r>
            <a:r>
              <a:rPr lang="pt-BR" dirty="0" smtClean="0"/>
              <a:t> adicionando a localização da classe para o valor de </a:t>
            </a:r>
            <a:r>
              <a:rPr lang="pt-BR" b="1" dirty="0" smtClean="0"/>
              <a:t>PATH</a:t>
            </a:r>
            <a:r>
              <a:rPr lang="pt-BR" dirty="0" smtClean="0"/>
              <a:t>. Caso você não tenha o item </a:t>
            </a:r>
            <a:r>
              <a:rPr lang="pt-BR" b="1" dirty="0" smtClean="0"/>
              <a:t>PATH</a:t>
            </a:r>
            <a:r>
              <a:rPr lang="pt-BR" dirty="0" smtClean="0"/>
              <a:t>, será possível optar por adicionar uma nova variável e adicionar </a:t>
            </a:r>
            <a:r>
              <a:rPr lang="pt-BR" b="1" dirty="0" smtClean="0"/>
              <a:t>PATH</a:t>
            </a:r>
            <a:r>
              <a:rPr lang="pt-BR" dirty="0" smtClean="0"/>
              <a:t> como o nome e o local da classe como o valor.</a:t>
            </a:r>
          </a:p>
          <a:p>
            <a:r>
              <a:rPr lang="pt-BR" dirty="0" smtClean="0"/>
              <a:t>Reabra a janela </a:t>
            </a:r>
            <a:r>
              <a:rPr lang="pt-BR" dirty="0" err="1" smtClean="0"/>
              <a:t>Prompt</a:t>
            </a:r>
            <a:r>
              <a:rPr lang="pt-BR" dirty="0" smtClean="0"/>
              <a:t> de comando e execute o código Java.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Windows </a:t>
            </a:r>
            <a:r>
              <a:rPr lang="pt-BR" b="1" dirty="0" smtClean="0"/>
              <a:t>8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lang="pt-BR" b="1" dirty="0" smtClean="0"/>
          </a:p>
          <a:p>
            <a:endParaRPr lang="pt-BR" dirty="0" smtClean="0"/>
          </a:p>
          <a:p>
            <a:r>
              <a:rPr lang="pt-BR" dirty="0" smtClean="0"/>
              <a:t>Arraste </a:t>
            </a:r>
            <a:r>
              <a:rPr lang="pt-BR" dirty="0" smtClean="0"/>
              <a:t>o ponteiro do Mouse até o canto inferior Direito da tela</a:t>
            </a:r>
          </a:p>
          <a:p>
            <a:r>
              <a:rPr lang="pt-BR" dirty="0" smtClean="0"/>
              <a:t>Clique no ícone Pesquisar e digite Painel de Controle</a:t>
            </a:r>
          </a:p>
          <a:p>
            <a:r>
              <a:rPr lang="pt-BR" dirty="0" smtClean="0"/>
              <a:t>Clique em -&gt; Painel de Controle -&gt; Sistema -&gt; Avançado</a:t>
            </a:r>
          </a:p>
          <a:p>
            <a:r>
              <a:rPr lang="pt-BR" dirty="0" smtClean="0"/>
              <a:t>Clique em Variáveis de Ambiente, em Variáveis do Sistema, localize </a:t>
            </a:r>
            <a:r>
              <a:rPr lang="pt-BR" b="1" dirty="0" smtClean="0"/>
              <a:t>PATH</a:t>
            </a:r>
            <a:r>
              <a:rPr lang="pt-BR" dirty="0" smtClean="0"/>
              <a:t> e clique nele.</a:t>
            </a:r>
          </a:p>
          <a:p>
            <a:r>
              <a:rPr lang="pt-BR" dirty="0" smtClean="0"/>
              <a:t>Na janelas Editar, modifique </a:t>
            </a:r>
            <a:r>
              <a:rPr lang="pt-BR" b="1" dirty="0" smtClean="0"/>
              <a:t>PATH</a:t>
            </a:r>
            <a:r>
              <a:rPr lang="pt-BR" dirty="0" smtClean="0"/>
              <a:t> adicionando a localização da classe para o valor de </a:t>
            </a:r>
            <a:r>
              <a:rPr lang="pt-BR" b="1" dirty="0" smtClean="0"/>
              <a:t>PATH</a:t>
            </a:r>
            <a:r>
              <a:rPr lang="pt-BR" dirty="0" smtClean="0"/>
              <a:t>. Caso você não tenha o item </a:t>
            </a:r>
            <a:r>
              <a:rPr lang="pt-BR" b="1" dirty="0" smtClean="0"/>
              <a:t>PATH</a:t>
            </a:r>
            <a:r>
              <a:rPr lang="pt-BR" dirty="0" smtClean="0"/>
              <a:t>, será possível optar por adicionar uma nova variável e adicionar </a:t>
            </a:r>
            <a:r>
              <a:rPr lang="pt-BR" b="1" dirty="0" smtClean="0"/>
              <a:t>PATH</a:t>
            </a:r>
            <a:r>
              <a:rPr lang="pt-BR" dirty="0" smtClean="0"/>
              <a:t> como o nome e o local da classe como o valor.</a:t>
            </a:r>
          </a:p>
          <a:p>
            <a:r>
              <a:rPr lang="pt-BR" dirty="0" smtClean="0"/>
              <a:t>Feche a janela.</a:t>
            </a:r>
          </a:p>
          <a:p>
            <a:r>
              <a:rPr lang="pt-BR" dirty="0" smtClean="0"/>
              <a:t>Reabra a janela </a:t>
            </a:r>
            <a:r>
              <a:rPr lang="pt-BR" dirty="0" err="1" smtClean="0"/>
              <a:t>Prompt</a:t>
            </a:r>
            <a:r>
              <a:rPr lang="pt-BR" dirty="0" smtClean="0"/>
              <a:t> de comando e execute o código Java.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100" b="1" dirty="0" smtClean="0"/>
              <a:t/>
            </a:r>
            <a:br>
              <a:rPr lang="pt-BR" sz="3100" b="1" dirty="0" smtClean="0"/>
            </a:br>
            <a:r>
              <a:rPr lang="pt-BR" sz="3100" b="1" dirty="0" smtClean="0"/>
              <a:t>Configuração </a:t>
            </a:r>
            <a:r>
              <a:rPr lang="pt-BR" sz="3100" b="1" dirty="0" smtClean="0"/>
              <a:t>das Variáveis de Ambiente (PATH, CLASSPATH e JAVA_HOME)</a:t>
            </a:r>
            <a:r>
              <a:rPr lang="pt-BR" b="1" dirty="0" smtClean="0"/>
              <a:t/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>
                <a:solidFill>
                  <a:srgbClr val="0000FF"/>
                </a:solidFill>
                <a:hlinkClick r:id="rId2"/>
              </a:rPr>
              <a:t>https</a:t>
            </a:r>
            <a:r>
              <a:rPr lang="pt-BR" dirty="0" smtClean="0">
                <a:solidFill>
                  <a:srgbClr val="0000FF"/>
                </a:solidFill>
                <a:hlinkClick r:id="rId2"/>
              </a:rPr>
              <a:t>://wpjr2.wordpress.com/2008/04/17/configuracao-das-variaveis-de-ambiente-path-classpath-e-java_home/</a:t>
            </a:r>
            <a:endParaRPr lang="pt-BR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Como </a:t>
            </a:r>
            <a:r>
              <a:rPr lang="pt-BR" b="1" dirty="0" smtClean="0"/>
              <a:t>definir Path </a:t>
            </a:r>
            <a:r>
              <a:rPr lang="pt-BR" b="1" dirty="0" smtClean="0"/>
              <a:t>no </a:t>
            </a:r>
            <a:r>
              <a:rPr lang="pt-BR" b="1" dirty="0" smtClean="0"/>
              <a:t>Linux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r>
              <a:rPr lang="pt-BR" dirty="0" smtClean="0"/>
              <a:t>Para </a:t>
            </a:r>
            <a:r>
              <a:rPr lang="pt-BR" dirty="0" smtClean="0"/>
              <a:t>descobrir se o </a:t>
            </a:r>
            <a:r>
              <a:rPr lang="pt-BR" dirty="0" err="1" smtClean="0"/>
              <a:t>java</a:t>
            </a:r>
            <a:r>
              <a:rPr lang="pt-BR" dirty="0" smtClean="0"/>
              <a:t> executável está no seu </a:t>
            </a:r>
            <a:r>
              <a:rPr lang="pt-BR" b="1" dirty="0" smtClean="0"/>
              <a:t>PATH</a:t>
            </a:r>
            <a:r>
              <a:rPr lang="pt-BR" dirty="0" smtClean="0"/>
              <a:t>, execute:</a:t>
            </a:r>
            <a:br>
              <a:rPr lang="pt-BR" dirty="0" smtClean="0"/>
            </a:br>
            <a:r>
              <a:rPr lang="pt-BR" b="1" dirty="0" smtClean="0"/>
              <a:t>% </a:t>
            </a:r>
            <a:r>
              <a:rPr lang="pt-BR" b="1" dirty="0" err="1" smtClean="0"/>
              <a:t>java</a:t>
            </a:r>
            <a:r>
              <a:rPr lang="pt-BR" b="1" dirty="0" smtClean="0"/>
              <a:t> -version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Isso imprimirá a versão do </a:t>
            </a:r>
            <a:r>
              <a:rPr lang="pt-BR" dirty="0" err="1" smtClean="0"/>
              <a:t>java</a:t>
            </a:r>
            <a:r>
              <a:rPr lang="pt-BR" dirty="0" smtClean="0"/>
              <a:t> executável, caso ela possa encontrá-lo. Caso você obtenha o erro </a:t>
            </a:r>
            <a:r>
              <a:rPr lang="pt-BR" dirty="0" err="1" smtClean="0"/>
              <a:t>java</a:t>
            </a:r>
            <a:r>
              <a:rPr lang="pt-BR" dirty="0" smtClean="0"/>
              <a:t>: Comando não encontrado. Isso significa que o path não foi definido adequadamente.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Para descobrir qual executável </a:t>
            </a:r>
            <a:r>
              <a:rPr lang="pt-BR" dirty="0" err="1" smtClean="0"/>
              <a:t>java</a:t>
            </a:r>
            <a:r>
              <a:rPr lang="pt-BR" dirty="0" smtClean="0"/>
              <a:t> foi o primeiro a ser descoberto no seu </a:t>
            </a:r>
            <a:r>
              <a:rPr lang="pt-BR" b="1" dirty="0" smtClean="0"/>
              <a:t>PATH</a:t>
            </a:r>
            <a:r>
              <a:rPr lang="pt-BR" dirty="0" smtClean="0"/>
              <a:t>, execute:</a:t>
            </a:r>
            <a:br>
              <a:rPr lang="pt-BR" dirty="0" smtClean="0"/>
            </a:br>
            <a:r>
              <a:rPr lang="pt-BR" b="1" dirty="0" smtClean="0"/>
              <a:t>% </a:t>
            </a:r>
            <a:r>
              <a:rPr lang="pt-BR" b="1" dirty="0" err="1" smtClean="0"/>
              <a:t>which</a:t>
            </a:r>
            <a:r>
              <a:rPr lang="pt-BR" b="1" dirty="0" smtClean="0"/>
              <a:t> </a:t>
            </a:r>
            <a:r>
              <a:rPr lang="pt-BR" b="1" dirty="0" err="1" smtClean="0"/>
              <a:t>java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Encontre a seguir as etapas para definir o </a:t>
            </a:r>
            <a:r>
              <a:rPr lang="pt-BR" b="1" dirty="0" smtClean="0"/>
              <a:t>PATH</a:t>
            </a:r>
            <a:r>
              <a:rPr lang="pt-BR" dirty="0" smtClean="0"/>
              <a:t> permanentemente,</a:t>
            </a:r>
            <a:br>
              <a:rPr lang="pt-BR" dirty="0" smtClean="0"/>
            </a:br>
            <a:r>
              <a:rPr lang="pt-BR" b="1" dirty="0" smtClean="0"/>
              <a:t>Observação:</a:t>
            </a:r>
            <a:r>
              <a:rPr lang="pt-BR" dirty="0" smtClean="0"/>
              <a:t> nós estamos fornecendo instruções para dois dos mais populares </a:t>
            </a:r>
            <a:r>
              <a:rPr lang="pt-BR" dirty="0" err="1" smtClean="0"/>
              <a:t>Shells</a:t>
            </a:r>
            <a:r>
              <a:rPr lang="pt-BR" dirty="0" smtClean="0"/>
              <a:t> do Linux e do </a:t>
            </a:r>
            <a:r>
              <a:rPr lang="pt-BR" dirty="0" err="1" smtClean="0"/>
              <a:t>Solaris</a:t>
            </a:r>
            <a:r>
              <a:rPr lang="pt-BR" dirty="0" smtClean="0"/>
              <a:t>.</a:t>
            </a:r>
            <a:br>
              <a:rPr lang="pt-BR" dirty="0" smtClean="0"/>
            </a:br>
            <a:r>
              <a:rPr lang="pt-BR" dirty="0" smtClean="0"/>
              <a:t>Visite o link abaixo, caso você esteja usando algum outro </a:t>
            </a:r>
            <a:r>
              <a:rPr lang="pt-BR" dirty="0" err="1" smtClean="0"/>
              <a:t>shell</a:t>
            </a:r>
            <a:r>
              <a:rPr lang="pt-BR" dirty="0" smtClean="0"/>
              <a:t>. </a:t>
            </a:r>
            <a:br>
              <a:rPr lang="pt-BR" dirty="0" smtClean="0"/>
            </a:br>
            <a:r>
              <a:rPr lang="pt-BR" dirty="0" smtClean="0">
                <a:hlinkClick r:id="rId2"/>
              </a:rPr>
              <a:t>Tutorial de Definição do Path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b="1" dirty="0" smtClean="0"/>
              <a:t>Como </a:t>
            </a:r>
            <a:r>
              <a:rPr lang="pt-BR" b="1" dirty="0" smtClean="0"/>
              <a:t>definir Path no Linux</a:t>
            </a:r>
            <a:br>
              <a:rPr lang="pt-BR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endParaRPr lang="pt-BR" b="1" dirty="0" smtClean="0"/>
          </a:p>
          <a:p>
            <a:r>
              <a:rPr lang="pt-BR" b="1" dirty="0" smtClean="0"/>
              <a:t>Para </a:t>
            </a:r>
            <a:r>
              <a:rPr lang="pt-BR" b="1" dirty="0" smtClean="0"/>
              <a:t>o </a:t>
            </a:r>
            <a:r>
              <a:rPr lang="pt-BR" b="1" dirty="0" err="1" smtClean="0"/>
              <a:t>bash</a:t>
            </a:r>
            <a:r>
              <a:rPr lang="pt-BR" b="1" dirty="0" smtClean="0"/>
              <a:t> Shell:</a:t>
            </a:r>
            <a:r>
              <a:rPr lang="pt-BR" dirty="0" smtClean="0"/>
              <a:t> </a:t>
            </a:r>
            <a:br>
              <a:rPr lang="pt-BR" dirty="0" smtClean="0"/>
            </a:br>
            <a:r>
              <a:rPr lang="pt-BR" dirty="0" smtClean="0"/>
              <a:t>Edite o arquivo de inicialização (~/ .</a:t>
            </a:r>
            <a:r>
              <a:rPr lang="pt-BR" dirty="0" err="1" smtClean="0"/>
              <a:t>bashrc</a:t>
            </a:r>
            <a:r>
              <a:rPr lang="pt-BR" dirty="0" smtClean="0"/>
              <a:t>)</a:t>
            </a:r>
          </a:p>
          <a:p>
            <a:r>
              <a:rPr lang="pt-BR" dirty="0" smtClean="0"/>
              <a:t>Modifique a variável </a:t>
            </a:r>
            <a:r>
              <a:rPr lang="pt-BR" b="1" dirty="0" smtClean="0"/>
              <a:t>PATH</a:t>
            </a:r>
            <a:r>
              <a:rPr lang="pt-BR" dirty="0" smtClean="0"/>
              <a:t>: </a:t>
            </a:r>
            <a:br>
              <a:rPr lang="pt-BR" dirty="0" smtClean="0"/>
            </a:br>
            <a:r>
              <a:rPr lang="pt-BR" dirty="0" smtClean="0"/>
              <a:t>PATH="$PATH":/</a:t>
            </a:r>
            <a:r>
              <a:rPr lang="pt-BR" dirty="0" err="1" smtClean="0"/>
              <a:t>usr</a:t>
            </a:r>
            <a:r>
              <a:rPr lang="pt-BR" dirty="0" smtClean="0"/>
              <a:t>/local/jdk1.6.0/</a:t>
            </a:r>
            <a:r>
              <a:rPr lang="pt-BR" dirty="0" err="1" smtClean="0"/>
              <a:t>bin</a:t>
            </a:r>
            <a:endParaRPr lang="pt-BR" dirty="0" smtClean="0"/>
          </a:p>
          <a:p>
            <a:r>
              <a:rPr lang="pt-BR" dirty="0" smtClean="0"/>
              <a:t>exporte </a:t>
            </a:r>
            <a:r>
              <a:rPr lang="pt-BR" b="1" dirty="0" smtClean="0"/>
              <a:t>PATH</a:t>
            </a:r>
            <a:endParaRPr lang="pt-BR" dirty="0" smtClean="0"/>
          </a:p>
          <a:p>
            <a:r>
              <a:rPr lang="pt-BR" dirty="0" smtClean="0"/>
              <a:t>Salve e feche o arquivo</a:t>
            </a:r>
          </a:p>
          <a:p>
            <a:r>
              <a:rPr lang="pt-BR" dirty="0" smtClean="0"/>
              <a:t>Abra a nova janela do Terminal</a:t>
            </a:r>
          </a:p>
          <a:p>
            <a:r>
              <a:rPr lang="pt-BR" dirty="0" smtClean="0"/>
              <a:t>Verifique se </a:t>
            </a:r>
            <a:r>
              <a:rPr lang="pt-BR" b="1" dirty="0" smtClean="0"/>
              <a:t>PATH</a:t>
            </a:r>
            <a:r>
              <a:rPr lang="pt-BR" dirty="0" smtClean="0"/>
              <a:t> está definido adequadamente</a:t>
            </a:r>
            <a:br>
              <a:rPr lang="pt-BR" dirty="0" smtClean="0"/>
            </a:br>
            <a:r>
              <a:rPr lang="pt-BR" b="1" dirty="0" smtClean="0"/>
              <a:t>% </a:t>
            </a:r>
            <a:r>
              <a:rPr lang="pt-BR" b="1" dirty="0" err="1" smtClean="0"/>
              <a:t>java</a:t>
            </a:r>
            <a:r>
              <a:rPr lang="pt-BR" b="1" dirty="0" smtClean="0"/>
              <a:t> -version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endParaRPr lang="pt-BR" dirty="0" smtClean="0"/>
          </a:p>
          <a:p>
            <a:r>
              <a:rPr lang="pt-BR" dirty="0" smtClean="0"/>
              <a:t>Forma de implementar aplicações distribuídas em redes, para se trabalhar com objetos distribuídos.</a:t>
            </a:r>
            <a:r>
              <a:rPr lang="pt-BR" dirty="0"/>
              <a:t/>
            </a:r>
            <a:br>
              <a:rPr lang="pt-BR" dirty="0"/>
            </a:b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 err="1" smtClean="0"/>
              <a:t>idéia</a:t>
            </a:r>
            <a:r>
              <a:rPr lang="pt-BR" dirty="0" smtClean="0"/>
              <a:t> básica do RMI é obter um conjunto de objetos colaboradores que se comuniquem através de uma rede.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r>
              <a:rPr lang="pt-BR" dirty="0" smtClean="0"/>
              <a:t>Modelo Cliente/Servidor com objetos distribuídos.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BR" dirty="0" smtClean="0"/>
              <a:t>Uma implementação pode ser realizada de várias formas, tais como: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Abrir uma conexão através de </a:t>
            </a:r>
            <a:r>
              <a:rPr lang="pt-BR" dirty="0" err="1" smtClean="0">
                <a:solidFill>
                  <a:srgbClr val="0000FF"/>
                </a:solidFill>
              </a:rPr>
              <a:t>sockets</a:t>
            </a:r>
            <a:r>
              <a:rPr lang="pt-BR" dirty="0" smtClean="0"/>
              <a:t> para o envio de dados puros;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Utilizar CORBA (</a:t>
            </a:r>
            <a:r>
              <a:rPr lang="pt-BR" dirty="0" err="1" smtClean="0"/>
              <a:t>Common</a:t>
            </a:r>
            <a:r>
              <a:rPr lang="pt-BR" dirty="0" smtClean="0"/>
              <a:t> </a:t>
            </a:r>
            <a:r>
              <a:rPr lang="pt-BR" dirty="0" err="1" smtClean="0"/>
              <a:t>Object</a:t>
            </a:r>
            <a:r>
              <a:rPr lang="pt-BR" dirty="0" smtClean="0"/>
              <a:t> </a:t>
            </a:r>
            <a:r>
              <a:rPr lang="pt-BR" dirty="0" err="1" smtClean="0"/>
              <a:t>Request</a:t>
            </a:r>
            <a:r>
              <a:rPr lang="pt-BR" dirty="0" smtClean="0"/>
              <a:t> </a:t>
            </a:r>
            <a:r>
              <a:rPr lang="pt-BR" dirty="0" err="1" smtClean="0"/>
              <a:t>Broker</a:t>
            </a:r>
            <a:r>
              <a:rPr lang="pt-BR" dirty="0" smtClean="0"/>
              <a:t> </a:t>
            </a:r>
            <a:r>
              <a:rPr lang="pt-BR" dirty="0" err="1" smtClean="0"/>
              <a:t>Architecture</a:t>
            </a:r>
            <a:r>
              <a:rPr lang="pt-BR" dirty="0" smtClean="0"/>
              <a:t>), caso se esteja trabalhando com aplicativos em outras linguagens como C++ (servidor)  e Java (cliente);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Ou implementar o pedido e a resposta da informação como objetos. </a:t>
            </a:r>
          </a:p>
          <a:p>
            <a:pPr>
              <a:buNone/>
            </a:pPr>
            <a:endParaRPr lang="pt-BR" dirty="0"/>
          </a:p>
          <a:p>
            <a:r>
              <a:rPr lang="pt-BR" dirty="0" smtClean="0"/>
              <a:t>Neste modelo de programação, através de RMI, </a:t>
            </a:r>
            <a:r>
              <a:rPr lang="pt-BR" dirty="0" smtClean="0">
                <a:solidFill>
                  <a:srgbClr val="0000FF"/>
                </a:solidFill>
              </a:rPr>
              <a:t>objetos</a:t>
            </a:r>
            <a:r>
              <a:rPr lang="pt-BR" dirty="0" smtClean="0"/>
              <a:t> podem ser transportados entre o cliente e o servidor.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Com RMI é possível transportar objetos pela rede e também chamar métodos que estejam em objetos de outro computador, mantendo o objeto na máquina remota.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Ciente RMI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Supondo que o código do </a:t>
            </a:r>
            <a:r>
              <a:rPr lang="pt-BR" dirty="0" err="1" smtClean="0"/>
              <a:t>objeto-cliente</a:t>
            </a:r>
            <a:r>
              <a:rPr lang="pt-BR" dirty="0" smtClean="0"/>
              <a:t> invoca um método de um objeto no servidor. </a:t>
            </a:r>
          </a:p>
          <a:p>
            <a:endParaRPr lang="pt-BR" dirty="0"/>
          </a:p>
          <a:p>
            <a:r>
              <a:rPr lang="pt-BR" dirty="0" smtClean="0"/>
              <a:t>Para um cliente invocar um método (RMI), é criado um objeto </a:t>
            </a:r>
            <a:r>
              <a:rPr lang="pt-BR" b="1" i="1" dirty="0" err="1" smtClean="0">
                <a:solidFill>
                  <a:srgbClr val="0000FF"/>
                </a:solidFill>
              </a:rPr>
              <a:t>stub</a:t>
            </a:r>
            <a:r>
              <a:rPr lang="pt-BR" dirty="0" smtClean="0"/>
              <a:t> que encapsula o pedido do cliente em um pacote de bytes composto por: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Um identificador do objeto remoto a ser usado;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Um identificador para descrever o método a ser invocado;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Um conjunto de parâmetros codificados (</a:t>
            </a:r>
            <a:r>
              <a:rPr lang="pt-BR" i="1" dirty="0" err="1" smtClean="0">
                <a:solidFill>
                  <a:srgbClr val="0000FF"/>
                </a:solidFill>
              </a:rPr>
              <a:t>marshalling</a:t>
            </a:r>
            <a:r>
              <a:rPr lang="pt-BR" dirty="0" smtClean="0"/>
              <a:t> – processo de   </a:t>
            </a:r>
            <a:br>
              <a:rPr lang="pt-BR" dirty="0" smtClean="0"/>
            </a:br>
            <a:r>
              <a:rPr lang="pt-BR" dirty="0" smtClean="0"/>
              <a:t>  codificação dos parâmetros para um formato apropriado para o transporte </a:t>
            </a:r>
            <a:br>
              <a:rPr lang="pt-BR" dirty="0" smtClean="0"/>
            </a:br>
            <a:r>
              <a:rPr lang="pt-BR" dirty="0" smtClean="0"/>
              <a:t>  de rede).</a:t>
            </a:r>
            <a:r>
              <a:rPr lang="pt-BR" dirty="0"/>
              <a:t/>
            </a:r>
            <a:br>
              <a:rPr lang="pt-BR" dirty="0"/>
            </a:b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Servidor-RMI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Para o servidor receber a informação que está no </a:t>
            </a:r>
            <a:r>
              <a:rPr lang="pt-BR" i="1" dirty="0" err="1" smtClean="0">
                <a:solidFill>
                  <a:srgbClr val="0000FF"/>
                </a:solidFill>
              </a:rPr>
              <a:t>stub</a:t>
            </a:r>
            <a:r>
              <a:rPr lang="pt-BR" dirty="0" smtClean="0"/>
              <a:t>, ele cria um objeto </a:t>
            </a:r>
            <a:r>
              <a:rPr lang="pt-BR" dirty="0" err="1" smtClean="0">
                <a:solidFill>
                  <a:srgbClr val="C00000"/>
                </a:solidFill>
              </a:rPr>
              <a:t>skeleton</a:t>
            </a:r>
            <a:r>
              <a:rPr lang="pt-BR" dirty="0" smtClean="0"/>
              <a:t>. O </a:t>
            </a:r>
            <a:r>
              <a:rPr lang="pt-BR" dirty="0" err="1" smtClean="0">
                <a:solidFill>
                  <a:srgbClr val="C00000"/>
                </a:solidFill>
              </a:rPr>
              <a:t>skeleton</a:t>
            </a:r>
            <a:r>
              <a:rPr lang="pt-BR" dirty="0" smtClean="0"/>
              <a:t> executa as seguintes ações: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Decodifica os parâmetros;</a:t>
            </a:r>
            <a:br>
              <a:rPr lang="pt-BR" dirty="0" smtClean="0"/>
            </a:br>
            <a:r>
              <a:rPr lang="pt-BR" dirty="0" smtClean="0"/>
              <a:t>* Chama o método desejado;</a:t>
            </a:r>
            <a:br>
              <a:rPr lang="pt-BR" dirty="0" smtClean="0"/>
            </a:br>
            <a:r>
              <a:rPr lang="pt-BR" dirty="0" smtClean="0"/>
              <a:t>* Captura o valor de retorno ou exceção e 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   codifica </a:t>
            </a:r>
            <a:r>
              <a:rPr lang="pt-BR" dirty="0" smtClean="0"/>
              <a:t>(</a:t>
            </a:r>
            <a:r>
              <a:rPr lang="pt-BR" dirty="0" err="1" smtClean="0"/>
              <a:t>marshalling</a:t>
            </a:r>
            <a:r>
              <a:rPr lang="pt-BR" dirty="0" smtClean="0"/>
              <a:t>);</a:t>
            </a:r>
            <a:br>
              <a:rPr lang="pt-BR" dirty="0" smtClean="0"/>
            </a:br>
            <a:r>
              <a:rPr lang="pt-BR" dirty="0" smtClean="0"/>
              <a:t>* Retorna o valor codificado para o cliente.</a:t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Modelo de Programação RMI</a:t>
            </a:r>
            <a:endParaRPr lang="pt-BR" dirty="0"/>
          </a:p>
        </p:txBody>
      </p:sp>
      <p:pic>
        <p:nvPicPr>
          <p:cNvPr id="1026" name="Picture 2" descr="https://upload.wikimedia.org/wikipedia/en/thumb/f/f0/Orb.svg/220px-Orb.sv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556792"/>
            <a:ext cx="8064896" cy="50405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Stub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O </a:t>
            </a:r>
            <a:r>
              <a:rPr lang="pt-BR" i="1" dirty="0" err="1" smtClean="0">
                <a:solidFill>
                  <a:srgbClr val="0000FF"/>
                </a:solidFill>
              </a:rPr>
              <a:t>stub</a:t>
            </a:r>
            <a:r>
              <a:rPr lang="pt-BR" dirty="0" smtClean="0"/>
              <a:t> decodifica o valor de retorno do servidor, que pode ser uma exceção, mas que em geral é o retorno da chamada do método remoto.</a:t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Sempre </a:t>
            </a:r>
            <a:r>
              <a:rPr lang="pt-BR" dirty="0" smtClean="0"/>
              <a:t>que é </a:t>
            </a:r>
            <a:r>
              <a:rPr lang="pt-BR" dirty="0" smtClean="0"/>
              <a:t>invocado </a:t>
            </a:r>
            <a:r>
              <a:rPr lang="pt-BR" dirty="0" smtClean="0"/>
              <a:t>um método remoto, as classes </a:t>
            </a:r>
            <a:r>
              <a:rPr lang="pt-BR" dirty="0" err="1" smtClean="0">
                <a:solidFill>
                  <a:srgbClr val="0000FF"/>
                </a:solidFill>
              </a:rPr>
              <a:t>stub</a:t>
            </a:r>
            <a:r>
              <a:rPr lang="pt-BR" dirty="0" smtClean="0"/>
              <a:t> e </a:t>
            </a:r>
            <a:r>
              <a:rPr lang="pt-BR" dirty="0" err="1" smtClean="0">
                <a:solidFill>
                  <a:srgbClr val="C00000"/>
                </a:solidFill>
              </a:rPr>
              <a:t>skeleton</a:t>
            </a:r>
            <a:r>
              <a:rPr lang="pt-BR" dirty="0" smtClean="0"/>
              <a:t> </a:t>
            </a:r>
            <a:r>
              <a:rPr lang="pt-BR" dirty="0" smtClean="0"/>
              <a:t>terão suporte de um </a:t>
            </a:r>
            <a:r>
              <a:rPr lang="pt-BR" dirty="0" smtClean="0">
                <a:solidFill>
                  <a:srgbClr val="00B050"/>
                </a:solidFill>
              </a:rPr>
              <a:t>gerenciador de segurança</a:t>
            </a:r>
            <a:r>
              <a:rPr lang="pt-BR" dirty="0" smtClean="0"/>
              <a:t>, que determina o que uma classe pode fazer. </a:t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71</TotalTime>
  <Words>538</Words>
  <Application>Microsoft Office PowerPoint</Application>
  <PresentationFormat>Apresentação na tela (4:3)</PresentationFormat>
  <Paragraphs>88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Mediano</vt:lpstr>
      <vt:lpstr>RMI  Remote Method Invocation</vt:lpstr>
      <vt:lpstr>RMI</vt:lpstr>
      <vt:lpstr>RMI</vt:lpstr>
      <vt:lpstr>RMI</vt:lpstr>
      <vt:lpstr>Ciente RMI</vt:lpstr>
      <vt:lpstr>Servidor-RMI</vt:lpstr>
      <vt:lpstr>Modelo de Programação RMI</vt:lpstr>
      <vt:lpstr>Stub</vt:lpstr>
      <vt:lpstr>Slide 9</vt:lpstr>
      <vt:lpstr>Interface de objeto remoto</vt:lpstr>
      <vt:lpstr>RMI e TCP/IP</vt:lpstr>
      <vt:lpstr>Criando um simples projeto Java usando Eclipse</vt:lpstr>
      <vt:lpstr> Windows 7 </vt:lpstr>
      <vt:lpstr> Windows 8 </vt:lpstr>
      <vt:lpstr> Configuração das Variáveis de Ambiente (PATH, CLASSPATH e JAVA_HOME) </vt:lpstr>
      <vt:lpstr> Como definir Path no Linux </vt:lpstr>
      <vt:lpstr> Como definir Path no Linux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RMI  Remote Method Invocation</dc:title>
  <dc:creator>bosco</dc:creator>
  <cp:lastModifiedBy>bosco</cp:lastModifiedBy>
  <cp:revision>8</cp:revision>
  <dcterms:created xsi:type="dcterms:W3CDTF">2015-06-17T20:49:00Z</dcterms:created>
  <dcterms:modified xsi:type="dcterms:W3CDTF">2015-06-17T22:00:28Z</dcterms:modified>
</cp:coreProperties>
</file>