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s/slide99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326" r:id="rId4"/>
    <p:sldId id="327" r:id="rId5"/>
    <p:sldId id="328" r:id="rId6"/>
    <p:sldId id="329" r:id="rId7"/>
    <p:sldId id="372" r:id="rId8"/>
    <p:sldId id="338" r:id="rId9"/>
    <p:sldId id="339" r:id="rId10"/>
    <p:sldId id="331" r:id="rId11"/>
    <p:sldId id="330" r:id="rId12"/>
    <p:sldId id="337" r:id="rId13"/>
    <p:sldId id="257" r:id="rId14"/>
    <p:sldId id="367" r:id="rId15"/>
    <p:sldId id="344" r:id="rId16"/>
    <p:sldId id="343" r:id="rId17"/>
    <p:sldId id="342" r:id="rId18"/>
    <p:sldId id="353" r:id="rId19"/>
    <p:sldId id="357" r:id="rId20"/>
    <p:sldId id="360" r:id="rId21"/>
    <p:sldId id="361" r:id="rId22"/>
    <p:sldId id="363" r:id="rId23"/>
    <p:sldId id="365" r:id="rId24"/>
    <p:sldId id="364" r:id="rId25"/>
    <p:sldId id="345" r:id="rId26"/>
    <p:sldId id="336" r:id="rId27"/>
    <p:sldId id="258" r:id="rId28"/>
    <p:sldId id="259" r:id="rId29"/>
    <p:sldId id="260" r:id="rId30"/>
    <p:sldId id="261" r:id="rId31"/>
    <p:sldId id="262" r:id="rId32"/>
    <p:sldId id="263" r:id="rId33"/>
    <p:sldId id="266" r:id="rId34"/>
    <p:sldId id="264" r:id="rId35"/>
    <p:sldId id="265" r:id="rId36"/>
    <p:sldId id="267" r:id="rId37"/>
    <p:sldId id="269" r:id="rId38"/>
    <p:sldId id="270" r:id="rId39"/>
    <p:sldId id="268" r:id="rId40"/>
    <p:sldId id="271" r:id="rId41"/>
    <p:sldId id="273" r:id="rId42"/>
    <p:sldId id="274" r:id="rId43"/>
    <p:sldId id="277" r:id="rId44"/>
    <p:sldId id="371" r:id="rId45"/>
    <p:sldId id="379" r:id="rId46"/>
    <p:sldId id="346" r:id="rId47"/>
    <p:sldId id="280" r:id="rId48"/>
    <p:sldId id="276" r:id="rId49"/>
    <p:sldId id="375" r:id="rId50"/>
    <p:sldId id="348" r:id="rId51"/>
    <p:sldId id="347" r:id="rId52"/>
    <p:sldId id="370" r:id="rId53"/>
    <p:sldId id="349" r:id="rId54"/>
    <p:sldId id="350" r:id="rId55"/>
    <p:sldId id="351" r:id="rId56"/>
    <p:sldId id="369" r:id="rId57"/>
    <p:sldId id="278" r:id="rId58"/>
    <p:sldId id="333" r:id="rId59"/>
    <p:sldId id="334" r:id="rId60"/>
    <p:sldId id="335" r:id="rId61"/>
    <p:sldId id="275" r:id="rId62"/>
    <p:sldId id="282" r:id="rId63"/>
    <p:sldId id="283" r:id="rId64"/>
    <p:sldId id="279" r:id="rId65"/>
    <p:sldId id="284" r:id="rId66"/>
    <p:sldId id="373" r:id="rId67"/>
    <p:sldId id="374" r:id="rId68"/>
    <p:sldId id="296" r:id="rId69"/>
    <p:sldId id="288" r:id="rId70"/>
    <p:sldId id="298" r:id="rId71"/>
    <p:sldId id="376" r:id="rId72"/>
    <p:sldId id="377" r:id="rId73"/>
    <p:sldId id="285" r:id="rId74"/>
    <p:sldId id="299" r:id="rId75"/>
    <p:sldId id="287" r:id="rId76"/>
    <p:sldId id="300" r:id="rId77"/>
    <p:sldId id="384" r:id="rId78"/>
    <p:sldId id="301" r:id="rId79"/>
    <p:sldId id="302" r:id="rId80"/>
    <p:sldId id="303" r:id="rId81"/>
    <p:sldId id="292" r:id="rId82"/>
    <p:sldId id="304" r:id="rId83"/>
    <p:sldId id="305" r:id="rId84"/>
    <p:sldId id="306" r:id="rId85"/>
    <p:sldId id="307" r:id="rId86"/>
    <p:sldId id="308" r:id="rId87"/>
    <p:sldId id="309" r:id="rId88"/>
    <p:sldId id="315" r:id="rId89"/>
    <p:sldId id="310" r:id="rId90"/>
    <p:sldId id="311" r:id="rId91"/>
    <p:sldId id="312" r:id="rId92"/>
    <p:sldId id="293" r:id="rId93"/>
    <p:sldId id="313" r:id="rId94"/>
    <p:sldId id="316" r:id="rId95"/>
    <p:sldId id="320" r:id="rId96"/>
    <p:sldId id="321" r:id="rId97"/>
    <p:sldId id="322" r:id="rId98"/>
    <p:sldId id="325" r:id="rId99"/>
    <p:sldId id="323" r:id="rId100"/>
    <p:sldId id="324" r:id="rId101"/>
    <p:sldId id="291" r:id="rId102"/>
    <p:sldId id="317" r:id="rId103"/>
    <p:sldId id="318" r:id="rId104"/>
    <p:sldId id="319" r:id="rId105"/>
    <p:sldId id="297" r:id="rId106"/>
    <p:sldId id="381" r:id="rId107"/>
    <p:sldId id="290" r:id="rId108"/>
    <p:sldId id="289" r:id="rId109"/>
    <p:sldId id="294" r:id="rId110"/>
    <p:sldId id="295" r:id="rId111"/>
    <p:sldId id="380" r:id="rId112"/>
    <p:sldId id="382" r:id="rId113"/>
    <p:sldId id="383" r:id="rId1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32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theme" Target="theme/theme1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110" Type="http://schemas.openxmlformats.org/officeDocument/2006/relationships/slide" Target="slides/slide108.xml"/><Relationship Id="rId115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slide" Target="slides/slide111.xml"/><Relationship Id="rId118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B218-98DF-4732-AE8F-0D7D8653989B}" type="datetimeFigureOut">
              <a:rPr lang="pt-BR" smtClean="0"/>
              <a:pPr/>
              <a:t>26/04/2017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CEBE-79D8-4079-B667-C8D2E1B1B1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31757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B218-98DF-4732-AE8F-0D7D8653989B}" type="datetimeFigureOut">
              <a:rPr lang="pt-BR" smtClean="0"/>
              <a:pPr/>
              <a:t>26/04/2017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CEBE-79D8-4079-B667-C8D2E1B1B1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12480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B218-98DF-4732-AE8F-0D7D8653989B}" type="datetimeFigureOut">
              <a:rPr lang="pt-BR" smtClean="0"/>
              <a:pPr/>
              <a:t>26/04/2017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CEBE-79D8-4079-B667-C8D2E1B1B1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55145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3471A-5A10-4867-9C33-71F707A54B7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3762451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A5629-743D-4C36-9744-48F1D7F7320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404707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56EBE-4CB3-4AF2-97C0-C63B86F6439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1836656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4F4E1-4DC8-4DB4-B2CF-CBCFF6A3539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3157542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5B842-280F-4092-8B26-3C93464811E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2219740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A4822-B4AF-456B-B5E4-86128BB9235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4019833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763CE-D932-4EEE-BE26-56A0A56A4BD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1154274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E5A74-D96C-48BF-80FD-91E4D7EB86A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343615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B218-98DF-4732-AE8F-0D7D8653989B}" type="datetimeFigureOut">
              <a:rPr lang="pt-BR" smtClean="0"/>
              <a:pPr/>
              <a:t>26/04/2017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CEBE-79D8-4079-B667-C8D2E1B1B1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19301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F5B99-66ED-42DB-890A-B8197F6A7EA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1903326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AC0A9-8D16-49A0-A400-5B5F5D05589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767756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A333A-DA6F-41B0-BB47-F67C5281D11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2394598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B218-98DF-4732-AE8F-0D7D8653989B}" type="datetimeFigureOut">
              <a:rPr lang="pt-BR" smtClean="0"/>
              <a:pPr/>
              <a:t>26/04/2017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CEBE-79D8-4079-B667-C8D2E1B1B1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4401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B218-98DF-4732-AE8F-0D7D8653989B}" type="datetimeFigureOut">
              <a:rPr lang="pt-BR" smtClean="0"/>
              <a:pPr/>
              <a:t>26/04/2017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CEBE-79D8-4079-B667-C8D2E1B1B1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4107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B218-98DF-4732-AE8F-0D7D8653989B}" type="datetimeFigureOut">
              <a:rPr lang="pt-BR" smtClean="0"/>
              <a:pPr/>
              <a:t>26/04/2017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CEBE-79D8-4079-B667-C8D2E1B1B1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09226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B218-98DF-4732-AE8F-0D7D8653989B}" type="datetimeFigureOut">
              <a:rPr lang="pt-BR" smtClean="0"/>
              <a:pPr/>
              <a:t>26/04/2017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CEBE-79D8-4079-B667-C8D2E1B1B1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26664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B218-98DF-4732-AE8F-0D7D8653989B}" type="datetimeFigureOut">
              <a:rPr lang="pt-BR" smtClean="0"/>
              <a:pPr/>
              <a:t>26/04/2017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CEBE-79D8-4079-B667-C8D2E1B1B1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16725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B218-98DF-4732-AE8F-0D7D8653989B}" type="datetimeFigureOut">
              <a:rPr lang="pt-BR" smtClean="0"/>
              <a:pPr/>
              <a:t>26/04/2017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CEBE-79D8-4079-B667-C8D2E1B1B1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35662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B218-98DF-4732-AE8F-0D7D8653989B}" type="datetimeFigureOut">
              <a:rPr lang="pt-BR" smtClean="0"/>
              <a:pPr/>
              <a:t>26/04/2017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CEBE-79D8-4079-B667-C8D2E1B1B1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42740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BB218-98DF-4732-AE8F-0D7D8653989B}" type="datetimeFigureOut">
              <a:rPr lang="pt-BR" smtClean="0"/>
              <a:pPr/>
              <a:t>26/04/2017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6CEBE-79D8-4079-B667-C8D2E1B1B1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535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b="0"/>
            </a:lvl1pPr>
          </a:lstStyle>
          <a:p>
            <a:endParaRPr lang="pt-BR" alt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endParaRPr lang="pt-BR" alt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fld id="{45735E1D-0D71-47CF-881B-3010CC268C0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266512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hronos.org/opencl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xstars.com/en/opencl/book/OpenCLProgrammingBook/calling-the-kernel/" TargetMode="Externa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f.ufsc.br/~bosco/ensino/ine5645/List_4_8_List_4_9.pdf" TargetMode="Externa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f.ufsc.br/~bosco/ensino/ine5645/List_4_10_List_4_11" TargetMode="Externa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Programação em </a:t>
            </a:r>
            <a:r>
              <a:rPr lang="pt-BR" dirty="0" err="1"/>
              <a:t>OpenCL</a:t>
            </a:r>
            <a:r>
              <a:rPr lang="pt-BR" dirty="0"/>
              <a:t/>
            </a:r>
            <a:br>
              <a:rPr lang="pt-BR" dirty="0"/>
            </a:br>
            <a:r>
              <a:rPr lang="pt-BR" sz="4800" dirty="0"/>
              <a:t>Uma introdução prática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>INE 5645 Programação Paralela e Distribuída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Prof. João Bosco M. Sobral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xmlns="" val="2621058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Aplicações de </a:t>
            </a:r>
            <a:r>
              <a:rPr lang="pt-BR" i="1" dirty="0" err="1">
                <a:solidFill>
                  <a:srgbClr val="00B050"/>
                </a:solidFill>
              </a:rPr>
              <a:t>GPUs</a:t>
            </a:r>
            <a:endParaRPr lang="pt-BR" i="1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t-BR" dirty="0">
                <a:solidFill>
                  <a:srgbClr val="0000FF"/>
                </a:solidFill>
              </a:rPr>
              <a:t>Dinâmica Molecular </a:t>
            </a:r>
            <a:r>
              <a:rPr lang="pt-BR" dirty="0"/>
              <a:t>(</a:t>
            </a:r>
            <a:r>
              <a:rPr lang="pt-BR" sz="2500" dirty="0"/>
              <a:t>um método de simulação computacional que estuda o movimentos físico dos átomos e moléculas das quais se conhecem o potencial de interação entre estas partículas e as equações que regem o seu movimento)</a:t>
            </a:r>
          </a:p>
          <a:p>
            <a:endParaRPr lang="pt-BR" sz="2500" dirty="0"/>
          </a:p>
          <a:p>
            <a:r>
              <a:rPr lang="pt-BR" dirty="0">
                <a:solidFill>
                  <a:srgbClr val="0000FF"/>
                </a:solidFill>
              </a:rPr>
              <a:t>Jogos</a:t>
            </a:r>
            <a:r>
              <a:rPr lang="pt-BR" dirty="0"/>
              <a:t> (</a:t>
            </a:r>
            <a:r>
              <a:rPr lang="pt-BR" sz="2500" dirty="0"/>
              <a:t>Programas de entretenimento — um jogo </a:t>
            </a:r>
            <a:r>
              <a:rPr lang="pt-BR" sz="2500" i="1" dirty="0"/>
              <a:t>virtual</a:t>
            </a:r>
            <a:r>
              <a:rPr lang="pt-BR" dirty="0"/>
              <a:t>) (</a:t>
            </a:r>
            <a:r>
              <a:rPr lang="pt-BR" sz="2500" dirty="0" err="1"/>
              <a:t>Gaming</a:t>
            </a:r>
            <a:r>
              <a:rPr lang="pt-BR" dirty="0"/>
              <a:t>) </a:t>
            </a:r>
          </a:p>
          <a:p>
            <a:endParaRPr lang="pt-BR" dirty="0"/>
          </a:p>
          <a:p>
            <a:r>
              <a:rPr lang="pt-BR" dirty="0">
                <a:solidFill>
                  <a:srgbClr val="0000FF"/>
                </a:solidFill>
              </a:rPr>
              <a:t>Realidade Virtual </a:t>
            </a:r>
            <a:r>
              <a:rPr lang="pt-BR" dirty="0"/>
              <a:t>(</a:t>
            </a:r>
            <a:r>
              <a:rPr lang="pt-BR" sz="2500" dirty="0"/>
              <a:t>Uma tecnologia de interface avançada entre um usuário e um sistema operacional, com o objetivo de recriar ao máximo a sensação de </a:t>
            </a:r>
            <a:r>
              <a:rPr lang="pt-BR" sz="2500" b="1" dirty="0"/>
              <a:t>realidade</a:t>
            </a:r>
            <a:r>
              <a:rPr lang="pt-BR" sz="2500" dirty="0"/>
              <a:t> para um indivíduo,  levando-o a adotar essa interação como uma de suas realidades temporais</a:t>
            </a:r>
            <a:r>
              <a:rPr lang="pt-BR" dirty="0"/>
              <a:t>)</a:t>
            </a:r>
          </a:p>
          <a:p>
            <a:endParaRPr lang="pt-BR" dirty="0"/>
          </a:p>
          <a:p>
            <a:r>
              <a:rPr lang="pt-BR" dirty="0">
                <a:solidFill>
                  <a:srgbClr val="0000FF"/>
                </a:solidFill>
              </a:rPr>
              <a:t>Processamento gráfico de texto, áudio, imagem e vídeo </a:t>
            </a:r>
            <a:r>
              <a:rPr lang="pt-BR" dirty="0"/>
              <a:t>(multimídia)</a:t>
            </a:r>
            <a:br>
              <a:rPr lang="pt-BR" dirty="0"/>
            </a:br>
            <a:r>
              <a:rPr lang="pt-BR" dirty="0"/>
              <a:t>    </a:t>
            </a:r>
            <a:r>
              <a:rPr lang="pt-BR" sz="2500" dirty="0"/>
              <a:t>Como visualizar fotos, reproduzir e editar vídeos, organizar músicas, obter informações de endereço, aplicativos de escritório e interagir com o </a:t>
            </a:r>
            <a:br>
              <a:rPr lang="pt-BR" sz="2500" dirty="0"/>
            </a:br>
            <a:r>
              <a:rPr lang="pt-BR" sz="2500" dirty="0"/>
              <a:t>     sistema operacional.</a:t>
            </a:r>
            <a:br>
              <a:rPr lang="pt-BR" sz="2500" dirty="0"/>
            </a:br>
            <a:r>
              <a:rPr lang="pt-BR" sz="2500" dirty="0"/>
              <a:t> </a:t>
            </a:r>
            <a:br>
              <a:rPr lang="pt-BR" sz="2500" dirty="0"/>
            </a:br>
            <a:r>
              <a:rPr lang="pt-BR" sz="2500" dirty="0"/>
              <a:t>      </a:t>
            </a:r>
          </a:p>
          <a:p>
            <a:r>
              <a:rPr lang="pt-BR" dirty="0">
                <a:solidFill>
                  <a:srgbClr val="0000FF"/>
                </a:solidFill>
              </a:rPr>
              <a:t>Algoritmos de inteligência artificial</a:t>
            </a:r>
            <a:r>
              <a:rPr lang="pt-BR" dirty="0"/>
              <a:t>.</a:t>
            </a:r>
            <a:br>
              <a:rPr lang="pt-BR" dirty="0"/>
            </a:br>
            <a:endParaRPr lang="pt-BR" dirty="0"/>
          </a:p>
          <a:p>
            <a:r>
              <a:rPr lang="pt-BR" dirty="0">
                <a:solidFill>
                  <a:srgbClr val="0000FF"/>
                </a:solidFill>
              </a:rPr>
              <a:t>Processamento gráfico e renderização 3D em </a:t>
            </a:r>
            <a:r>
              <a:rPr lang="pt-BR" dirty="0" err="1">
                <a:solidFill>
                  <a:srgbClr val="0000FF"/>
                </a:solidFill>
              </a:rPr>
              <a:t>tempo-real</a:t>
            </a:r>
            <a:r>
              <a:rPr lang="pt-BR" dirty="0"/>
              <a:t>.</a:t>
            </a:r>
            <a:br>
              <a:rPr lang="pt-BR" dirty="0"/>
            </a:br>
            <a:r>
              <a:rPr lang="pt-BR" dirty="0"/>
              <a:t>    </a:t>
            </a:r>
            <a:r>
              <a:rPr lang="pt-BR" sz="2500" dirty="0" err="1"/>
              <a:t>Renderizar</a:t>
            </a:r>
            <a:r>
              <a:rPr lang="pt-BR" sz="2500" dirty="0"/>
              <a:t> é o ato de compilar e obter o produto final de um processamento digital. Ou seja, toda aquela sequência de </a:t>
            </a:r>
            <a:br>
              <a:rPr lang="pt-BR" sz="2500" dirty="0"/>
            </a:br>
            <a:r>
              <a:rPr lang="pt-BR" sz="2500" dirty="0"/>
              <a:t>     imagens que você montou na sua linha do tempo precisa ser condensada em um vídeo.</a:t>
            </a:r>
          </a:p>
          <a:p>
            <a:pPr marL="0" indent="0">
              <a:buNone/>
            </a:pPr>
            <a:endParaRPr lang="pt-BR" sz="2500" dirty="0"/>
          </a:p>
          <a:p>
            <a:r>
              <a:rPr lang="pt-BR" dirty="0">
                <a:solidFill>
                  <a:srgbClr val="0000FF"/>
                </a:solidFill>
              </a:rPr>
              <a:t>Simulações de sistemas complexos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    </a:t>
            </a:r>
            <a:r>
              <a:rPr lang="pt-BR" sz="2500" dirty="0"/>
              <a:t>Projetos de automóveis, aeronaves, navios, engenharia em geral. </a:t>
            </a:r>
          </a:p>
        </p:txBody>
      </p:sp>
    </p:spTree>
    <p:extLst>
      <p:ext uri="{BB962C8B-B14F-4D97-AF65-F5344CB8AC3E}">
        <p14:creationId xmlns:p14="http://schemas.microsoft.com/office/powerpoint/2010/main" xmlns="" val="427823725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ww.fixstars.com/images/openclbook/dtp_462724_USER_CONTENT_0_html_4682fc2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072661" y="1494692"/>
            <a:ext cx="9486901" cy="512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i="1" dirty="0">
                <a:solidFill>
                  <a:srgbClr val="00B050"/>
                </a:solidFill>
              </a:rPr>
              <a:t>Figure 4.6: </a:t>
            </a:r>
            <a:br>
              <a:rPr lang="pt-BR" i="1" dirty="0">
                <a:solidFill>
                  <a:srgbClr val="00B050"/>
                </a:solidFill>
              </a:rPr>
            </a:br>
            <a:r>
              <a:rPr lang="pt-BR" i="1" dirty="0" err="1">
                <a:solidFill>
                  <a:srgbClr val="00B050"/>
                </a:solidFill>
              </a:rPr>
              <a:t>Command</a:t>
            </a:r>
            <a:r>
              <a:rPr lang="pt-BR" i="1" dirty="0">
                <a:solidFill>
                  <a:srgbClr val="00B050"/>
                </a:solidFill>
              </a:rPr>
              <a:t> </a:t>
            </a:r>
            <a:r>
              <a:rPr lang="pt-BR" i="1" dirty="0" err="1">
                <a:solidFill>
                  <a:srgbClr val="00B050"/>
                </a:solidFill>
              </a:rPr>
              <a:t>queues</a:t>
            </a:r>
            <a:r>
              <a:rPr lang="pt-BR" i="1" dirty="0">
                <a:solidFill>
                  <a:srgbClr val="00B050"/>
                </a:solidFill>
              </a:rPr>
              <a:t> </a:t>
            </a:r>
            <a:r>
              <a:rPr lang="pt-BR" i="1" dirty="0" err="1">
                <a:solidFill>
                  <a:srgbClr val="00B050"/>
                </a:solidFill>
              </a:rPr>
              <a:t>and</a:t>
            </a:r>
            <a:r>
              <a:rPr lang="pt-BR" i="1" dirty="0">
                <a:solidFill>
                  <a:srgbClr val="00B050"/>
                </a:solidFill>
              </a:rPr>
              <a:t> </a:t>
            </a:r>
            <a:r>
              <a:rPr lang="pt-BR" i="1" dirty="0" err="1">
                <a:solidFill>
                  <a:srgbClr val="00B050"/>
                </a:solidFill>
              </a:rPr>
              <a:t>parallel</a:t>
            </a:r>
            <a:r>
              <a:rPr lang="pt-BR" i="1" dirty="0">
                <a:solidFill>
                  <a:srgbClr val="00B050"/>
                </a:solidFill>
              </a:rPr>
              <a:t> </a:t>
            </a:r>
            <a:r>
              <a:rPr lang="pt-BR" i="1" dirty="0" err="1">
                <a:solidFill>
                  <a:srgbClr val="00B050"/>
                </a:solidFill>
              </a:rPr>
              <a:t>execution</a:t>
            </a:r>
            <a:r>
              <a:rPr lang="pt-BR" dirty="0">
                <a:solidFill>
                  <a:srgbClr val="00B050"/>
                </a:solidFill>
              </a:rPr>
              <a:t/>
            </a:r>
            <a:br>
              <a:rPr lang="pt-BR" dirty="0">
                <a:solidFill>
                  <a:srgbClr val="00B050"/>
                </a:solidFill>
              </a:rPr>
            </a:br>
            <a:endParaRPr lang="pt-B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17737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i="1" dirty="0">
                <a:solidFill>
                  <a:srgbClr val="00B050"/>
                </a:solidFill>
              </a:rPr>
              <a:t>Figure 4.6: </a:t>
            </a:r>
            <a:br>
              <a:rPr lang="pt-BR" sz="4000" i="1" dirty="0">
                <a:solidFill>
                  <a:srgbClr val="00B050"/>
                </a:solidFill>
              </a:rPr>
            </a:br>
            <a:r>
              <a:rPr lang="pt-BR" sz="4000" i="1" dirty="0" err="1">
                <a:solidFill>
                  <a:srgbClr val="00B050"/>
                </a:solidFill>
              </a:rPr>
              <a:t>Command</a:t>
            </a:r>
            <a:r>
              <a:rPr lang="pt-BR" sz="4000" i="1" dirty="0">
                <a:solidFill>
                  <a:srgbClr val="00B050"/>
                </a:solidFill>
              </a:rPr>
              <a:t> </a:t>
            </a:r>
            <a:r>
              <a:rPr lang="pt-BR" sz="4000" i="1" dirty="0" err="1">
                <a:solidFill>
                  <a:srgbClr val="00B050"/>
                </a:solidFill>
              </a:rPr>
              <a:t>queues</a:t>
            </a:r>
            <a:r>
              <a:rPr lang="pt-BR" sz="4000" i="1" dirty="0">
                <a:solidFill>
                  <a:srgbClr val="00B050"/>
                </a:solidFill>
              </a:rPr>
              <a:t> </a:t>
            </a:r>
            <a:r>
              <a:rPr lang="pt-BR" sz="4000" i="1" dirty="0" err="1">
                <a:solidFill>
                  <a:srgbClr val="00B050"/>
                </a:solidFill>
              </a:rPr>
              <a:t>and</a:t>
            </a:r>
            <a:r>
              <a:rPr lang="pt-BR" sz="4000" i="1" dirty="0">
                <a:solidFill>
                  <a:srgbClr val="00B050"/>
                </a:solidFill>
              </a:rPr>
              <a:t> </a:t>
            </a:r>
            <a:r>
              <a:rPr lang="pt-BR" sz="4000" i="1" dirty="0" err="1">
                <a:solidFill>
                  <a:srgbClr val="00B050"/>
                </a:solidFill>
              </a:rPr>
              <a:t>parallel</a:t>
            </a:r>
            <a:r>
              <a:rPr lang="pt-BR" sz="4000" i="1" dirty="0">
                <a:solidFill>
                  <a:srgbClr val="00B050"/>
                </a:solidFill>
              </a:rPr>
              <a:t> </a:t>
            </a:r>
            <a:r>
              <a:rPr lang="pt-BR" sz="4000" i="1" dirty="0" err="1">
                <a:solidFill>
                  <a:srgbClr val="00B050"/>
                </a:solidFill>
              </a:rPr>
              <a:t>execution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  <a:p>
            <a:r>
              <a:rPr lang="pt-BR" dirty="0"/>
              <a:t>O </a:t>
            </a:r>
            <a:r>
              <a:rPr lang="pt-BR" dirty="0" err="1">
                <a:solidFill>
                  <a:schemeClr val="accent2">
                    <a:lumMod val="75000"/>
                  </a:schemeClr>
                </a:solidFill>
              </a:rPr>
              <a:t>clEnqueueTask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 () </a:t>
            </a:r>
            <a:r>
              <a:rPr lang="pt-BR" dirty="0"/>
              <a:t>é usado como um exemplo na Figura 4.6, mas um processamento paralelo similar poderia ocorrer para outras combinações de </a:t>
            </a:r>
            <a:r>
              <a:rPr lang="pt-BR" dirty="0" err="1">
                <a:solidFill>
                  <a:srgbClr val="00B050"/>
                </a:solidFill>
              </a:rPr>
              <a:t>enqueue</a:t>
            </a:r>
            <a:r>
              <a:rPr lang="pt-BR" dirty="0">
                <a:solidFill>
                  <a:srgbClr val="00B050"/>
                </a:solidFill>
              </a:rPr>
              <a:t>-funções</a:t>
            </a:r>
            <a:r>
              <a:rPr lang="pt-BR" dirty="0"/>
              <a:t>, como </a:t>
            </a:r>
            <a:r>
              <a:rPr lang="pt-BR" dirty="0" err="1">
                <a:solidFill>
                  <a:schemeClr val="accent2">
                    <a:lumMod val="75000"/>
                  </a:schemeClr>
                </a:solidFill>
              </a:rPr>
              <a:t>clEnqueueNDRangeKernel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 ()</a:t>
            </a:r>
            <a:r>
              <a:rPr lang="pt-BR" dirty="0"/>
              <a:t>, </a:t>
            </a:r>
            <a:r>
              <a:rPr lang="pt-BR" dirty="0" err="1">
                <a:solidFill>
                  <a:srgbClr val="0000FF"/>
                </a:solidFill>
              </a:rPr>
              <a:t>clEnqueueReadBuffer</a:t>
            </a:r>
            <a:r>
              <a:rPr lang="pt-BR" dirty="0">
                <a:solidFill>
                  <a:srgbClr val="0000FF"/>
                </a:solidFill>
              </a:rPr>
              <a:t> () </a:t>
            </a:r>
            <a:r>
              <a:rPr lang="pt-BR" dirty="0"/>
              <a:t>e </a:t>
            </a:r>
            <a:r>
              <a:rPr lang="pt-BR" dirty="0" err="1">
                <a:solidFill>
                  <a:srgbClr val="0000FF"/>
                </a:solidFill>
              </a:rPr>
              <a:t>clEnqueueWriteBuffer</a:t>
            </a:r>
            <a:r>
              <a:rPr lang="pt-BR" dirty="0">
                <a:solidFill>
                  <a:srgbClr val="0000FF"/>
                </a:solidFill>
              </a:rPr>
              <a:t> ()</a:t>
            </a:r>
            <a:r>
              <a:rPr lang="pt-B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15430136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i="1" dirty="0">
                <a:solidFill>
                  <a:prstClr val="black"/>
                </a:solidFill>
              </a:rPr>
              <a:t>Figure 4.6: </a:t>
            </a:r>
            <a:br>
              <a:rPr lang="pt-BR" sz="4000" b="1" i="1" dirty="0">
                <a:solidFill>
                  <a:prstClr val="black"/>
                </a:solidFill>
              </a:rPr>
            </a:br>
            <a:r>
              <a:rPr lang="pt-BR" sz="4000" b="1" i="1" dirty="0" err="1">
                <a:solidFill>
                  <a:prstClr val="black"/>
                </a:solidFill>
              </a:rPr>
              <a:t>Command</a:t>
            </a:r>
            <a:r>
              <a:rPr lang="pt-BR" sz="4000" b="1" i="1" dirty="0">
                <a:solidFill>
                  <a:prstClr val="black"/>
                </a:solidFill>
              </a:rPr>
              <a:t> </a:t>
            </a:r>
            <a:r>
              <a:rPr lang="pt-BR" sz="4000" b="1" i="1" dirty="0" err="1">
                <a:solidFill>
                  <a:prstClr val="black"/>
                </a:solidFill>
              </a:rPr>
              <a:t>queues</a:t>
            </a:r>
            <a:r>
              <a:rPr lang="pt-BR" sz="4000" b="1" i="1" dirty="0">
                <a:solidFill>
                  <a:prstClr val="black"/>
                </a:solidFill>
              </a:rPr>
              <a:t> </a:t>
            </a:r>
            <a:r>
              <a:rPr lang="pt-BR" sz="4000" b="1" i="1" dirty="0" err="1">
                <a:solidFill>
                  <a:prstClr val="black"/>
                </a:solidFill>
              </a:rPr>
              <a:t>and</a:t>
            </a:r>
            <a:r>
              <a:rPr lang="pt-BR" sz="4000" b="1" i="1" dirty="0">
                <a:solidFill>
                  <a:prstClr val="black"/>
                </a:solidFill>
              </a:rPr>
              <a:t> </a:t>
            </a:r>
            <a:r>
              <a:rPr lang="pt-BR" sz="4000" b="1" i="1" dirty="0" err="1">
                <a:solidFill>
                  <a:prstClr val="black"/>
                </a:solidFill>
              </a:rPr>
              <a:t>parallel</a:t>
            </a:r>
            <a:r>
              <a:rPr lang="pt-BR" sz="4000" b="1" i="1" dirty="0">
                <a:solidFill>
                  <a:prstClr val="black"/>
                </a:solidFill>
              </a:rPr>
              <a:t> </a:t>
            </a:r>
            <a:r>
              <a:rPr lang="pt-BR" sz="4000" b="1" i="1" dirty="0" err="1">
                <a:solidFill>
                  <a:prstClr val="black"/>
                </a:solidFill>
              </a:rPr>
              <a:t>execution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dirty="0">
              <a:solidFill>
                <a:prstClr val="black"/>
              </a:solidFill>
            </a:endParaRPr>
          </a:p>
          <a:p>
            <a:r>
              <a:rPr lang="pt-BR" dirty="0">
                <a:solidFill>
                  <a:prstClr val="black"/>
                </a:solidFill>
              </a:rPr>
              <a:t>Por exemplo, uma vez que o PCI Express suporta transferências simultâneas de memória bidirecional, enfileirar os comandos </a:t>
            </a:r>
            <a:br>
              <a:rPr lang="pt-BR" dirty="0">
                <a:solidFill>
                  <a:prstClr val="black"/>
                </a:solidFill>
              </a:rPr>
            </a:br>
            <a:r>
              <a:rPr lang="pt-BR" dirty="0">
                <a:solidFill>
                  <a:prstClr val="black"/>
                </a:solidFill>
              </a:rPr>
              <a:t/>
            </a:r>
            <a:br>
              <a:rPr lang="pt-BR" dirty="0">
                <a:solidFill>
                  <a:prstClr val="black"/>
                </a:solidFill>
              </a:rPr>
            </a:br>
            <a:r>
              <a:rPr lang="pt-BR" dirty="0">
                <a:solidFill>
                  <a:prstClr val="black"/>
                </a:solidFill>
              </a:rPr>
              <a:t>       </a:t>
            </a:r>
            <a:r>
              <a:rPr lang="pt-BR" dirty="0" err="1">
                <a:solidFill>
                  <a:srgbClr val="0000FF"/>
                </a:solidFill>
              </a:rPr>
              <a:t>clEnqueueReadBuffer</a:t>
            </a:r>
            <a:r>
              <a:rPr lang="pt-BR" dirty="0">
                <a:solidFill>
                  <a:srgbClr val="0000FF"/>
                </a:solidFill>
              </a:rPr>
              <a:t> ()    </a:t>
            </a:r>
            <a:r>
              <a:rPr lang="pt-BR" dirty="0">
                <a:solidFill>
                  <a:prstClr val="black"/>
                </a:solidFill>
              </a:rPr>
              <a:t>e   </a:t>
            </a:r>
            <a:r>
              <a:rPr lang="pt-BR" dirty="0" err="1">
                <a:solidFill>
                  <a:srgbClr val="0000FF"/>
                </a:solidFill>
              </a:rPr>
              <a:t>clEnqueueWriteBuffer</a:t>
            </a:r>
            <a:r>
              <a:rPr lang="pt-BR" dirty="0">
                <a:solidFill>
                  <a:srgbClr val="0000FF"/>
                </a:solidFill>
              </a:rPr>
              <a:t> () </a:t>
            </a:r>
          </a:p>
          <a:p>
            <a:endParaRPr lang="pt-BR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rgbClr val="0000FF"/>
                </a:solidFill>
              </a:rPr>
              <a:t>   </a:t>
            </a:r>
            <a:r>
              <a:rPr lang="pt-BR" dirty="0">
                <a:solidFill>
                  <a:prstClr val="black"/>
                </a:solidFill>
              </a:rPr>
              <a:t>podem executar comandos de leitura e gravação simultaneamente,    </a:t>
            </a:r>
            <a:br>
              <a:rPr lang="pt-BR" dirty="0">
                <a:solidFill>
                  <a:prstClr val="black"/>
                </a:solidFill>
              </a:rPr>
            </a:br>
            <a:r>
              <a:rPr lang="pt-BR" dirty="0">
                <a:solidFill>
                  <a:prstClr val="black"/>
                </a:solidFill>
              </a:rPr>
              <a:t>   visto que os comandos estão sendo executados por diferentes </a:t>
            </a:r>
            <a:br>
              <a:rPr lang="pt-BR" dirty="0">
                <a:solidFill>
                  <a:prstClr val="black"/>
                </a:solidFill>
              </a:rPr>
            </a:br>
            <a:r>
              <a:rPr lang="pt-BR" dirty="0">
                <a:solidFill>
                  <a:prstClr val="black"/>
                </a:solidFill>
              </a:rPr>
              <a:t>   processadores.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74599472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i="1" dirty="0">
                <a:solidFill>
                  <a:prstClr val="black"/>
                </a:solidFill>
              </a:rPr>
              <a:t>Figure 4.6: </a:t>
            </a:r>
            <a:br>
              <a:rPr lang="pt-BR" sz="4000" b="1" i="1" dirty="0">
                <a:solidFill>
                  <a:prstClr val="black"/>
                </a:solidFill>
              </a:rPr>
            </a:br>
            <a:r>
              <a:rPr lang="pt-BR" sz="4000" b="1" i="1" dirty="0" err="1">
                <a:solidFill>
                  <a:prstClr val="black"/>
                </a:solidFill>
              </a:rPr>
              <a:t>Command</a:t>
            </a:r>
            <a:r>
              <a:rPr lang="pt-BR" sz="4000" b="1" i="1" dirty="0">
                <a:solidFill>
                  <a:prstClr val="black"/>
                </a:solidFill>
              </a:rPr>
              <a:t> </a:t>
            </a:r>
            <a:r>
              <a:rPr lang="pt-BR" sz="4000" b="1" i="1" dirty="0" err="1">
                <a:solidFill>
                  <a:prstClr val="black"/>
                </a:solidFill>
              </a:rPr>
              <a:t>queues</a:t>
            </a:r>
            <a:r>
              <a:rPr lang="pt-BR" sz="4000" b="1" i="1" dirty="0">
                <a:solidFill>
                  <a:prstClr val="black"/>
                </a:solidFill>
              </a:rPr>
              <a:t> </a:t>
            </a:r>
            <a:r>
              <a:rPr lang="pt-BR" sz="4000" b="1" i="1" dirty="0" err="1">
                <a:solidFill>
                  <a:prstClr val="black"/>
                </a:solidFill>
              </a:rPr>
              <a:t>and</a:t>
            </a:r>
            <a:r>
              <a:rPr lang="pt-BR" sz="4000" b="1" i="1" dirty="0">
                <a:solidFill>
                  <a:prstClr val="black"/>
                </a:solidFill>
              </a:rPr>
              <a:t> </a:t>
            </a:r>
            <a:r>
              <a:rPr lang="pt-BR" sz="4000" b="1" i="1" dirty="0" err="1">
                <a:solidFill>
                  <a:prstClr val="black"/>
                </a:solidFill>
              </a:rPr>
              <a:t>parallel</a:t>
            </a:r>
            <a:r>
              <a:rPr lang="pt-BR" sz="4000" b="1" i="1" dirty="0">
                <a:solidFill>
                  <a:prstClr val="black"/>
                </a:solidFill>
              </a:rPr>
              <a:t> </a:t>
            </a:r>
            <a:r>
              <a:rPr lang="pt-BR" sz="4000" b="1" i="1" dirty="0" err="1">
                <a:solidFill>
                  <a:prstClr val="black"/>
                </a:solidFill>
              </a:rPr>
              <a:t>execution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>
              <a:solidFill>
                <a:prstClr val="black"/>
              </a:solidFill>
            </a:endParaRPr>
          </a:p>
          <a:p>
            <a:endParaRPr lang="pt-BR" dirty="0">
              <a:solidFill>
                <a:prstClr val="black"/>
              </a:solidFill>
            </a:endParaRPr>
          </a:p>
          <a:p>
            <a:r>
              <a:rPr lang="pt-BR" dirty="0">
                <a:solidFill>
                  <a:prstClr val="black"/>
                </a:solidFill>
              </a:rPr>
              <a:t>No diagrama acima da Figura 4.6, </a:t>
            </a:r>
            <a:r>
              <a:rPr lang="pt-BR" dirty="0">
                <a:solidFill>
                  <a:srgbClr val="0000FF"/>
                </a:solidFill>
              </a:rPr>
              <a:t>podemos esperar que as 4 tarefas sejam executadas em paralelo</a:t>
            </a:r>
            <a:r>
              <a:rPr lang="pt-BR" dirty="0">
                <a:solidFill>
                  <a:prstClr val="black"/>
                </a:solidFill>
              </a:rPr>
              <a:t>, uma vez que elas estão sendo enfileiradas em uma fila de comandos que tem o parâmetro </a:t>
            </a:r>
            <a:br>
              <a:rPr lang="pt-BR" dirty="0">
                <a:solidFill>
                  <a:prstClr val="black"/>
                </a:solidFill>
              </a:rPr>
            </a:br>
            <a:r>
              <a:rPr lang="pt-BR" i="1" dirty="0">
                <a:solidFill>
                  <a:srgbClr val="0000FF"/>
                </a:solidFill>
              </a:rPr>
              <a:t>out-</a:t>
            </a:r>
            <a:r>
              <a:rPr lang="pt-BR" i="1" dirty="0" err="1">
                <a:solidFill>
                  <a:srgbClr val="0000FF"/>
                </a:solidFill>
              </a:rPr>
              <a:t>of</a:t>
            </a:r>
            <a:r>
              <a:rPr lang="pt-BR" i="1" dirty="0">
                <a:solidFill>
                  <a:srgbClr val="0000FF"/>
                </a:solidFill>
              </a:rPr>
              <a:t>-</a:t>
            </a:r>
            <a:r>
              <a:rPr lang="pt-BR" i="1" dirty="0" err="1">
                <a:solidFill>
                  <a:srgbClr val="0000FF"/>
                </a:solidFill>
              </a:rPr>
              <a:t>execution</a:t>
            </a:r>
            <a:r>
              <a:rPr lang="pt-BR" dirty="0">
                <a:solidFill>
                  <a:prstClr val="black"/>
                </a:solidFill>
              </a:rPr>
              <a:t> habilitado.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1415551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pt-BR" dirty="0"/>
              <a:t>|Modelo de Execução </a:t>
            </a:r>
            <a:br>
              <a:rPr lang="pt-BR" dirty="0"/>
            </a:b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pt-BR" sz="4000" dirty="0"/>
          </a:p>
          <a:p>
            <a:r>
              <a:rPr lang="pt-BR" sz="4000" dirty="0"/>
              <a:t>                                                                     </a:t>
            </a:r>
            <a:r>
              <a:rPr lang="pt-BR" sz="5200" i="1" dirty="0" err="1">
                <a:solidFill>
                  <a:srgbClr val="0000FF"/>
                </a:solidFill>
              </a:rPr>
              <a:t>Work</a:t>
            </a:r>
            <a:r>
              <a:rPr lang="pt-BR" sz="5200" i="1" dirty="0">
                <a:solidFill>
                  <a:srgbClr val="0000FF"/>
                </a:solidFill>
              </a:rPr>
              <a:t> </a:t>
            </a:r>
            <a:r>
              <a:rPr lang="pt-BR" sz="5200" i="1" dirty="0" err="1">
                <a:solidFill>
                  <a:srgbClr val="0000FF"/>
                </a:solidFill>
              </a:rPr>
              <a:t>Group</a:t>
            </a:r>
            <a:endParaRPr lang="pt-BR" sz="52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766544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err="1">
                <a:solidFill>
                  <a:srgbClr val="00B050"/>
                </a:solidFill>
              </a:rPr>
              <a:t>Work-group</a:t>
            </a:r>
            <a:endParaRPr lang="pt-BR" i="1" dirty="0">
              <a:solidFill>
                <a:srgbClr val="00B050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t-BR" dirty="0">
              <a:latin typeface="NimbusRomNo9L-Regu"/>
            </a:endParaRPr>
          </a:p>
          <a:p>
            <a:r>
              <a:rPr lang="pt-BR" i="1" dirty="0" err="1">
                <a:solidFill>
                  <a:srgbClr val="0000FF"/>
                </a:solidFill>
                <a:latin typeface="NimbusRomNo9L-Regu"/>
              </a:rPr>
              <a:t>Work-items</a:t>
            </a:r>
            <a:r>
              <a:rPr lang="pt-BR" dirty="0">
                <a:latin typeface="NimbusRomNo9L-Regu"/>
              </a:rPr>
              <a:t> (thread) são organizados em </a:t>
            </a:r>
            <a:r>
              <a:rPr lang="pt-BR" i="1" dirty="0" err="1">
                <a:solidFill>
                  <a:srgbClr val="0000FF"/>
                </a:solidFill>
                <a:latin typeface="NimbusRomNo9L-ReguItal"/>
              </a:rPr>
              <a:t>work-groups</a:t>
            </a:r>
            <a:r>
              <a:rPr lang="pt-BR" i="1" dirty="0">
                <a:solidFill>
                  <a:srgbClr val="0000FF"/>
                </a:solidFill>
                <a:latin typeface="NimbusRomNo9L-ReguItal"/>
              </a:rPr>
              <a:t> </a:t>
            </a:r>
            <a:r>
              <a:rPr lang="pt-BR" dirty="0">
                <a:latin typeface="NimbusRomNo9L-ReguItal"/>
              </a:rPr>
              <a:t>(bloco de </a:t>
            </a:r>
            <a:r>
              <a:rPr lang="pt-BR" dirty="0" err="1">
                <a:latin typeface="NimbusRomNo9L-ReguItal"/>
              </a:rPr>
              <a:t>theads</a:t>
            </a:r>
            <a:r>
              <a:rPr lang="pt-BR" dirty="0">
                <a:latin typeface="NimbusRomNo9L-ReguItal"/>
              </a:rPr>
              <a:t>)</a:t>
            </a:r>
            <a:r>
              <a:rPr lang="pt-BR" dirty="0">
                <a:latin typeface="NimbusRomNo9L-Regu"/>
              </a:rPr>
              <a:t>. </a:t>
            </a:r>
          </a:p>
          <a:p>
            <a:endParaRPr lang="pt-BR" dirty="0">
              <a:latin typeface="NimbusRomNo9L-Regu"/>
            </a:endParaRPr>
          </a:p>
          <a:p>
            <a:r>
              <a:rPr lang="pt-BR" dirty="0">
                <a:latin typeface="NimbusRomNo9L-Regu"/>
              </a:rPr>
              <a:t>Cada </a:t>
            </a:r>
            <a:r>
              <a:rPr lang="pt-BR" i="1" dirty="0" err="1">
                <a:solidFill>
                  <a:srgbClr val="0000FF"/>
                </a:solidFill>
                <a:latin typeface="NimbusRomNo9L-Regu"/>
              </a:rPr>
              <a:t>work-group</a:t>
            </a:r>
            <a:r>
              <a:rPr lang="pt-BR" dirty="0">
                <a:latin typeface="NimbusRomNo9L-Regu"/>
              </a:rPr>
              <a:t> também é identificado por uma </a:t>
            </a:r>
            <a:r>
              <a:rPr lang="pt-BR" dirty="0" err="1">
                <a:latin typeface="NimbusRomNo9L-Regu"/>
              </a:rPr>
              <a:t>tupla</a:t>
            </a:r>
            <a:r>
              <a:rPr lang="pt-BR" dirty="0">
                <a:latin typeface="NimbusRomNo9L-Regu"/>
              </a:rPr>
              <a:t> de índices, com um índice para cada dimensão do espaço. </a:t>
            </a:r>
          </a:p>
          <a:p>
            <a:endParaRPr lang="pt-BR" dirty="0">
              <a:latin typeface="NimbusRomNo9L-Regu"/>
            </a:endParaRPr>
          </a:p>
          <a:p>
            <a:r>
              <a:rPr lang="pt-BR" dirty="0">
                <a:latin typeface="NimbusRomNo9L-Regu"/>
              </a:rPr>
              <a:t>Dentro de um </a:t>
            </a:r>
            <a:r>
              <a:rPr lang="pt-BR" i="1" dirty="0" err="1">
                <a:solidFill>
                  <a:srgbClr val="0000FF"/>
                </a:solidFill>
                <a:latin typeface="NimbusRomNo9L-Regu"/>
              </a:rPr>
              <a:t>work-group</a:t>
            </a:r>
            <a:r>
              <a:rPr lang="pt-BR" dirty="0">
                <a:latin typeface="NimbusRomNo9L-Regu"/>
              </a:rPr>
              <a:t>, um </a:t>
            </a:r>
            <a:r>
              <a:rPr lang="pt-BR" i="1" dirty="0" err="1">
                <a:solidFill>
                  <a:srgbClr val="0000FF"/>
                </a:solidFill>
                <a:latin typeface="NimbusRomNo9L-Regu"/>
              </a:rPr>
              <a:t>work</a:t>
            </a:r>
            <a:r>
              <a:rPr lang="pt-BR" i="1" dirty="0">
                <a:solidFill>
                  <a:srgbClr val="0000FF"/>
                </a:solidFill>
                <a:latin typeface="NimbusRomNo9L-Regu"/>
              </a:rPr>
              <a:t>-item</a:t>
            </a:r>
            <a:r>
              <a:rPr lang="pt-BR" dirty="0">
                <a:latin typeface="NimbusRomNo9L-Regu"/>
              </a:rPr>
              <a:t> recebe ainda outra </a:t>
            </a:r>
            <a:r>
              <a:rPr lang="pt-BR" dirty="0" err="1">
                <a:latin typeface="NimbusRomNo9L-Regu"/>
              </a:rPr>
              <a:t>tupla</a:t>
            </a:r>
            <a:r>
              <a:rPr lang="pt-BR" dirty="0">
                <a:latin typeface="NimbusRomNo9L-Regu"/>
              </a:rPr>
              <a:t> de índices, os quais constituem os seus </a:t>
            </a:r>
            <a:r>
              <a:rPr lang="pt-BR" dirty="0">
                <a:latin typeface="NimbusRomNo9L-Medi"/>
              </a:rPr>
              <a:t>identificadores locais </a:t>
            </a:r>
            <a:r>
              <a:rPr lang="pt-BR" dirty="0">
                <a:latin typeface="NimbusRomNo9L-Regu"/>
              </a:rPr>
              <a:t>no grupo de trabalho.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28863634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www.fixstars.com/images/openclbook/dtp_462724_USER_CONTENT_0_html_3bb3f1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677" y="1547446"/>
            <a:ext cx="11922369" cy="516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/>
            </a:r>
            <a:br>
              <a:rPr lang="pt-BR" b="1" dirty="0"/>
            </a:br>
            <a:r>
              <a:rPr lang="pt-BR" b="1" dirty="0"/>
              <a:t>Figure 4.7</a:t>
            </a:r>
            <a:br>
              <a:rPr lang="pt-BR" b="1" dirty="0"/>
            </a:br>
            <a:r>
              <a:rPr lang="en-US" b="1" dirty="0"/>
              <a:t>Work-group ID and Work-item ID</a:t>
            </a:r>
            <a:br>
              <a:rPr lang="en-US" b="1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04927516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fixstars.com/images/openclbook/dtp_462724_USER_CONTENT_0_html_m26b745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0108" y="1690687"/>
            <a:ext cx="5917224" cy="502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/>
            </a:r>
            <a:br>
              <a:rPr lang="pt-BR" b="1" dirty="0"/>
            </a:br>
            <a:r>
              <a:rPr lang="pt-BR" b="1" dirty="0"/>
              <a:t>Figure 4.8</a:t>
            </a:r>
            <a:br>
              <a:rPr lang="pt-BR" b="1" dirty="0"/>
            </a:br>
            <a:r>
              <a:rPr lang="en-US" b="1" dirty="0"/>
              <a:t>Work-group and work-item defined in 2-D</a:t>
            </a:r>
            <a:br>
              <a:rPr lang="en-US" b="1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92862572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/>
              <a:t>Table</a:t>
            </a:r>
            <a:r>
              <a:rPr lang="pt-BR" b="1" dirty="0"/>
              <a:t> 4.1</a:t>
            </a:r>
            <a:br>
              <a:rPr lang="pt-BR" b="1" dirty="0"/>
            </a:br>
            <a:r>
              <a:rPr lang="en-US" b="1" dirty="0"/>
              <a:t>Functions used to retrieve the ID's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49157170"/>
              </p:ext>
            </p:extLst>
          </p:nvPr>
        </p:nvGraphicFramePr>
        <p:xfrm>
          <a:off x="2039815" y="2101362"/>
          <a:ext cx="6762810" cy="4018084"/>
        </p:xfrm>
        <a:graphic>
          <a:graphicData uri="http://schemas.openxmlformats.org/drawingml/2006/table">
            <a:tbl>
              <a:tblPr/>
              <a:tblGrid>
                <a:gridCol w="3381405">
                  <a:extLst>
                    <a:ext uri="{9D8B030D-6E8A-4147-A177-3AD203B41FA5}">
                      <a16:colId xmlns:a16="http://schemas.microsoft.com/office/drawing/2014/main" xmlns="" val="4111149392"/>
                    </a:ext>
                  </a:extLst>
                </a:gridCol>
                <a:gridCol w="3381405">
                  <a:extLst>
                    <a:ext uri="{9D8B030D-6E8A-4147-A177-3AD203B41FA5}">
                      <a16:colId xmlns:a16="http://schemas.microsoft.com/office/drawing/2014/main" xmlns="" val="2651548008"/>
                    </a:ext>
                  </a:extLst>
                </a:gridCol>
              </a:tblGrid>
              <a:tr h="1004521">
                <a:tc>
                  <a:txBody>
                    <a:bodyPr/>
                    <a:lstStyle/>
                    <a:p>
                      <a:pPr fontAlgn="t"/>
                      <a:r>
                        <a:rPr lang="pt-BR" dirty="0" err="1">
                          <a:effectLst/>
                        </a:rPr>
                        <a:t>Function</a:t>
                      </a:r>
                      <a:endParaRPr lang="pt-BR" dirty="0">
                        <a:effectLst/>
                      </a:endParaRP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dirty="0" err="1">
                          <a:effectLst/>
                        </a:rPr>
                        <a:t>Retrieved</a:t>
                      </a:r>
                      <a:r>
                        <a:rPr lang="pt-BR" dirty="0">
                          <a:effectLst/>
                        </a:rPr>
                        <a:t> </a:t>
                      </a:r>
                      <a:r>
                        <a:rPr lang="pt-BR" dirty="0" err="1">
                          <a:effectLst/>
                        </a:rPr>
                        <a:t>value</a:t>
                      </a:r>
                      <a:endParaRPr lang="pt-BR" dirty="0">
                        <a:effectLst/>
                      </a:endParaRP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4556504"/>
                  </a:ext>
                </a:extLst>
              </a:tr>
              <a:tr h="1004521">
                <a:tc>
                  <a:txBody>
                    <a:bodyPr/>
                    <a:lstStyle/>
                    <a:p>
                      <a:pPr fontAlgn="t"/>
                      <a:r>
                        <a:rPr lang="pt-BR" dirty="0" err="1">
                          <a:effectLst/>
                        </a:rPr>
                        <a:t>get_group_id</a:t>
                      </a:r>
                      <a:endParaRPr lang="pt-BR" dirty="0">
                        <a:effectLst/>
                      </a:endParaRP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dirty="0" err="1">
                          <a:effectLst/>
                        </a:rPr>
                        <a:t>Work-group</a:t>
                      </a:r>
                      <a:r>
                        <a:rPr lang="pt-BR" dirty="0">
                          <a:effectLst/>
                        </a:rPr>
                        <a:t> ID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7079220"/>
                  </a:ext>
                </a:extLst>
              </a:tr>
              <a:tr h="1004521">
                <a:tc>
                  <a:txBody>
                    <a:bodyPr/>
                    <a:lstStyle/>
                    <a:p>
                      <a:pPr fontAlgn="t"/>
                      <a:r>
                        <a:rPr lang="pt-BR" dirty="0" err="1">
                          <a:effectLst/>
                        </a:rPr>
                        <a:t>get_global_id</a:t>
                      </a:r>
                      <a:endParaRPr lang="pt-BR" dirty="0">
                        <a:effectLst/>
                      </a:endParaRP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effectLst/>
                        </a:rPr>
                        <a:t>Global work-item ID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6153424"/>
                  </a:ext>
                </a:extLst>
              </a:tr>
              <a:tr h="1004521"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effectLst/>
                        </a:rPr>
                        <a:t>get_local_id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dirty="0">
                          <a:effectLst/>
                        </a:rPr>
                        <a:t>Local </a:t>
                      </a:r>
                      <a:r>
                        <a:rPr lang="pt-BR" dirty="0" err="1">
                          <a:effectLst/>
                        </a:rPr>
                        <a:t>work</a:t>
                      </a:r>
                      <a:r>
                        <a:rPr lang="pt-BR" dirty="0">
                          <a:effectLst/>
                        </a:rPr>
                        <a:t>-item ID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5229197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389313" y="3208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134894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00B050"/>
                </a:solidFill>
              </a:rPr>
              <a:t>The ID's of the work-item in Figure 4.8</a:t>
            </a:r>
            <a:r>
              <a:rPr lang="en-US" b="1" dirty="0"/>
              <a:t/>
            </a:r>
            <a:br>
              <a:rPr lang="en-US" b="1" dirty="0"/>
            </a:b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11516586"/>
              </p:ext>
            </p:extLst>
          </p:nvPr>
        </p:nvGraphicFramePr>
        <p:xfrm>
          <a:off x="2312376" y="1916723"/>
          <a:ext cx="7693270" cy="4343402"/>
        </p:xfrm>
        <a:graphic>
          <a:graphicData uri="http://schemas.openxmlformats.org/drawingml/2006/table">
            <a:tbl>
              <a:tblPr/>
              <a:tblGrid>
                <a:gridCol w="3846635">
                  <a:extLst>
                    <a:ext uri="{9D8B030D-6E8A-4147-A177-3AD203B41FA5}">
                      <a16:colId xmlns:a16="http://schemas.microsoft.com/office/drawing/2014/main" xmlns="" val="488819425"/>
                    </a:ext>
                  </a:extLst>
                </a:gridCol>
                <a:gridCol w="3846635">
                  <a:extLst>
                    <a:ext uri="{9D8B030D-6E8A-4147-A177-3AD203B41FA5}">
                      <a16:colId xmlns:a16="http://schemas.microsoft.com/office/drawing/2014/main" xmlns="" val="3481914941"/>
                    </a:ext>
                  </a:extLst>
                </a:gridCol>
              </a:tblGrid>
              <a:tr h="620486"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effectLst/>
                        </a:rPr>
                        <a:t>Call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effectLst/>
                        </a:rPr>
                        <a:t>Retrieved ID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5172868"/>
                  </a:ext>
                </a:extLst>
              </a:tr>
              <a:tr h="620486"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effectLst/>
                        </a:rPr>
                        <a:t>get_group_id(0)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effectLst/>
                        </a:rPr>
                        <a:t>1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4509560"/>
                  </a:ext>
                </a:extLst>
              </a:tr>
              <a:tr h="620486"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effectLst/>
                        </a:rPr>
                        <a:t>get_group_id(1)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effectLst/>
                        </a:rPr>
                        <a:t>0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1891609"/>
                  </a:ext>
                </a:extLst>
              </a:tr>
              <a:tr h="620486">
                <a:tc>
                  <a:txBody>
                    <a:bodyPr/>
                    <a:lstStyle/>
                    <a:p>
                      <a:pPr fontAlgn="t"/>
                      <a:r>
                        <a:rPr lang="pt-BR" dirty="0" err="1">
                          <a:effectLst/>
                        </a:rPr>
                        <a:t>get_global_id</a:t>
                      </a:r>
                      <a:r>
                        <a:rPr lang="pt-BR" dirty="0">
                          <a:effectLst/>
                        </a:rPr>
                        <a:t>(0)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effectLst/>
                        </a:rPr>
                        <a:t>10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9671765"/>
                  </a:ext>
                </a:extLst>
              </a:tr>
              <a:tr h="620486"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effectLst/>
                        </a:rPr>
                        <a:t>get_global_id(1)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effectLst/>
                        </a:rPr>
                        <a:t>5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5191822"/>
                  </a:ext>
                </a:extLst>
              </a:tr>
              <a:tr h="620486"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effectLst/>
                        </a:rPr>
                        <a:t>get_local_id(0)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effectLst/>
                        </a:rPr>
                        <a:t>2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0165796"/>
                  </a:ext>
                </a:extLst>
              </a:tr>
              <a:tr h="620486"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effectLst/>
                        </a:rPr>
                        <a:t>get_local_id(1)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dirty="0">
                          <a:effectLst/>
                        </a:rPr>
                        <a:t>5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3812684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389313" y="26146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7598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Poder de processamento </a:t>
            </a:r>
            <a:r>
              <a:rPr lang="pt-BR" i="1" dirty="0" err="1">
                <a:solidFill>
                  <a:srgbClr val="00B050"/>
                </a:solidFill>
              </a:rPr>
              <a:t>GPUs</a:t>
            </a:r>
            <a:endParaRPr lang="pt-BR" i="1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O poder de processamento oferecido pelas </a:t>
            </a:r>
            <a:r>
              <a:rPr lang="pt-BR" dirty="0" err="1"/>
              <a:t>GPUs</a:t>
            </a:r>
            <a:r>
              <a:rPr lang="pt-BR" dirty="0"/>
              <a:t>, vem sendo explorado através de </a:t>
            </a:r>
            <a:r>
              <a:rPr lang="pt-BR" i="1" dirty="0">
                <a:solidFill>
                  <a:srgbClr val="0000FF"/>
                </a:solidFill>
              </a:rPr>
              <a:t>toolkits</a:t>
            </a:r>
            <a:r>
              <a:rPr lang="pt-BR" dirty="0"/>
              <a:t> específicos de fabricante, como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NVIDIA CUDA, AMD ATI Streaming SDK, Intel SDK for </a:t>
            </a:r>
            <a:r>
              <a:rPr lang="pt-BR" dirty="0" err="1">
                <a:solidFill>
                  <a:schemeClr val="accent2">
                    <a:lumMod val="75000"/>
                  </a:schemeClr>
                </a:solidFill>
              </a:rPr>
              <a:t>OpenCL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, ...</a:t>
            </a:r>
            <a:endParaRPr lang="pt-BR" u="sng" dirty="0"/>
          </a:p>
          <a:p>
            <a:endParaRPr lang="pt-BR" dirty="0"/>
          </a:p>
          <a:p>
            <a:r>
              <a:rPr lang="pt-BR" dirty="0"/>
              <a:t>No contexto das </a:t>
            </a:r>
            <a:r>
              <a:rPr lang="pt-BR" i="1" dirty="0"/>
              <a:t>APIs</a:t>
            </a:r>
            <a:r>
              <a:rPr lang="pt-BR" dirty="0"/>
              <a:t> (</a:t>
            </a:r>
            <a:r>
              <a:rPr lang="pt-BR" i="1" dirty="0" err="1"/>
              <a:t>Application</a:t>
            </a:r>
            <a:r>
              <a:rPr lang="pt-BR" i="1" dirty="0"/>
              <a:t> </a:t>
            </a:r>
            <a:r>
              <a:rPr lang="pt-BR" i="1" dirty="0" err="1"/>
              <a:t>Programming</a:t>
            </a:r>
            <a:r>
              <a:rPr lang="pt-BR" i="1" dirty="0"/>
              <a:t> Interface</a:t>
            </a:r>
            <a:r>
              <a:rPr lang="pt-BR" dirty="0"/>
              <a:t>) direcionadas às aplicações gráficas, emprega-se, atualmente, a </a:t>
            </a:r>
            <a:r>
              <a:rPr lang="pt-BR" dirty="0">
                <a:solidFill>
                  <a:srgbClr val="0000FF"/>
                </a:solidFill>
              </a:rPr>
              <a:t>API gráfica OpenGL </a:t>
            </a:r>
            <a:r>
              <a:rPr lang="pt-BR" dirty="0"/>
              <a:t>ou </a:t>
            </a:r>
            <a:r>
              <a:rPr lang="pt-BR" dirty="0">
                <a:solidFill>
                  <a:srgbClr val="0000FF"/>
                </a:solidFill>
              </a:rPr>
              <a:t>Direct3D, parte do DirectX SDK </a:t>
            </a:r>
            <a:r>
              <a:rPr lang="pt-BR" dirty="0"/>
              <a:t>da Microsoft (conjunto de APIs para aplicações de áudio e vídeo).</a:t>
            </a:r>
          </a:p>
        </p:txBody>
      </p:sp>
    </p:spTree>
    <p:extLst>
      <p:ext uri="{BB962C8B-B14F-4D97-AF65-F5344CB8AC3E}">
        <p14:creationId xmlns:p14="http://schemas.microsoft.com/office/powerpoint/2010/main" xmlns="" val="256721863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1162" y="430824"/>
            <a:ext cx="8829675" cy="627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054160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00B050"/>
                </a:solidFill>
              </a:rPr>
              <a:t>Objetos de Memória (</a:t>
            </a:r>
            <a:r>
              <a:rPr lang="pt-BR" dirty="0" err="1">
                <a:solidFill>
                  <a:srgbClr val="00B050"/>
                </a:solidFill>
              </a:rPr>
              <a:t>Memory</a:t>
            </a:r>
            <a:r>
              <a:rPr lang="pt-BR" dirty="0">
                <a:solidFill>
                  <a:srgbClr val="00B050"/>
                </a:solidFill>
              </a:rPr>
              <a:t> </a:t>
            </a:r>
            <a:r>
              <a:rPr lang="pt-BR" dirty="0" err="1">
                <a:solidFill>
                  <a:srgbClr val="00B050"/>
                </a:solidFill>
              </a:rPr>
              <a:t>Objects</a:t>
            </a:r>
            <a:r>
              <a:rPr lang="pt-BR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sz="3200" dirty="0">
                <a:solidFill>
                  <a:schemeClr val="accent2">
                    <a:lumMod val="75000"/>
                  </a:schemeClr>
                </a:solidFill>
              </a:rPr>
              <a:t>Buffers</a:t>
            </a:r>
            <a:r>
              <a:rPr lang="pt-BR" sz="3200" dirty="0"/>
              <a:t> </a:t>
            </a:r>
          </a:p>
          <a:p>
            <a:endParaRPr lang="pt-BR" sz="3200" dirty="0"/>
          </a:p>
          <a:p>
            <a:r>
              <a:rPr lang="pt-BR" sz="3200" dirty="0"/>
              <a:t>Objetos de memória </a:t>
            </a:r>
            <a:r>
              <a:rPr lang="pt-BR" sz="3200" dirty="0">
                <a:solidFill>
                  <a:srgbClr val="0000FF"/>
                </a:solidFill>
              </a:rPr>
              <a:t>possuem associados a si um tamanho</a:t>
            </a:r>
            <a:r>
              <a:rPr lang="pt-BR" sz="3200" dirty="0"/>
              <a:t>, além de um conjunto de parâmetros que definem se a </a:t>
            </a:r>
            <a:r>
              <a:rPr lang="pt-BR" sz="3200" dirty="0">
                <a:solidFill>
                  <a:srgbClr val="0000FF"/>
                </a:solidFill>
              </a:rPr>
              <a:t>região de memória associada ao objeto é, por exemplo, somente leitura</a:t>
            </a:r>
            <a:r>
              <a:rPr lang="pt-BR" sz="3200" dirty="0"/>
              <a:t>, ou se encontra mapeada em uma região de memória do hospedeiro.</a:t>
            </a:r>
          </a:p>
        </p:txBody>
      </p:sp>
    </p:spTree>
    <p:extLst>
      <p:ext uri="{BB962C8B-B14F-4D97-AF65-F5344CB8AC3E}">
        <p14:creationId xmlns:p14="http://schemas.microsoft.com/office/powerpoint/2010/main" xmlns="" val="58658749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Objetos de programa (</a:t>
            </a:r>
            <a:r>
              <a:rPr lang="pt-BR" i="1" dirty="0" err="1">
                <a:solidFill>
                  <a:srgbClr val="00B050"/>
                </a:solidFill>
              </a:rPr>
              <a:t>program</a:t>
            </a:r>
            <a:r>
              <a:rPr lang="pt-BR" i="1" dirty="0">
                <a:solidFill>
                  <a:srgbClr val="00B050"/>
                </a:solidFill>
              </a:rPr>
              <a:t> </a:t>
            </a:r>
            <a:r>
              <a:rPr lang="pt-BR" i="1" dirty="0" err="1">
                <a:solidFill>
                  <a:srgbClr val="00B050"/>
                </a:solidFill>
              </a:rPr>
              <a:t>objects</a:t>
            </a:r>
            <a:r>
              <a:rPr lang="pt-BR" i="1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sz="3200" i="1" dirty="0">
                <a:solidFill>
                  <a:schemeClr val="accent2">
                    <a:lumMod val="75000"/>
                  </a:schemeClr>
                </a:solidFill>
              </a:rPr>
              <a:t>Kernels</a:t>
            </a:r>
            <a:r>
              <a:rPr lang="pt-BR" sz="3200" dirty="0"/>
              <a:t> são gerados a partir de </a:t>
            </a:r>
            <a:r>
              <a:rPr lang="pt-BR" sz="3200" dirty="0">
                <a:solidFill>
                  <a:srgbClr val="0000FF"/>
                </a:solidFill>
              </a:rPr>
              <a:t>objetos de programa </a:t>
            </a:r>
            <a:r>
              <a:rPr lang="pt-BR" sz="3200" dirty="0"/>
              <a:t>(</a:t>
            </a:r>
            <a:r>
              <a:rPr lang="pt-BR" sz="3200" dirty="0" err="1"/>
              <a:t>program</a:t>
            </a:r>
            <a:r>
              <a:rPr lang="pt-BR" sz="3200" dirty="0"/>
              <a:t> </a:t>
            </a:r>
            <a:r>
              <a:rPr lang="pt-BR" sz="3200" dirty="0" err="1"/>
              <a:t>objects</a:t>
            </a:r>
            <a:r>
              <a:rPr lang="pt-BR" sz="3200" dirty="0"/>
              <a:t>). </a:t>
            </a:r>
          </a:p>
          <a:p>
            <a:endParaRPr lang="pt-BR" sz="3200" dirty="0"/>
          </a:p>
          <a:p>
            <a:r>
              <a:rPr lang="pt-BR" sz="3200" dirty="0"/>
              <a:t>Um </a:t>
            </a:r>
            <a:r>
              <a:rPr lang="pt-BR" sz="3200" dirty="0">
                <a:solidFill>
                  <a:srgbClr val="0000FF"/>
                </a:solidFill>
              </a:rPr>
              <a:t>objeto de programa </a:t>
            </a:r>
            <a:r>
              <a:rPr lang="pt-BR" sz="3200" dirty="0"/>
              <a:t>encapsula o </a:t>
            </a:r>
            <a:r>
              <a:rPr lang="pt-BR" sz="3200" i="1" dirty="0"/>
              <a:t>código-fonte de um kernel</a:t>
            </a:r>
            <a:r>
              <a:rPr lang="pt-BR" sz="3200" dirty="0"/>
              <a:t>, sendo este identificados no código-fonte por meio da palavra-chave </a:t>
            </a:r>
            <a:r>
              <a:rPr lang="pt-BR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__kernel</a:t>
            </a:r>
            <a:r>
              <a:rPr lang="pt-BR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588546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i="1" dirty="0"/>
              <a:t/>
            </a:r>
            <a:br>
              <a:rPr lang="pt-BR" i="1" dirty="0"/>
            </a:br>
            <a:r>
              <a:rPr lang="pt-BR" i="1" dirty="0"/>
              <a:t>O que é </a:t>
            </a:r>
            <a:r>
              <a:rPr lang="pt-BR" i="1" dirty="0" err="1"/>
              <a:t>OpenCL</a:t>
            </a:r>
            <a:r>
              <a:rPr lang="pt-BR" i="1" dirty="0"/>
              <a:t>  -  </a:t>
            </a:r>
            <a:r>
              <a:rPr lang="pt-BR" i="1" dirty="0">
                <a:solidFill>
                  <a:srgbClr val="00B050"/>
                </a:solidFill>
              </a:rPr>
              <a:t>Open </a:t>
            </a:r>
            <a:r>
              <a:rPr lang="pt-BR" i="1" dirty="0" err="1">
                <a:solidFill>
                  <a:srgbClr val="00B050"/>
                </a:solidFill>
              </a:rPr>
              <a:t>Computing</a:t>
            </a:r>
            <a:r>
              <a:rPr lang="pt-BR" i="1" dirty="0">
                <a:solidFill>
                  <a:srgbClr val="00B050"/>
                </a:solidFill>
              </a:rPr>
              <a:t> </a:t>
            </a:r>
            <a:r>
              <a:rPr lang="pt-BR" i="1" dirty="0" err="1">
                <a:solidFill>
                  <a:srgbClr val="00B050"/>
                </a:solidFill>
              </a:rPr>
              <a:t>Language</a:t>
            </a:r>
            <a:r>
              <a:rPr lang="pt-BR" i="1" dirty="0">
                <a:solidFill>
                  <a:srgbClr val="00B050"/>
                </a:solidFill>
              </a:rPr>
              <a:t/>
            </a:r>
            <a:br>
              <a:rPr lang="pt-BR" i="1" dirty="0">
                <a:solidFill>
                  <a:srgbClr val="00B050"/>
                </a:solidFill>
              </a:rPr>
            </a:br>
            <a:endParaRPr lang="pt-BR" i="1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r>
              <a:rPr lang="pt-BR" dirty="0" err="1"/>
              <a:t>OpenCL</a:t>
            </a:r>
            <a:r>
              <a:rPr lang="pt-BR" dirty="0"/>
              <a:t> é um padrão aberto para </a:t>
            </a:r>
            <a:r>
              <a:rPr lang="pt-BR" i="1" dirty="0">
                <a:solidFill>
                  <a:srgbClr val="0000FF"/>
                </a:solidFill>
              </a:rPr>
              <a:t>programação de alto desempenho </a:t>
            </a:r>
            <a:r>
              <a:rPr lang="pt-BR" dirty="0"/>
              <a:t>em </a:t>
            </a:r>
            <a:r>
              <a:rPr lang="pt-BR" i="1" dirty="0">
                <a:solidFill>
                  <a:schemeClr val="accent2">
                    <a:lumMod val="75000"/>
                  </a:schemeClr>
                </a:solidFill>
              </a:rPr>
              <a:t>ambientes computacionais heterogêneos </a:t>
            </a:r>
            <a:r>
              <a:rPr lang="pt-BR" dirty="0"/>
              <a:t>equipados com processador </a:t>
            </a:r>
            <a:r>
              <a:rPr lang="pt-BR" i="1" dirty="0" err="1"/>
              <a:t>multicore</a:t>
            </a:r>
            <a:r>
              <a:rPr lang="pt-BR" i="1" dirty="0"/>
              <a:t> (</a:t>
            </a:r>
            <a:r>
              <a:rPr lang="pt-BR" dirty="0"/>
              <a:t>CPUs) e </a:t>
            </a:r>
            <a:r>
              <a:rPr lang="pt-BR" dirty="0" err="1"/>
              <a:t>GPUs</a:t>
            </a:r>
            <a:r>
              <a:rPr lang="pt-BR" dirty="0"/>
              <a:t> </a:t>
            </a:r>
            <a:r>
              <a:rPr lang="pt-BR" i="1" dirty="0" err="1"/>
              <a:t>manycore</a:t>
            </a:r>
            <a:r>
              <a:rPr lang="pt-BR" dirty="0"/>
              <a:t>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Com foco no paralelismo, a programação em </a:t>
            </a:r>
            <a:r>
              <a:rPr lang="pt-BR" dirty="0" err="1"/>
              <a:t>OpenCL</a:t>
            </a:r>
            <a:r>
              <a:rPr lang="pt-BR" dirty="0"/>
              <a:t> baseia-se na escrita de funções que são executadas em múltiplas instâncias simultâneas. </a:t>
            </a:r>
          </a:p>
        </p:txBody>
      </p:sp>
    </p:spTree>
    <p:extLst>
      <p:ext uri="{BB962C8B-B14F-4D97-AF65-F5344CB8AC3E}">
        <p14:creationId xmlns:p14="http://schemas.microsoft.com/office/powerpoint/2010/main" xmlns="" val="3533266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err="1">
                <a:solidFill>
                  <a:srgbClr val="00B050"/>
                </a:solidFill>
              </a:rPr>
              <a:t>OpenCL</a:t>
            </a:r>
            <a:r>
              <a:rPr lang="pt-BR" i="1" dirty="0">
                <a:solidFill>
                  <a:srgbClr val="00B050"/>
                </a:solidFill>
              </a:rPr>
              <a:t> – Open </a:t>
            </a:r>
            <a:r>
              <a:rPr lang="pt-BR" i="1" dirty="0" err="1">
                <a:solidFill>
                  <a:srgbClr val="00B050"/>
                </a:solidFill>
              </a:rPr>
              <a:t>Computing</a:t>
            </a:r>
            <a:r>
              <a:rPr lang="pt-BR" i="1" dirty="0">
                <a:solidFill>
                  <a:srgbClr val="00B050"/>
                </a:solidFill>
              </a:rPr>
              <a:t> </a:t>
            </a:r>
            <a:r>
              <a:rPr lang="pt-BR" i="1" dirty="0" err="1">
                <a:solidFill>
                  <a:srgbClr val="00B050"/>
                </a:solidFill>
              </a:rPr>
              <a:t>Language</a:t>
            </a:r>
            <a:endParaRPr lang="pt-BR" i="1" dirty="0">
              <a:solidFill>
                <a:srgbClr val="00B050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Multiplataforma</a:t>
            </a:r>
            <a:r>
              <a:rPr lang="pt-BR" dirty="0"/>
              <a:t> - disponível em várias classes de hardware e </a:t>
            </a:r>
            <a:br>
              <a:rPr lang="pt-BR" dirty="0"/>
            </a:br>
            <a:r>
              <a:rPr lang="pt-BR" dirty="0"/>
              <a:t>                                 sistemas operacionais. </a:t>
            </a:r>
          </a:p>
          <a:p>
            <a:pPr marL="0" indent="0">
              <a:buNone/>
            </a:pPr>
            <a:r>
              <a:rPr lang="pt-BR" dirty="0"/>
              <a:t>•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Código portável </a:t>
            </a:r>
            <a:r>
              <a:rPr lang="pt-BR" dirty="0"/>
              <a:t>entre arquiteturas (Nvidia, AMD, Intel, Apple, IBM).</a:t>
            </a:r>
          </a:p>
          <a:p>
            <a:pPr marL="0" indent="0">
              <a:buNone/>
            </a:pPr>
            <a:r>
              <a:rPr lang="pt-BR" dirty="0"/>
              <a:t>• </a:t>
            </a:r>
            <a:r>
              <a:rPr lang="pt-BR" i="1" dirty="0">
                <a:solidFill>
                  <a:srgbClr val="00B050"/>
                </a:solidFill>
              </a:rPr>
              <a:t>Paralelismo de dados </a:t>
            </a:r>
            <a:r>
              <a:rPr lang="pt-BR" dirty="0"/>
              <a:t>(“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SIMD</a:t>
            </a:r>
            <a:r>
              <a:rPr lang="pt-BR" dirty="0"/>
              <a:t>”) e </a:t>
            </a:r>
            <a:r>
              <a:rPr lang="pt-BR" i="1" dirty="0">
                <a:solidFill>
                  <a:srgbClr val="0000FF"/>
                </a:solidFill>
              </a:rPr>
              <a:t>paralelismo de tarefas </a:t>
            </a:r>
            <a:r>
              <a:rPr lang="pt-BR" dirty="0"/>
              <a:t>(“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MIMD</a:t>
            </a:r>
            <a:r>
              <a:rPr lang="pt-BR" dirty="0"/>
              <a:t>”). </a:t>
            </a:r>
          </a:p>
          <a:p>
            <a:pPr marL="0" indent="0">
              <a:buNone/>
            </a:pPr>
            <a:r>
              <a:rPr lang="pt-BR" dirty="0"/>
              <a:t>• Especificação baseada nas linguagens C e C++. </a:t>
            </a:r>
          </a:p>
          <a:p>
            <a:pPr marL="0" indent="0">
              <a:buNone/>
            </a:pPr>
            <a:r>
              <a:rPr lang="pt-BR" dirty="0"/>
              <a:t>• Define requisitos para </a:t>
            </a:r>
            <a:r>
              <a:rPr lang="pt-BR" dirty="0">
                <a:solidFill>
                  <a:srgbClr val="0000FF"/>
                </a:solidFill>
              </a:rPr>
              <a:t>operações em ponto flutuante </a:t>
            </a:r>
            <a:r>
              <a:rPr lang="pt-BR" dirty="0"/>
              <a:t>(números reais)</a:t>
            </a:r>
          </a:p>
          <a:p>
            <a:pPr marL="0" indent="0">
              <a:buNone/>
            </a:pPr>
            <a:r>
              <a:rPr lang="pt-BR" dirty="0"/>
              <a:t>•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Integração</a:t>
            </a:r>
            <a:r>
              <a:rPr lang="pt-BR" dirty="0"/>
              <a:t> com outras tecnologias (</a:t>
            </a:r>
            <a:r>
              <a:rPr lang="pt-BR" i="1" dirty="0" err="1">
                <a:solidFill>
                  <a:srgbClr val="00B0F0"/>
                </a:solidFill>
              </a:rPr>
              <a:t>OpenCL</a:t>
            </a:r>
            <a:r>
              <a:rPr lang="pt-BR" i="1" dirty="0">
                <a:solidFill>
                  <a:srgbClr val="00B0F0"/>
                </a:solidFill>
              </a:rPr>
              <a:t> + OpenGL</a:t>
            </a:r>
            <a:r>
              <a:rPr lang="pt-BR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3411235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pt-BR" sz="4100" i="1" dirty="0"/>
              <a:t>Tipos de arquiteturas paralelas SIMD e MIMD</a:t>
            </a:r>
            <a:endParaRPr lang="pt-BR" sz="41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SIMD (</a:t>
            </a:r>
            <a:r>
              <a:rPr lang="en-US" b="1" dirty="0"/>
              <a:t>Single</a:t>
            </a:r>
            <a:r>
              <a:rPr lang="pt-BR" b="1" dirty="0"/>
              <a:t> </a:t>
            </a:r>
            <a:r>
              <a:rPr lang="pt-BR" b="1" dirty="0" err="1"/>
              <a:t>Instruction</a:t>
            </a:r>
            <a:r>
              <a:rPr lang="pt-BR" b="1" dirty="0"/>
              <a:t> </a:t>
            </a:r>
            <a:r>
              <a:rPr lang="pt-BR" b="1" dirty="0" err="1"/>
              <a:t>Multiple</a:t>
            </a:r>
            <a:r>
              <a:rPr lang="pt-BR" b="1" dirty="0"/>
              <a:t> Data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pt-BR" dirty="0"/>
              <a:t>Significa que todas as unidades paralelas compartilham a mesma instrução, mas a realizam em diferentes elementos de dados.</a:t>
            </a:r>
          </a:p>
          <a:p>
            <a:pPr marL="0" indent="0">
              <a:buNone/>
            </a:pPr>
            <a:r>
              <a:rPr lang="pt-BR" dirty="0"/>
              <a:t>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5913" y="1055077"/>
            <a:ext cx="5240803" cy="516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0388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SIMD - </a:t>
            </a:r>
            <a:r>
              <a:rPr lang="en-US" i="1" dirty="0">
                <a:solidFill>
                  <a:srgbClr val="00B050"/>
                </a:solidFill>
              </a:rPr>
              <a:t>Single</a:t>
            </a:r>
            <a:r>
              <a:rPr lang="pt-BR" i="1" dirty="0">
                <a:solidFill>
                  <a:srgbClr val="00B050"/>
                </a:solidFill>
              </a:rPr>
              <a:t> </a:t>
            </a:r>
            <a:r>
              <a:rPr lang="pt-BR" i="1" dirty="0" err="1">
                <a:solidFill>
                  <a:srgbClr val="00B050"/>
                </a:solidFill>
              </a:rPr>
              <a:t>Instruction</a:t>
            </a:r>
            <a:r>
              <a:rPr lang="pt-BR" i="1" dirty="0">
                <a:solidFill>
                  <a:srgbClr val="00B050"/>
                </a:solidFill>
              </a:rPr>
              <a:t> </a:t>
            </a:r>
            <a:r>
              <a:rPr lang="pt-BR" i="1" dirty="0" err="1">
                <a:solidFill>
                  <a:srgbClr val="00B050"/>
                </a:solidFill>
              </a:rPr>
              <a:t>Multiple</a:t>
            </a:r>
            <a:r>
              <a:rPr lang="pt-BR" i="1" dirty="0">
                <a:solidFill>
                  <a:srgbClr val="00B050"/>
                </a:solidFill>
              </a:rPr>
              <a:t> Data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r>
              <a:rPr lang="pt-BR" sz="3600" dirty="0"/>
              <a:t>A </a:t>
            </a:r>
            <a:r>
              <a:rPr lang="pt-BR" sz="3600" dirty="0" err="1"/>
              <a:t>idéia</a:t>
            </a:r>
            <a:r>
              <a:rPr lang="pt-BR" sz="3600" dirty="0"/>
              <a:t> é que podemos adicionar os </a:t>
            </a:r>
            <a:r>
              <a:rPr lang="pt-BR" sz="3600" dirty="0" err="1"/>
              <a:t>arrays</a:t>
            </a:r>
            <a:r>
              <a:rPr lang="pt-BR" sz="3600" dirty="0"/>
              <a:t> </a:t>
            </a:r>
            <a:r>
              <a:rPr lang="pt-BR" sz="3600" dirty="0">
                <a:solidFill>
                  <a:schemeClr val="accent2">
                    <a:lumMod val="75000"/>
                  </a:schemeClr>
                </a:solidFill>
              </a:rPr>
              <a:t>A=[1,2,3,4] </a:t>
            </a:r>
            <a:r>
              <a:rPr lang="pt-BR" sz="3600" dirty="0"/>
              <a:t>e </a:t>
            </a:r>
            <a:r>
              <a:rPr lang="pt-BR" sz="3600" dirty="0">
                <a:solidFill>
                  <a:schemeClr val="accent2">
                    <a:lumMod val="75000"/>
                  </a:schemeClr>
                </a:solidFill>
              </a:rPr>
              <a:t>B=[5,6,7,8] </a:t>
            </a:r>
            <a:r>
              <a:rPr lang="pt-BR" sz="3600" dirty="0"/>
              <a:t>para obter o </a:t>
            </a:r>
            <a:r>
              <a:rPr lang="pt-BR" sz="3600" dirty="0" err="1"/>
              <a:t>array</a:t>
            </a:r>
            <a:r>
              <a:rPr lang="pt-BR" sz="3600" dirty="0"/>
              <a:t> </a:t>
            </a:r>
            <a:r>
              <a:rPr lang="pt-BR" sz="3600" dirty="0">
                <a:solidFill>
                  <a:schemeClr val="accent2">
                    <a:lumMod val="75000"/>
                  </a:schemeClr>
                </a:solidFill>
              </a:rPr>
              <a:t>S=[6, 8, 10, 12] </a:t>
            </a:r>
            <a:r>
              <a:rPr lang="pt-BR" sz="3600" dirty="0"/>
              <a:t>. </a:t>
            </a:r>
          </a:p>
          <a:p>
            <a:pPr marL="0" indent="0">
              <a:buNone/>
            </a:pPr>
            <a:endParaRPr lang="pt-BR" sz="3600" dirty="0"/>
          </a:p>
          <a:p>
            <a:r>
              <a:rPr lang="pt-BR" sz="3600" dirty="0"/>
              <a:t>Para isso, tem que haver </a:t>
            </a:r>
            <a:r>
              <a:rPr lang="pt-BR" sz="3600" dirty="0">
                <a:solidFill>
                  <a:srgbClr val="00B0F0"/>
                </a:solidFill>
              </a:rPr>
              <a:t>quatro unidades aritméticas no trabalho</a:t>
            </a:r>
            <a:r>
              <a:rPr lang="pt-BR" sz="3600" dirty="0"/>
              <a:t>, mas todos podem </a:t>
            </a:r>
            <a:r>
              <a:rPr lang="pt-BR" sz="3600" dirty="0">
                <a:solidFill>
                  <a:srgbClr val="0000FF"/>
                </a:solidFill>
              </a:rPr>
              <a:t>compartilhar a mesma instrução</a:t>
            </a:r>
            <a:r>
              <a:rPr lang="pt-BR" sz="3600" dirty="0"/>
              <a:t> (aqui, "</a:t>
            </a:r>
            <a:r>
              <a:rPr lang="pt-BR" sz="3600" i="1" dirty="0" err="1">
                <a:solidFill>
                  <a:srgbClr val="00B050"/>
                </a:solidFill>
              </a:rPr>
              <a:t>add</a:t>
            </a:r>
            <a:r>
              <a:rPr lang="pt-BR" sz="3600" dirty="0"/>
              <a:t>").</a:t>
            </a:r>
          </a:p>
        </p:txBody>
      </p:sp>
    </p:spTree>
    <p:extLst>
      <p:ext uri="{BB962C8B-B14F-4D97-AF65-F5344CB8AC3E}">
        <p14:creationId xmlns:p14="http://schemas.microsoft.com/office/powerpoint/2010/main" xmlns="" val="1932896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/>
          <a:srcRect l="1720" r="3786" b="-2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pt-BR" sz="4100" i="1" dirty="0"/>
              <a:t>Tipos de arquiteturas paralelas SIMD e MIMD</a:t>
            </a:r>
            <a:endParaRPr lang="pt-BR" sz="41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MIMD (</a:t>
            </a:r>
            <a:r>
              <a:rPr lang="pt-BR" b="1" dirty="0" err="1"/>
              <a:t>Multiple</a:t>
            </a:r>
            <a:r>
              <a:rPr lang="pt-BR" b="1" dirty="0"/>
              <a:t> </a:t>
            </a:r>
            <a:r>
              <a:rPr lang="pt-BR" b="1" dirty="0" err="1"/>
              <a:t>Instruction</a:t>
            </a:r>
            <a:r>
              <a:rPr lang="pt-BR" b="1" dirty="0"/>
              <a:t> </a:t>
            </a:r>
            <a:r>
              <a:rPr lang="pt-BR" b="1" dirty="0" err="1"/>
              <a:t>Multiple</a:t>
            </a:r>
            <a:r>
              <a:rPr lang="pt-BR" b="1" dirty="0"/>
              <a:t> Data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Significa que as unidades paralelas têm instruções distintas, então cada uma delas pode fazer algo diferente em um dado momento.</a:t>
            </a:r>
          </a:p>
          <a:p>
            <a:pPr marL="0" indent="0">
              <a:buNone/>
            </a:pP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011189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3"/>
          <p:cNvPicPr>
            <a:picLocks noChangeAspect="1"/>
          </p:cNvPicPr>
          <p:nvPr/>
        </p:nvPicPr>
        <p:blipFill rotWithShape="1">
          <a:blip r:embed="rId2" cstate="print"/>
          <a:srcRect r="1" b="2835"/>
          <a:stretch/>
        </p:blipFill>
        <p:spPr>
          <a:xfrm>
            <a:off x="4636008" y="640082"/>
            <a:ext cx="6916329" cy="5577837"/>
          </a:xfrm>
          <a:prstGeom prst="rect">
            <a:avLst/>
          </a:prstGeom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pt-BR" dirty="0"/>
              <a:t>Tipos de Paralelismo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48930" y="2438400"/>
            <a:ext cx="3667037" cy="3785419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r>
              <a:rPr lang="en-US" sz="3200" dirty="0"/>
              <a:t>(a)   MIMD 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/>
              <a:t>(b)   SIMD</a:t>
            </a:r>
          </a:p>
        </p:txBody>
      </p:sp>
    </p:spTree>
    <p:extLst>
      <p:ext uri="{BB962C8B-B14F-4D97-AF65-F5344CB8AC3E}">
        <p14:creationId xmlns:p14="http://schemas.microsoft.com/office/powerpoint/2010/main" xmlns="" val="3632140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pt-BR" dirty="0"/>
              <a:t>Paralelismo de dados </a:t>
            </a:r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2400" dirty="0"/>
              <a:t> </a:t>
            </a:r>
          </a:p>
          <a:p>
            <a:r>
              <a:rPr lang="pt-BR" dirty="0"/>
              <a:t>A mesma operação é executada simultaneamente (isto é, em paralelo) aos elementos em uma coleção de origem ou uma matriz. </a:t>
            </a:r>
          </a:p>
          <a:p>
            <a:endParaRPr lang="pt-BR" dirty="0"/>
          </a:p>
          <a:p>
            <a:r>
              <a:rPr lang="pt-BR" dirty="0"/>
              <a:t>Em operações paralelas de dados, a coleção de origem é particionada para que vários threads possam funcionar simultaneamente em diferentes segmentos.</a:t>
            </a:r>
          </a:p>
        </p:txBody>
      </p:sp>
    </p:spTree>
    <p:extLst>
      <p:ext uri="{BB962C8B-B14F-4D97-AF65-F5344CB8AC3E}">
        <p14:creationId xmlns:p14="http://schemas.microsoft.com/office/powerpoint/2010/main" xmlns="" val="1614645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pt-BR" dirty="0"/>
              <a:t>Paralelismo de dados </a:t>
            </a:r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pt-BR" sz="3200" dirty="0">
                <a:solidFill>
                  <a:srgbClr val="333333"/>
                </a:solidFill>
                <a:latin typeface="Arial" panose="020B0604020202020204" pitchFamily="34" charset="0"/>
              </a:rPr>
              <a:t>Uma técnica de programação que divide uma grande quantidade de dados em partes menores que podem ser operadas em paralelo. </a:t>
            </a:r>
          </a:p>
          <a:p>
            <a:pPr marL="0" indent="0">
              <a:buNone/>
            </a:pPr>
            <a:endParaRPr lang="pt-BR" sz="24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7252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  <a:latin typeface="NimbusRomNo9L-Medi"/>
              </a:rPr>
              <a:t>Programação em </a:t>
            </a:r>
            <a:r>
              <a:rPr lang="pt-BR" i="1" dirty="0" err="1">
                <a:solidFill>
                  <a:srgbClr val="00B050"/>
                </a:solidFill>
                <a:latin typeface="NimbusRomNo9L-Medi"/>
              </a:rPr>
              <a:t>OpenCL</a:t>
            </a:r>
            <a:r>
              <a:rPr lang="pt-BR" i="1" dirty="0">
                <a:solidFill>
                  <a:srgbClr val="00B050"/>
                </a:solidFill>
                <a:latin typeface="NimbusRomNo9L-Medi"/>
              </a:rPr>
              <a:t>: </a:t>
            </a:r>
            <a:br>
              <a:rPr lang="pt-BR" i="1" dirty="0">
                <a:solidFill>
                  <a:srgbClr val="00B050"/>
                </a:solidFill>
                <a:latin typeface="NimbusRomNo9L-Medi"/>
              </a:rPr>
            </a:br>
            <a:r>
              <a:rPr lang="pt-BR" i="1" dirty="0">
                <a:solidFill>
                  <a:srgbClr val="00B050"/>
                </a:solidFill>
                <a:latin typeface="NimbusRomNo9L-Medi"/>
              </a:rPr>
              <a:t>                Uma introdução prática</a:t>
            </a:r>
            <a:endParaRPr lang="pt-BR" i="1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t-BR" dirty="0">
              <a:latin typeface="NimbusRomNo9L-Medi"/>
            </a:endParaRPr>
          </a:p>
          <a:p>
            <a:r>
              <a:rPr lang="pt-BR" dirty="0">
                <a:latin typeface="NimbusRomNo9L-Medi"/>
              </a:rPr>
              <a:t>César L. B. Silveira</a:t>
            </a:r>
            <a:r>
              <a:rPr lang="pt-BR" sz="1400" dirty="0">
                <a:latin typeface="CMR8"/>
              </a:rPr>
              <a:t>1</a:t>
            </a:r>
            <a:r>
              <a:rPr lang="pt-BR" dirty="0">
                <a:latin typeface="NimbusRomNo9L-Medi"/>
              </a:rPr>
              <a:t>, Luiz G. da Silveira Jr.</a:t>
            </a:r>
            <a:r>
              <a:rPr lang="pt-BR" sz="1400" dirty="0">
                <a:latin typeface="CMR8"/>
              </a:rPr>
              <a:t>2</a:t>
            </a:r>
            <a:r>
              <a:rPr lang="pt-BR" dirty="0">
                <a:latin typeface="NimbusRomNo9L-Medi"/>
              </a:rPr>
              <a:t>, Gerson Geraldo H. Cavalheiro</a:t>
            </a:r>
            <a:r>
              <a:rPr lang="pt-BR" sz="1400" dirty="0">
                <a:latin typeface="CMR8"/>
              </a:rPr>
              <a:t>3</a:t>
            </a:r>
          </a:p>
          <a:p>
            <a:pPr marL="0" indent="0">
              <a:buNone/>
            </a:pPr>
            <a:endParaRPr lang="pt-BR" sz="1400" dirty="0">
              <a:latin typeface="CMR8"/>
            </a:endParaRPr>
          </a:p>
          <a:p>
            <a:pPr marL="0" indent="0">
              <a:buNone/>
            </a:pPr>
            <a:r>
              <a:rPr lang="pt-BR" sz="1400" dirty="0">
                <a:latin typeface="CMR8"/>
              </a:rPr>
              <a:t>            1 </a:t>
            </a:r>
            <a:r>
              <a:rPr lang="pt-BR" dirty="0">
                <a:latin typeface="NimbusRomNo9L-Regu"/>
              </a:rPr>
              <a:t>V3D </a:t>
            </a:r>
            <a:r>
              <a:rPr lang="pt-BR" dirty="0" err="1">
                <a:latin typeface="NimbusRomNo9L-Regu"/>
              </a:rPr>
              <a:t>Labs</a:t>
            </a:r>
            <a:r>
              <a:rPr lang="pt-BR" dirty="0">
                <a:latin typeface="NimbusRomNo9L-Regu"/>
              </a:rPr>
              <a:t>,  São Leopoldo, RS, Brasil</a:t>
            </a:r>
          </a:p>
          <a:p>
            <a:pPr marL="0" indent="0">
              <a:buNone/>
            </a:pPr>
            <a:r>
              <a:rPr lang="pt-BR" sz="1400" dirty="0">
                <a:latin typeface="CMR8"/>
              </a:rPr>
              <a:t>            2 </a:t>
            </a:r>
            <a:r>
              <a:rPr lang="pt-BR" dirty="0">
                <a:latin typeface="NimbusRomNo9L-Regu"/>
              </a:rPr>
              <a:t>Universidade do Vale do Rio dos Sinos, São Leopoldo, RS, Brasil</a:t>
            </a:r>
          </a:p>
          <a:p>
            <a:pPr marL="0" indent="0">
              <a:buNone/>
            </a:pPr>
            <a:r>
              <a:rPr lang="pt-BR" sz="1400" dirty="0">
                <a:latin typeface="CMR8"/>
              </a:rPr>
              <a:t>            3 </a:t>
            </a:r>
            <a:r>
              <a:rPr lang="pt-BR" dirty="0">
                <a:latin typeface="NimbusRomNo9L-Regu"/>
              </a:rPr>
              <a:t>Universidade Federal de Pelotas, Pelotas, RS, Brasil</a:t>
            </a:r>
          </a:p>
          <a:p>
            <a:pPr marL="0" indent="0">
              <a:buNone/>
            </a:pPr>
            <a:endParaRPr lang="pt-BR" sz="1800" dirty="0">
              <a:latin typeface="NimbusMonL-Regu"/>
            </a:endParaRPr>
          </a:p>
          <a:p>
            <a:pPr marL="0" indent="0">
              <a:buNone/>
            </a:pPr>
            <a:r>
              <a:rPr lang="pt-BR" sz="1800" dirty="0">
                <a:latin typeface="NimbusMonL-Regu"/>
              </a:rPr>
              <a:t>          {</a:t>
            </a:r>
            <a:r>
              <a:rPr lang="pt-BR" sz="1800" dirty="0" err="1">
                <a:latin typeface="NimbusMonL-Regu"/>
              </a:rPr>
              <a:t>cesar,gonzaga</a:t>
            </a:r>
            <a:r>
              <a:rPr lang="pt-BR" sz="1800" dirty="0">
                <a:latin typeface="NimbusMonL-Regu"/>
              </a:rPr>
              <a:t>}@v3d.com.br,   gerson.cavalheiro@ufpel.edu.br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760769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4025" y="0"/>
            <a:ext cx="8305800" cy="757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2598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Single Instruction, Multiple Data (SIMD)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489326" y="1752600"/>
            <a:ext cx="11922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600">
                <a:solidFill>
                  <a:srgbClr val="000000"/>
                </a:solidFill>
                <a:latin typeface="Times New Roman" panose="02020603050405020304" pitchFamily="18" charset="0"/>
              </a:rPr>
              <a:t>B(I)=A(I)*4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045076" y="1651000"/>
            <a:ext cx="12160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600">
                <a:solidFill>
                  <a:srgbClr val="000000"/>
                </a:solidFill>
                <a:latin typeface="Times New Roman" panose="02020603050405020304" pitchFamily="18" charset="0"/>
              </a:rPr>
              <a:t>LOAD A(I)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600">
                <a:solidFill>
                  <a:srgbClr val="000000"/>
                </a:solidFill>
                <a:latin typeface="Times New Roman" panose="02020603050405020304" pitchFamily="18" charset="0"/>
              </a:rPr>
              <a:t>MULT 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600">
                <a:solidFill>
                  <a:srgbClr val="000000"/>
                </a:solidFill>
                <a:latin typeface="Times New Roman" panose="02020603050405020304" pitchFamily="18" charset="0"/>
              </a:rPr>
              <a:t>STORE B(I)</a:t>
            </a: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4622800" y="1930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>
            <a:off x="2225675" y="28575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1981201" y="2514600"/>
            <a:ext cx="835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400">
                <a:solidFill>
                  <a:srgbClr val="000000"/>
                </a:solidFill>
                <a:latin typeface="Times New Roman" panose="02020603050405020304" pitchFamily="18" charset="0"/>
              </a:rPr>
              <a:t>TEMPO: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2514600" y="3071813"/>
            <a:ext cx="311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600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pt-BR" altLang="pt-BR" sz="16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2505075" y="4000500"/>
            <a:ext cx="311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600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pt-BR" altLang="pt-BR" sz="16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2505075" y="4997450"/>
            <a:ext cx="311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600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pt-BR" altLang="pt-BR" sz="16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grpSp>
        <p:nvGrpSpPr>
          <p:cNvPr id="12314" name="Group 26"/>
          <p:cNvGrpSpPr>
            <a:grpSpLocks/>
          </p:cNvGrpSpPr>
          <p:nvPr/>
        </p:nvGrpSpPr>
        <p:grpSpPr bwMode="auto">
          <a:xfrm>
            <a:off x="3200401" y="2628900"/>
            <a:ext cx="1336675" cy="2933700"/>
            <a:chOff x="1786" y="1584"/>
            <a:chExt cx="842" cy="1848"/>
          </a:xfrm>
        </p:grpSpPr>
        <p:grpSp>
          <p:nvGrpSpPr>
            <p:cNvPr id="12295" name="Group 7"/>
            <p:cNvGrpSpPr>
              <a:grpSpLocks/>
            </p:cNvGrpSpPr>
            <p:nvPr/>
          </p:nvGrpSpPr>
          <p:grpSpPr bwMode="auto">
            <a:xfrm>
              <a:off x="1786" y="1800"/>
              <a:ext cx="816" cy="384"/>
              <a:chOff x="1728" y="1824"/>
              <a:chExt cx="816" cy="384"/>
            </a:xfrm>
          </p:grpSpPr>
          <p:sp>
            <p:nvSpPr>
              <p:cNvPr id="12296" name="Rectangle 8"/>
              <p:cNvSpPr>
                <a:spLocks noChangeArrowheads="1"/>
              </p:cNvSpPr>
              <p:nvPr/>
            </p:nvSpPr>
            <p:spPr bwMode="auto">
              <a:xfrm>
                <a:off x="1728" y="1824"/>
                <a:ext cx="816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pt-BR" sz="1400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297" name="Text Box 9"/>
              <p:cNvSpPr txBox="1">
                <a:spLocks noChangeArrowheads="1"/>
              </p:cNvSpPr>
              <p:nvPr/>
            </p:nvSpPr>
            <p:spPr bwMode="auto">
              <a:xfrm>
                <a:off x="1776" y="1920"/>
                <a:ext cx="74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altLang="pt-BR" sz="16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LOAD A(1)</a:t>
                </a:r>
                <a:endParaRPr lang="pt-BR" altLang="pt-B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2298" name="Group 10"/>
            <p:cNvGrpSpPr>
              <a:grpSpLocks/>
            </p:cNvGrpSpPr>
            <p:nvPr/>
          </p:nvGrpSpPr>
          <p:grpSpPr bwMode="auto">
            <a:xfrm>
              <a:off x="1786" y="2424"/>
              <a:ext cx="816" cy="384"/>
              <a:chOff x="1728" y="1824"/>
              <a:chExt cx="816" cy="384"/>
            </a:xfrm>
          </p:grpSpPr>
          <p:sp>
            <p:nvSpPr>
              <p:cNvPr id="12299" name="Rectangle 11"/>
              <p:cNvSpPr>
                <a:spLocks noChangeArrowheads="1"/>
              </p:cNvSpPr>
              <p:nvPr/>
            </p:nvSpPr>
            <p:spPr bwMode="auto">
              <a:xfrm>
                <a:off x="1728" y="1824"/>
                <a:ext cx="816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pt-BR" sz="1400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00" name="Text Box 12"/>
              <p:cNvSpPr txBox="1">
                <a:spLocks noChangeArrowheads="1"/>
              </p:cNvSpPr>
              <p:nvPr/>
            </p:nvSpPr>
            <p:spPr bwMode="auto">
              <a:xfrm>
                <a:off x="1776" y="1920"/>
                <a:ext cx="57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altLang="pt-BR" sz="16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MULT 4</a:t>
                </a:r>
                <a:endParaRPr lang="pt-BR" altLang="pt-B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2301" name="Group 13"/>
            <p:cNvGrpSpPr>
              <a:grpSpLocks/>
            </p:cNvGrpSpPr>
            <p:nvPr/>
          </p:nvGrpSpPr>
          <p:grpSpPr bwMode="auto">
            <a:xfrm>
              <a:off x="1786" y="3048"/>
              <a:ext cx="842" cy="384"/>
              <a:chOff x="1728" y="1824"/>
              <a:chExt cx="842" cy="384"/>
            </a:xfrm>
          </p:grpSpPr>
          <p:sp>
            <p:nvSpPr>
              <p:cNvPr id="12302" name="Rectangle 14"/>
              <p:cNvSpPr>
                <a:spLocks noChangeArrowheads="1"/>
              </p:cNvSpPr>
              <p:nvPr/>
            </p:nvSpPr>
            <p:spPr bwMode="auto">
              <a:xfrm>
                <a:off x="1728" y="1824"/>
                <a:ext cx="816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pt-BR" sz="1400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03" name="Text Box 15"/>
              <p:cNvSpPr txBox="1">
                <a:spLocks noChangeArrowheads="1"/>
              </p:cNvSpPr>
              <p:nvPr/>
            </p:nvSpPr>
            <p:spPr bwMode="auto">
              <a:xfrm>
                <a:off x="1776" y="1920"/>
                <a:ext cx="79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altLang="pt-BR" sz="16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STORE A(1)</a:t>
                </a:r>
                <a:endParaRPr lang="pt-BR" altLang="pt-B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2304" name="Text Box 16"/>
            <p:cNvSpPr txBox="1">
              <a:spLocks noChangeArrowheads="1"/>
            </p:cNvSpPr>
            <p:nvPr/>
          </p:nvSpPr>
          <p:spPr bwMode="auto">
            <a:xfrm>
              <a:off x="2062" y="1584"/>
              <a:ext cx="24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 P</a:t>
              </a:r>
              <a:r>
                <a:rPr lang="pt-BR" altLang="pt-BR" sz="1400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pt-BR" altLang="pt-B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12" name="Text Box 24"/>
            <p:cNvSpPr txBox="1">
              <a:spLocks noChangeArrowheads="1"/>
            </p:cNvSpPr>
            <p:nvPr/>
          </p:nvSpPr>
          <p:spPr bwMode="auto">
            <a:xfrm>
              <a:off x="2056" y="2208"/>
              <a:ext cx="24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 P</a:t>
              </a:r>
              <a:r>
                <a:rPr lang="pt-BR" altLang="pt-BR" sz="1400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pt-BR" altLang="pt-B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13" name="Text Box 25"/>
            <p:cNvSpPr txBox="1">
              <a:spLocks noChangeArrowheads="1"/>
            </p:cNvSpPr>
            <p:nvPr/>
          </p:nvSpPr>
          <p:spPr bwMode="auto">
            <a:xfrm>
              <a:off x="2056" y="2864"/>
              <a:ext cx="24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 P</a:t>
              </a:r>
              <a:r>
                <a:rPr lang="pt-BR" altLang="pt-BR" sz="1400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pt-BR" altLang="pt-B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2315" name="Group 27"/>
          <p:cNvGrpSpPr>
            <a:grpSpLocks/>
          </p:cNvGrpSpPr>
          <p:nvPr/>
        </p:nvGrpSpPr>
        <p:grpSpPr bwMode="auto">
          <a:xfrm>
            <a:off x="4987926" y="2628900"/>
            <a:ext cx="1336675" cy="2933700"/>
            <a:chOff x="1786" y="1584"/>
            <a:chExt cx="842" cy="1848"/>
          </a:xfrm>
        </p:grpSpPr>
        <p:grpSp>
          <p:nvGrpSpPr>
            <p:cNvPr id="12316" name="Group 28"/>
            <p:cNvGrpSpPr>
              <a:grpSpLocks/>
            </p:cNvGrpSpPr>
            <p:nvPr/>
          </p:nvGrpSpPr>
          <p:grpSpPr bwMode="auto">
            <a:xfrm>
              <a:off x="1786" y="1800"/>
              <a:ext cx="816" cy="384"/>
              <a:chOff x="1728" y="1824"/>
              <a:chExt cx="816" cy="384"/>
            </a:xfrm>
          </p:grpSpPr>
          <p:sp>
            <p:nvSpPr>
              <p:cNvPr id="12317" name="Rectangle 29"/>
              <p:cNvSpPr>
                <a:spLocks noChangeArrowheads="1"/>
              </p:cNvSpPr>
              <p:nvPr/>
            </p:nvSpPr>
            <p:spPr bwMode="auto">
              <a:xfrm>
                <a:off x="1728" y="1824"/>
                <a:ext cx="816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pt-BR" sz="1400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18" name="Text Box 30"/>
              <p:cNvSpPr txBox="1">
                <a:spLocks noChangeArrowheads="1"/>
              </p:cNvSpPr>
              <p:nvPr/>
            </p:nvSpPr>
            <p:spPr bwMode="auto">
              <a:xfrm>
                <a:off x="1776" y="1920"/>
                <a:ext cx="74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altLang="pt-BR" sz="16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LOAD A(2)</a:t>
                </a:r>
                <a:endParaRPr lang="pt-BR" altLang="pt-B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2319" name="Group 31"/>
            <p:cNvGrpSpPr>
              <a:grpSpLocks/>
            </p:cNvGrpSpPr>
            <p:nvPr/>
          </p:nvGrpSpPr>
          <p:grpSpPr bwMode="auto">
            <a:xfrm>
              <a:off x="1786" y="2424"/>
              <a:ext cx="816" cy="384"/>
              <a:chOff x="1728" y="1824"/>
              <a:chExt cx="816" cy="384"/>
            </a:xfrm>
          </p:grpSpPr>
          <p:sp>
            <p:nvSpPr>
              <p:cNvPr id="12320" name="Rectangle 32"/>
              <p:cNvSpPr>
                <a:spLocks noChangeArrowheads="1"/>
              </p:cNvSpPr>
              <p:nvPr/>
            </p:nvSpPr>
            <p:spPr bwMode="auto">
              <a:xfrm>
                <a:off x="1728" y="1824"/>
                <a:ext cx="816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pt-BR" sz="1400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21" name="Text Box 33"/>
              <p:cNvSpPr txBox="1">
                <a:spLocks noChangeArrowheads="1"/>
              </p:cNvSpPr>
              <p:nvPr/>
            </p:nvSpPr>
            <p:spPr bwMode="auto">
              <a:xfrm>
                <a:off x="1776" y="1920"/>
                <a:ext cx="57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altLang="pt-BR" sz="16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MULT 4</a:t>
                </a:r>
                <a:endParaRPr lang="pt-BR" altLang="pt-B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2322" name="Group 34"/>
            <p:cNvGrpSpPr>
              <a:grpSpLocks/>
            </p:cNvGrpSpPr>
            <p:nvPr/>
          </p:nvGrpSpPr>
          <p:grpSpPr bwMode="auto">
            <a:xfrm>
              <a:off x="1786" y="3048"/>
              <a:ext cx="842" cy="384"/>
              <a:chOff x="1728" y="1824"/>
              <a:chExt cx="842" cy="384"/>
            </a:xfrm>
          </p:grpSpPr>
          <p:sp>
            <p:nvSpPr>
              <p:cNvPr id="12323" name="Rectangle 35"/>
              <p:cNvSpPr>
                <a:spLocks noChangeArrowheads="1"/>
              </p:cNvSpPr>
              <p:nvPr/>
            </p:nvSpPr>
            <p:spPr bwMode="auto">
              <a:xfrm>
                <a:off x="1728" y="1824"/>
                <a:ext cx="816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pt-BR" sz="1400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24" name="Text Box 36"/>
              <p:cNvSpPr txBox="1">
                <a:spLocks noChangeArrowheads="1"/>
              </p:cNvSpPr>
              <p:nvPr/>
            </p:nvSpPr>
            <p:spPr bwMode="auto">
              <a:xfrm>
                <a:off x="1776" y="1920"/>
                <a:ext cx="79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altLang="pt-BR" sz="16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STORE A(2)</a:t>
                </a:r>
                <a:endParaRPr lang="pt-BR" altLang="pt-B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2325" name="Text Box 37"/>
            <p:cNvSpPr txBox="1">
              <a:spLocks noChangeArrowheads="1"/>
            </p:cNvSpPr>
            <p:nvPr/>
          </p:nvSpPr>
          <p:spPr bwMode="auto">
            <a:xfrm>
              <a:off x="2062" y="1584"/>
              <a:ext cx="24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 P</a:t>
              </a:r>
              <a:r>
                <a:rPr lang="pt-BR" altLang="pt-BR" sz="1400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pt-BR" altLang="pt-B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26" name="Text Box 38"/>
            <p:cNvSpPr txBox="1">
              <a:spLocks noChangeArrowheads="1"/>
            </p:cNvSpPr>
            <p:nvPr/>
          </p:nvSpPr>
          <p:spPr bwMode="auto">
            <a:xfrm>
              <a:off x="2056" y="2208"/>
              <a:ext cx="24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 P</a:t>
              </a:r>
              <a:r>
                <a:rPr lang="pt-BR" altLang="pt-BR" sz="1400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pt-BR" altLang="pt-B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27" name="Text Box 39"/>
            <p:cNvSpPr txBox="1">
              <a:spLocks noChangeArrowheads="1"/>
            </p:cNvSpPr>
            <p:nvPr/>
          </p:nvSpPr>
          <p:spPr bwMode="auto">
            <a:xfrm>
              <a:off x="2056" y="2864"/>
              <a:ext cx="24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 P</a:t>
              </a:r>
              <a:r>
                <a:rPr lang="pt-BR" altLang="pt-BR" sz="1400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pt-BR" altLang="pt-B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2329" name="Group 41"/>
          <p:cNvGrpSpPr>
            <a:grpSpLocks/>
          </p:cNvGrpSpPr>
          <p:nvPr/>
        </p:nvGrpSpPr>
        <p:grpSpPr bwMode="auto">
          <a:xfrm>
            <a:off x="6816725" y="2971800"/>
            <a:ext cx="1295400" cy="609600"/>
            <a:chOff x="1728" y="1824"/>
            <a:chExt cx="816" cy="384"/>
          </a:xfrm>
        </p:grpSpPr>
        <p:sp>
          <p:nvSpPr>
            <p:cNvPr id="12330" name="Rectangle 42"/>
            <p:cNvSpPr>
              <a:spLocks noChangeArrowheads="1"/>
            </p:cNvSpPr>
            <p:nvPr/>
          </p:nvSpPr>
          <p:spPr bwMode="auto">
            <a:xfrm>
              <a:off x="1728" y="1824"/>
              <a:ext cx="816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31" name="Text Box 43"/>
            <p:cNvSpPr txBox="1">
              <a:spLocks noChangeArrowheads="1"/>
            </p:cNvSpPr>
            <p:nvPr/>
          </p:nvSpPr>
          <p:spPr bwMode="auto">
            <a:xfrm>
              <a:off x="1776" y="1920"/>
              <a:ext cx="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LOAD A(3)</a:t>
              </a:r>
              <a:endParaRPr lang="pt-BR" altLang="pt-B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2332" name="Group 44"/>
          <p:cNvGrpSpPr>
            <a:grpSpLocks/>
          </p:cNvGrpSpPr>
          <p:nvPr/>
        </p:nvGrpSpPr>
        <p:grpSpPr bwMode="auto">
          <a:xfrm>
            <a:off x="6816725" y="3962400"/>
            <a:ext cx="1295400" cy="609600"/>
            <a:chOff x="1728" y="1824"/>
            <a:chExt cx="816" cy="384"/>
          </a:xfrm>
        </p:grpSpPr>
        <p:sp>
          <p:nvSpPr>
            <p:cNvPr id="12333" name="Rectangle 45"/>
            <p:cNvSpPr>
              <a:spLocks noChangeArrowheads="1"/>
            </p:cNvSpPr>
            <p:nvPr/>
          </p:nvSpPr>
          <p:spPr bwMode="auto">
            <a:xfrm>
              <a:off x="1728" y="1824"/>
              <a:ext cx="816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34" name="Text Box 46"/>
            <p:cNvSpPr txBox="1">
              <a:spLocks noChangeArrowheads="1"/>
            </p:cNvSpPr>
            <p:nvPr/>
          </p:nvSpPr>
          <p:spPr bwMode="auto">
            <a:xfrm>
              <a:off x="1776" y="1920"/>
              <a:ext cx="57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MULT 4</a:t>
              </a:r>
              <a:endParaRPr lang="pt-BR" altLang="pt-B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2335" name="Group 47"/>
          <p:cNvGrpSpPr>
            <a:grpSpLocks/>
          </p:cNvGrpSpPr>
          <p:nvPr/>
        </p:nvGrpSpPr>
        <p:grpSpPr bwMode="auto">
          <a:xfrm>
            <a:off x="6816726" y="4953000"/>
            <a:ext cx="1336675" cy="609600"/>
            <a:chOff x="1728" y="1824"/>
            <a:chExt cx="842" cy="384"/>
          </a:xfrm>
        </p:grpSpPr>
        <p:sp>
          <p:nvSpPr>
            <p:cNvPr id="12336" name="Rectangle 48"/>
            <p:cNvSpPr>
              <a:spLocks noChangeArrowheads="1"/>
            </p:cNvSpPr>
            <p:nvPr/>
          </p:nvSpPr>
          <p:spPr bwMode="auto">
            <a:xfrm>
              <a:off x="1728" y="1824"/>
              <a:ext cx="816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37" name="Text Box 49"/>
            <p:cNvSpPr txBox="1">
              <a:spLocks noChangeArrowheads="1"/>
            </p:cNvSpPr>
            <p:nvPr/>
          </p:nvSpPr>
          <p:spPr bwMode="auto">
            <a:xfrm>
              <a:off x="1776" y="1920"/>
              <a:ext cx="7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STORE A(3)</a:t>
              </a:r>
              <a:endParaRPr lang="pt-BR" altLang="pt-B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2338" name="Text Box 50"/>
          <p:cNvSpPr txBox="1">
            <a:spLocks noChangeArrowheads="1"/>
          </p:cNvSpPr>
          <p:nvPr/>
        </p:nvSpPr>
        <p:spPr bwMode="auto">
          <a:xfrm>
            <a:off x="7254875" y="2628901"/>
            <a:ext cx="38824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400">
                <a:solidFill>
                  <a:srgbClr val="000000"/>
                </a:solidFill>
                <a:latin typeface="Times New Roman" panose="02020603050405020304" pitchFamily="18" charset="0"/>
              </a:rPr>
              <a:t> P</a:t>
            </a:r>
            <a:r>
              <a:rPr lang="pt-BR" altLang="pt-BR" sz="14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endParaRPr lang="pt-BR" altLang="pt-BR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39" name="Text Box 51"/>
          <p:cNvSpPr txBox="1">
            <a:spLocks noChangeArrowheads="1"/>
          </p:cNvSpPr>
          <p:nvPr/>
        </p:nvSpPr>
        <p:spPr bwMode="auto">
          <a:xfrm>
            <a:off x="7245350" y="3619501"/>
            <a:ext cx="38824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400">
                <a:solidFill>
                  <a:srgbClr val="000000"/>
                </a:solidFill>
                <a:latin typeface="Times New Roman" panose="02020603050405020304" pitchFamily="18" charset="0"/>
              </a:rPr>
              <a:t> P</a:t>
            </a:r>
            <a:r>
              <a:rPr lang="pt-BR" altLang="pt-BR" sz="14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endParaRPr lang="pt-BR" altLang="pt-BR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40" name="Text Box 52"/>
          <p:cNvSpPr txBox="1">
            <a:spLocks noChangeArrowheads="1"/>
          </p:cNvSpPr>
          <p:nvPr/>
        </p:nvSpPr>
        <p:spPr bwMode="auto">
          <a:xfrm>
            <a:off x="7245350" y="4660901"/>
            <a:ext cx="38824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400">
                <a:solidFill>
                  <a:srgbClr val="000000"/>
                </a:solidFill>
                <a:latin typeface="Times New Roman" panose="02020603050405020304" pitchFamily="18" charset="0"/>
              </a:rPr>
              <a:t> P</a:t>
            </a:r>
            <a:r>
              <a:rPr lang="pt-BR" altLang="pt-BR" sz="14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endParaRPr lang="pt-BR" altLang="pt-BR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41" name="Text Box 53"/>
          <p:cNvSpPr txBox="1">
            <a:spLocks noChangeArrowheads="1"/>
          </p:cNvSpPr>
          <p:nvPr/>
        </p:nvSpPr>
        <p:spPr bwMode="auto">
          <a:xfrm>
            <a:off x="8655050" y="2876550"/>
            <a:ext cx="755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3600" b="1">
                <a:solidFill>
                  <a:srgbClr val="000000"/>
                </a:solidFill>
                <a:latin typeface="Times New Roman" panose="02020603050405020304" pitchFamily="18" charset="0"/>
              </a:rPr>
              <a:t>. . .</a:t>
            </a:r>
          </a:p>
        </p:txBody>
      </p:sp>
      <p:sp>
        <p:nvSpPr>
          <p:cNvPr id="12342" name="Text Box 54"/>
          <p:cNvSpPr txBox="1">
            <a:spLocks noChangeArrowheads="1"/>
          </p:cNvSpPr>
          <p:nvPr/>
        </p:nvSpPr>
        <p:spPr bwMode="auto">
          <a:xfrm>
            <a:off x="8648700" y="3930650"/>
            <a:ext cx="755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3600" b="1">
                <a:solidFill>
                  <a:srgbClr val="000000"/>
                </a:solidFill>
                <a:latin typeface="Times New Roman" panose="02020603050405020304" pitchFamily="18" charset="0"/>
              </a:rPr>
              <a:t>. . .</a:t>
            </a:r>
          </a:p>
        </p:txBody>
      </p:sp>
      <p:sp>
        <p:nvSpPr>
          <p:cNvPr id="12343" name="Text Box 55"/>
          <p:cNvSpPr txBox="1">
            <a:spLocks noChangeArrowheads="1"/>
          </p:cNvSpPr>
          <p:nvPr/>
        </p:nvSpPr>
        <p:spPr bwMode="auto">
          <a:xfrm>
            <a:off x="8655050" y="4845050"/>
            <a:ext cx="755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3600" b="1">
                <a:solidFill>
                  <a:srgbClr val="000000"/>
                </a:solidFill>
                <a:latin typeface="Times New Roman" panose="02020603050405020304" pitchFamily="18" charset="0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xmlns="" val="2136371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7414" y="1675227"/>
            <a:ext cx="8877171" cy="479591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pt-BR" sz="3200" dirty="0">
                <a:solidFill>
                  <a:schemeClr val="bg1"/>
                </a:solidFill>
              </a:rPr>
              <a:t>Terminologia CUDA e </a:t>
            </a:r>
            <a:r>
              <a:rPr lang="pt-BR" sz="3200" dirty="0" err="1">
                <a:solidFill>
                  <a:schemeClr val="bg1"/>
                </a:solidFill>
              </a:rPr>
              <a:t>OpenCL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9918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4" name="Line 48"/>
          <p:cNvSpPr>
            <a:spLocks noChangeShapeType="1"/>
          </p:cNvSpPr>
          <p:nvPr/>
        </p:nvSpPr>
        <p:spPr bwMode="auto">
          <a:xfrm flipH="1">
            <a:off x="5105400" y="48006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78" name="Line 42"/>
          <p:cNvSpPr>
            <a:spLocks noChangeShapeType="1"/>
          </p:cNvSpPr>
          <p:nvPr/>
        </p:nvSpPr>
        <p:spPr bwMode="auto">
          <a:xfrm>
            <a:off x="5105400" y="51054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57200"/>
            <a:ext cx="7772400" cy="1143000"/>
          </a:xfrm>
        </p:spPr>
        <p:txBody>
          <a:bodyPr/>
          <a:lstStyle/>
          <a:p>
            <a:r>
              <a:rPr lang="pt-BR" altLang="pt-BR" dirty="0" err="1"/>
              <a:t>Multiple</a:t>
            </a:r>
            <a:r>
              <a:rPr lang="pt-BR" altLang="pt-BR" dirty="0"/>
              <a:t> </a:t>
            </a:r>
            <a:r>
              <a:rPr lang="pt-BR" altLang="pt-BR" dirty="0" err="1"/>
              <a:t>Instruction</a:t>
            </a:r>
            <a:r>
              <a:rPr lang="pt-BR" altLang="pt-BR" dirty="0"/>
              <a:t>, </a:t>
            </a:r>
            <a:r>
              <a:rPr lang="pt-BR" altLang="pt-BR" dirty="0" err="1"/>
              <a:t>Multiple</a:t>
            </a:r>
            <a:r>
              <a:rPr lang="pt-BR" altLang="pt-BR" dirty="0"/>
              <a:t> Data (MIMD)</a:t>
            </a:r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>
            <a:off x="2743200" y="2057400"/>
            <a:ext cx="0" cy="464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2209801" y="1752600"/>
            <a:ext cx="835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400">
                <a:solidFill>
                  <a:srgbClr val="000000"/>
                </a:solidFill>
                <a:latin typeface="Times New Roman" panose="02020603050405020304" pitchFamily="18" charset="0"/>
              </a:rPr>
              <a:t>TEMPO:</a:t>
            </a:r>
          </a:p>
        </p:txBody>
      </p:sp>
      <p:grpSp>
        <p:nvGrpSpPr>
          <p:cNvPr id="14365" name="Group 29"/>
          <p:cNvGrpSpPr>
            <a:grpSpLocks/>
          </p:cNvGrpSpPr>
          <p:nvPr/>
        </p:nvGrpSpPr>
        <p:grpSpPr bwMode="auto">
          <a:xfrm>
            <a:off x="3124200" y="2209800"/>
            <a:ext cx="2084388" cy="4495800"/>
            <a:chOff x="1008" y="1296"/>
            <a:chExt cx="1313" cy="2832"/>
          </a:xfrm>
        </p:grpSpPr>
        <p:sp>
          <p:nvSpPr>
            <p:cNvPr id="14361" name="Text Box 25"/>
            <p:cNvSpPr txBox="1">
              <a:spLocks noChangeArrowheads="1"/>
            </p:cNvSpPr>
            <p:nvPr/>
          </p:nvSpPr>
          <p:spPr bwMode="auto">
            <a:xfrm>
              <a:off x="1008" y="1296"/>
              <a:ext cx="1313" cy="2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Inicializa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Dispara tarefa A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altLang="pt-BR" sz="16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Dispara tarefa B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altLang="pt-BR" sz="16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Espera por processador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altLang="pt-BR" sz="16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Dispara tarefa C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altLang="pt-BR" sz="16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Espera por processador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altLang="pt-BR" sz="16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Dispara tarefa D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altLang="pt-BR" sz="16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Espera fim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de todas as tarefas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altLang="pt-BR" sz="16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Junta resultados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Fim</a:t>
              </a:r>
            </a:p>
          </p:txBody>
        </p:sp>
        <p:sp>
          <p:nvSpPr>
            <p:cNvPr id="14360" name="Rectangle 24"/>
            <p:cNvSpPr>
              <a:spLocks noChangeArrowheads="1"/>
            </p:cNvSpPr>
            <p:nvPr/>
          </p:nvSpPr>
          <p:spPr bwMode="auto">
            <a:xfrm>
              <a:off x="1008" y="1296"/>
              <a:ext cx="1248" cy="28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3429000" y="1600201"/>
            <a:ext cx="13724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>
                <a:solidFill>
                  <a:srgbClr val="000000"/>
                </a:solidFill>
                <a:latin typeface="Times New Roman" panose="02020603050405020304" pitchFamily="18" charset="0"/>
              </a:rPr>
              <a:t>           </a:t>
            </a:r>
            <a:r>
              <a:rPr lang="pt-BR" altLang="pt-BR" sz="1600" b="1">
                <a:solidFill>
                  <a:srgbClr val="000000"/>
                </a:solidFill>
                <a:latin typeface="Times New Roman" panose="02020603050405020304" pitchFamily="18" charset="0"/>
              </a:rPr>
              <a:t>P</a:t>
            </a:r>
            <a:r>
              <a:rPr lang="pt-BR" altLang="pt-BR" sz="1600" b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endParaRPr lang="pt-BR" altLang="pt-BR" baseline="-250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Programa principal</a:t>
            </a:r>
            <a:endParaRPr lang="pt-BR" altLang="pt-BR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6307139" y="1625600"/>
            <a:ext cx="377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>
                <a:solidFill>
                  <a:srgbClr val="000000"/>
                </a:solidFill>
                <a:latin typeface="Times New Roman" panose="02020603050405020304" pitchFamily="18" charset="0"/>
              </a:rPr>
              <a:t>P</a:t>
            </a:r>
            <a:r>
              <a:rPr lang="pt-BR" altLang="pt-BR" sz="1600" b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8320089" y="1612900"/>
            <a:ext cx="377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>
                <a:solidFill>
                  <a:srgbClr val="000000"/>
                </a:solidFill>
                <a:latin typeface="Times New Roman" panose="02020603050405020304" pitchFamily="18" charset="0"/>
              </a:rPr>
              <a:t>P</a:t>
            </a:r>
            <a:r>
              <a:rPr lang="pt-BR" altLang="pt-BR" sz="1600" b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4367" name="Rectangle 31"/>
          <p:cNvSpPr>
            <a:spLocks noChangeArrowheads="1"/>
          </p:cNvSpPr>
          <p:nvPr/>
        </p:nvSpPr>
        <p:spPr bwMode="auto">
          <a:xfrm>
            <a:off x="6019800" y="3048000"/>
            <a:ext cx="10668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6105525" y="3046413"/>
            <a:ext cx="9017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600">
                <a:solidFill>
                  <a:srgbClr val="000000"/>
                </a:solidFill>
                <a:latin typeface="Times New Roman" panose="02020603050405020304" pitchFamily="18" charset="0"/>
              </a:rPr>
              <a:t>Tarefa B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16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600">
                <a:solidFill>
                  <a:srgbClr val="000000"/>
                </a:solidFill>
                <a:latin typeface="Times New Roman" panose="02020603050405020304" pitchFamily="18" charset="0"/>
              </a:rPr>
              <a:t>Fim</a:t>
            </a:r>
            <a:endParaRPr lang="pt-BR" altLang="pt-BR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71" name="Rectangle 35"/>
          <p:cNvSpPr>
            <a:spLocks noChangeArrowheads="1"/>
          </p:cNvSpPr>
          <p:nvPr/>
        </p:nvSpPr>
        <p:spPr bwMode="auto">
          <a:xfrm>
            <a:off x="8001000" y="2590800"/>
            <a:ext cx="10668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74" name="Line 38"/>
          <p:cNvSpPr>
            <a:spLocks noChangeShapeType="1"/>
          </p:cNvSpPr>
          <p:nvPr/>
        </p:nvSpPr>
        <p:spPr bwMode="auto">
          <a:xfrm>
            <a:off x="5105400" y="26670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8001000" y="2616200"/>
            <a:ext cx="1143000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600">
                <a:solidFill>
                  <a:srgbClr val="000000"/>
                </a:solidFill>
                <a:latin typeface="Times New Roman" panose="02020603050405020304" pitchFamily="18" charset="0"/>
              </a:rPr>
              <a:t>Tarefa 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16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16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16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16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16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16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16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600">
                <a:solidFill>
                  <a:srgbClr val="000000"/>
                </a:solidFill>
                <a:latin typeface="Times New Roman" panose="02020603050405020304" pitchFamily="18" charset="0"/>
              </a:rPr>
              <a:t>Fim</a:t>
            </a:r>
          </a:p>
        </p:txBody>
      </p:sp>
      <p:grpSp>
        <p:nvGrpSpPr>
          <p:cNvPr id="14379" name="Group 43"/>
          <p:cNvGrpSpPr>
            <a:grpSpLocks/>
          </p:cNvGrpSpPr>
          <p:nvPr/>
        </p:nvGrpSpPr>
        <p:grpSpPr bwMode="auto">
          <a:xfrm>
            <a:off x="8001000" y="5080000"/>
            <a:ext cx="1066800" cy="990600"/>
            <a:chOff x="4080" y="3216"/>
            <a:chExt cx="672" cy="624"/>
          </a:xfrm>
        </p:grpSpPr>
        <p:sp>
          <p:nvSpPr>
            <p:cNvPr id="14372" name="Rectangle 36"/>
            <p:cNvSpPr>
              <a:spLocks noChangeArrowheads="1"/>
            </p:cNvSpPr>
            <p:nvPr/>
          </p:nvSpPr>
          <p:spPr bwMode="auto">
            <a:xfrm>
              <a:off x="4080" y="3216"/>
              <a:ext cx="672" cy="6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376" name="Text Box 40"/>
            <p:cNvSpPr txBox="1">
              <a:spLocks noChangeArrowheads="1"/>
            </p:cNvSpPr>
            <p:nvPr/>
          </p:nvSpPr>
          <p:spPr bwMode="auto">
            <a:xfrm>
              <a:off x="4158" y="3255"/>
              <a:ext cx="575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Tarefa D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altLang="pt-BR" sz="16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Fim</a:t>
              </a:r>
            </a:p>
          </p:txBody>
        </p:sp>
      </p:grpSp>
      <p:sp>
        <p:nvSpPr>
          <p:cNvPr id="14377" name="Line 41"/>
          <p:cNvSpPr>
            <a:spLocks noChangeShapeType="1"/>
          </p:cNvSpPr>
          <p:nvPr/>
        </p:nvSpPr>
        <p:spPr bwMode="auto">
          <a:xfrm>
            <a:off x="5105400" y="3073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4380" name="Group 44"/>
          <p:cNvGrpSpPr>
            <a:grpSpLocks/>
          </p:cNvGrpSpPr>
          <p:nvPr/>
        </p:nvGrpSpPr>
        <p:grpSpPr bwMode="auto">
          <a:xfrm>
            <a:off x="6019800" y="4038600"/>
            <a:ext cx="1066800" cy="1447800"/>
            <a:chOff x="2832" y="2544"/>
            <a:chExt cx="672" cy="912"/>
          </a:xfrm>
        </p:grpSpPr>
        <p:sp>
          <p:nvSpPr>
            <p:cNvPr id="14368" name="Rectangle 32"/>
            <p:cNvSpPr>
              <a:spLocks noChangeArrowheads="1"/>
            </p:cNvSpPr>
            <p:nvPr/>
          </p:nvSpPr>
          <p:spPr bwMode="auto">
            <a:xfrm>
              <a:off x="2832" y="2544"/>
              <a:ext cx="672" cy="9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370" name="Text Box 34"/>
            <p:cNvSpPr txBox="1">
              <a:spLocks noChangeArrowheads="1"/>
            </p:cNvSpPr>
            <p:nvPr/>
          </p:nvSpPr>
          <p:spPr bwMode="auto">
            <a:xfrm>
              <a:off x="2880" y="2592"/>
              <a:ext cx="568" cy="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Tarefa C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altLang="pt-BR" sz="16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altLang="pt-BR" sz="16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altLang="pt-BR" sz="16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Fim</a:t>
              </a:r>
              <a:endParaRPr lang="pt-BR" altLang="pt-BR" sz="24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4381" name="Line 45"/>
          <p:cNvSpPr>
            <a:spLocks noChangeShapeType="1"/>
          </p:cNvSpPr>
          <p:nvPr/>
        </p:nvSpPr>
        <p:spPr bwMode="auto">
          <a:xfrm>
            <a:off x="5105400" y="40767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82" name="Line 46"/>
          <p:cNvSpPr>
            <a:spLocks noChangeShapeType="1"/>
          </p:cNvSpPr>
          <p:nvPr/>
        </p:nvSpPr>
        <p:spPr bwMode="auto">
          <a:xfrm flipH="1">
            <a:off x="5105400" y="5410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83" name="Line 47"/>
          <p:cNvSpPr>
            <a:spLocks noChangeShapeType="1"/>
          </p:cNvSpPr>
          <p:nvPr/>
        </p:nvSpPr>
        <p:spPr bwMode="auto">
          <a:xfrm flipH="1">
            <a:off x="5105400" y="3810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85" name="Line 49"/>
          <p:cNvSpPr>
            <a:spLocks noChangeShapeType="1"/>
          </p:cNvSpPr>
          <p:nvPr/>
        </p:nvSpPr>
        <p:spPr bwMode="auto">
          <a:xfrm flipH="1">
            <a:off x="5105400" y="59436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7669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i="1" dirty="0">
                <a:solidFill>
                  <a:srgbClr val="00B050"/>
                </a:solidFill>
              </a:rPr>
              <a:t/>
            </a:r>
            <a:br>
              <a:rPr lang="pt-BR" i="1" dirty="0">
                <a:solidFill>
                  <a:srgbClr val="00B050"/>
                </a:solidFill>
              </a:rPr>
            </a:br>
            <a:r>
              <a:rPr lang="pt-BR" i="1" dirty="0">
                <a:solidFill>
                  <a:srgbClr val="00B050"/>
                </a:solidFill>
              </a:rPr>
              <a:t>MIMD - </a:t>
            </a:r>
            <a:r>
              <a:rPr lang="pt-BR" i="1" dirty="0" err="1">
                <a:solidFill>
                  <a:srgbClr val="00B050"/>
                </a:solidFill>
              </a:rPr>
              <a:t>Multiple</a:t>
            </a:r>
            <a:r>
              <a:rPr lang="pt-BR" i="1" dirty="0">
                <a:solidFill>
                  <a:srgbClr val="00B050"/>
                </a:solidFill>
              </a:rPr>
              <a:t> </a:t>
            </a:r>
            <a:r>
              <a:rPr lang="pt-BR" i="1" dirty="0" err="1">
                <a:solidFill>
                  <a:srgbClr val="00B050"/>
                </a:solidFill>
              </a:rPr>
              <a:t>Instruction</a:t>
            </a:r>
            <a:r>
              <a:rPr lang="pt-BR" i="1" dirty="0">
                <a:solidFill>
                  <a:srgbClr val="00B050"/>
                </a:solidFill>
              </a:rPr>
              <a:t> </a:t>
            </a:r>
            <a:r>
              <a:rPr lang="pt-BR" i="1" dirty="0" err="1">
                <a:solidFill>
                  <a:srgbClr val="00B050"/>
                </a:solidFill>
              </a:rPr>
              <a:t>Multiple</a:t>
            </a:r>
            <a:r>
              <a:rPr lang="pt-BR" i="1" dirty="0">
                <a:solidFill>
                  <a:srgbClr val="00B050"/>
                </a:solidFill>
              </a:rPr>
              <a:t> Data</a:t>
            </a:r>
            <a:br>
              <a:rPr lang="pt-BR" i="1" dirty="0">
                <a:solidFill>
                  <a:srgbClr val="00B050"/>
                </a:solidFill>
              </a:rPr>
            </a:br>
            <a:endParaRPr lang="pt-BR" i="1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9595777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Ambientes </a:t>
            </a:r>
            <a:r>
              <a:rPr lang="pt-BR" i="1" dirty="0" err="1">
                <a:solidFill>
                  <a:srgbClr val="00B050"/>
                </a:solidFill>
              </a:rPr>
              <a:t>OpenCL</a:t>
            </a:r>
            <a:r>
              <a:rPr lang="pt-BR" i="1" dirty="0">
                <a:solidFill>
                  <a:srgbClr val="00B050"/>
                </a:solidFill>
              </a:rPr>
              <a:t> Disponíveis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b="1" dirty="0">
              <a:solidFill>
                <a:srgbClr val="545454"/>
              </a:solidFill>
              <a:latin typeface="Open Sans"/>
            </a:endParaRPr>
          </a:p>
          <a:p>
            <a:r>
              <a:rPr lang="en-US" dirty="0">
                <a:solidFill>
                  <a:srgbClr val="545454"/>
                </a:solidFill>
                <a:latin typeface="Open Sans"/>
              </a:rPr>
              <a:t>FOXC (</a:t>
            </a:r>
            <a:r>
              <a:rPr lang="en-US" dirty="0" err="1">
                <a:solidFill>
                  <a:srgbClr val="545454"/>
                </a:solidFill>
                <a:latin typeface="Open Sans"/>
              </a:rPr>
              <a:t>Fixstars</a:t>
            </a:r>
            <a:r>
              <a:rPr lang="en-US" dirty="0">
                <a:solidFill>
                  <a:srgbClr val="545454"/>
                </a:solidFill>
                <a:latin typeface="Open Sans"/>
              </a:rPr>
              <a:t> OpenCL Cross Compiler)</a:t>
            </a:r>
          </a:p>
          <a:p>
            <a:endParaRPr lang="en-US" dirty="0">
              <a:solidFill>
                <a:srgbClr val="545454"/>
              </a:solidFill>
              <a:latin typeface="Open Sans"/>
            </a:endParaRPr>
          </a:p>
          <a:p>
            <a:r>
              <a:rPr lang="pt-BR" dirty="0">
                <a:solidFill>
                  <a:srgbClr val="545454"/>
                </a:solidFill>
                <a:latin typeface="Open Sans"/>
              </a:rPr>
              <a:t>NVIDIA </a:t>
            </a:r>
            <a:r>
              <a:rPr lang="pt-BR" dirty="0" err="1">
                <a:solidFill>
                  <a:srgbClr val="545454"/>
                </a:solidFill>
                <a:latin typeface="Open Sans"/>
              </a:rPr>
              <a:t>OpenCL</a:t>
            </a:r>
            <a:endParaRPr lang="pt-BR" dirty="0">
              <a:solidFill>
                <a:srgbClr val="545454"/>
              </a:solidFill>
              <a:latin typeface="Open Sans"/>
            </a:endParaRPr>
          </a:p>
          <a:p>
            <a:endParaRPr lang="pt-BR" dirty="0">
              <a:solidFill>
                <a:srgbClr val="545454"/>
              </a:solidFill>
              <a:latin typeface="Open Sans"/>
            </a:endParaRPr>
          </a:p>
          <a:p>
            <a:r>
              <a:rPr lang="pt-BR" dirty="0">
                <a:solidFill>
                  <a:srgbClr val="545454"/>
                </a:solidFill>
                <a:latin typeface="Open Sans"/>
              </a:rPr>
              <a:t>AMD (ATI) </a:t>
            </a:r>
            <a:r>
              <a:rPr lang="pt-BR" dirty="0" err="1">
                <a:solidFill>
                  <a:srgbClr val="545454"/>
                </a:solidFill>
                <a:latin typeface="Open Sans"/>
              </a:rPr>
              <a:t>OpenCL</a:t>
            </a:r>
            <a:endParaRPr lang="pt-BR" dirty="0">
              <a:solidFill>
                <a:srgbClr val="545454"/>
              </a:solidFill>
              <a:latin typeface="Open Sans"/>
            </a:endParaRPr>
          </a:p>
          <a:p>
            <a:endParaRPr lang="pt-BR" dirty="0">
              <a:solidFill>
                <a:srgbClr val="545454"/>
              </a:solidFill>
              <a:latin typeface="Open Sans"/>
            </a:endParaRPr>
          </a:p>
          <a:p>
            <a:r>
              <a:rPr lang="pt-BR" dirty="0">
                <a:solidFill>
                  <a:srgbClr val="545454"/>
                </a:solidFill>
                <a:latin typeface="Open Sans"/>
              </a:rPr>
              <a:t>Apple </a:t>
            </a:r>
            <a:r>
              <a:rPr lang="pt-BR" dirty="0" err="1">
                <a:solidFill>
                  <a:srgbClr val="545454"/>
                </a:solidFill>
                <a:latin typeface="Open Sans"/>
              </a:rPr>
              <a:t>OpenCL</a:t>
            </a:r>
            <a:endParaRPr lang="pt-BR" dirty="0">
              <a:solidFill>
                <a:srgbClr val="545454"/>
              </a:solidFill>
              <a:latin typeface="Open Sans"/>
            </a:endParaRPr>
          </a:p>
          <a:p>
            <a:pPr marL="0" indent="0">
              <a:buNone/>
            </a:pPr>
            <a:endParaRPr lang="pt-BR" dirty="0">
              <a:solidFill>
                <a:srgbClr val="545454"/>
              </a:solidFill>
              <a:latin typeface="Open Sans"/>
            </a:endParaRPr>
          </a:p>
          <a:p>
            <a:r>
              <a:rPr lang="pt-BR" dirty="0">
                <a:solidFill>
                  <a:srgbClr val="545454"/>
                </a:solidFill>
                <a:latin typeface="Open Sans"/>
              </a:rPr>
              <a:t>IBM </a:t>
            </a:r>
            <a:r>
              <a:rPr lang="pt-BR" dirty="0" err="1">
                <a:solidFill>
                  <a:srgbClr val="545454"/>
                </a:solidFill>
                <a:latin typeface="Open Sans"/>
              </a:rPr>
              <a:t>OpenCL</a:t>
            </a:r>
            <a:endParaRPr lang="pt-BR" dirty="0">
              <a:solidFill>
                <a:srgbClr val="545454"/>
              </a:solidFill>
              <a:latin typeface="Open Sans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0282377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Objetivo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pt-BR" dirty="0"/>
          </a:p>
          <a:p>
            <a:r>
              <a:rPr lang="pt-BR" dirty="0" err="1">
                <a:solidFill>
                  <a:srgbClr val="0000FF"/>
                </a:solidFill>
              </a:rPr>
              <a:t>OpenCL</a:t>
            </a:r>
            <a:r>
              <a:rPr lang="pt-BR" dirty="0">
                <a:solidFill>
                  <a:srgbClr val="0000FF"/>
                </a:solidFill>
              </a:rPr>
              <a:t> torna possível a escrita de código </a:t>
            </a:r>
            <a:r>
              <a:rPr lang="pt-BR" dirty="0" err="1">
                <a:solidFill>
                  <a:srgbClr val="0000FF"/>
                </a:solidFill>
              </a:rPr>
              <a:t>multi-plataforma</a:t>
            </a:r>
            <a:r>
              <a:rPr lang="pt-BR" dirty="0">
                <a:solidFill>
                  <a:srgbClr val="0000FF"/>
                </a:solidFill>
              </a:rPr>
              <a:t> para tais dispositivos (CPU + GPU)</a:t>
            </a:r>
            <a:r>
              <a:rPr lang="pt-BR" dirty="0"/>
              <a:t>, sem a necessidade do uso de linguagens e ferramentas específicas de fabricante.</a:t>
            </a:r>
          </a:p>
          <a:p>
            <a:pPr marL="0" indent="0">
              <a:buNone/>
            </a:pPr>
            <a:r>
              <a:rPr lang="pt-BR" dirty="0"/>
              <a:t> </a:t>
            </a:r>
          </a:p>
          <a:p>
            <a:r>
              <a:rPr lang="pt-BR" dirty="0">
                <a:solidFill>
                  <a:srgbClr val="00B050"/>
                </a:solidFill>
              </a:rPr>
              <a:t>Introduzir conceitos-chave </a:t>
            </a:r>
            <a:r>
              <a:rPr lang="pt-BR" dirty="0"/>
              <a:t>e explorar a arquitetura definida no padrão </a:t>
            </a:r>
            <a:r>
              <a:rPr lang="pt-BR" dirty="0" err="1"/>
              <a:t>OpenCL</a:t>
            </a:r>
            <a:r>
              <a:rPr lang="pt-BR" dirty="0"/>
              <a:t>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Capacitar recursos humanos </a:t>
            </a:r>
            <a:r>
              <a:rPr lang="pt-BR" dirty="0"/>
              <a:t>a utilizar de forma efetiva todo este potencial de processamento disponível para computação de alto desempenho.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7472918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err="1">
                <a:solidFill>
                  <a:srgbClr val="00B050"/>
                </a:solidFill>
              </a:rPr>
              <a:t>OpenCL</a:t>
            </a:r>
            <a:endParaRPr lang="pt-BR" i="1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/>
          </a:p>
          <a:p>
            <a:r>
              <a:rPr lang="pt-BR" dirty="0"/>
              <a:t>A </a:t>
            </a:r>
            <a:r>
              <a:rPr lang="pt-BR" dirty="0">
                <a:solidFill>
                  <a:srgbClr val="0000FF"/>
                </a:solidFill>
              </a:rPr>
              <a:t>capacidade de processamento paralelo </a:t>
            </a:r>
            <a:r>
              <a:rPr lang="pt-BR" dirty="0"/>
              <a:t>oferecida por processadores </a:t>
            </a:r>
            <a:r>
              <a:rPr lang="pt-BR" i="1" dirty="0" err="1">
                <a:solidFill>
                  <a:srgbClr val="00B050"/>
                </a:solidFill>
              </a:rPr>
              <a:t>multicore</a:t>
            </a:r>
            <a:r>
              <a:rPr lang="pt-BR" dirty="0"/>
              <a:t> pode ser explorada pelo uso de </a:t>
            </a:r>
            <a:r>
              <a:rPr lang="pt-BR" i="1" dirty="0" err="1">
                <a:solidFill>
                  <a:schemeClr val="accent2">
                    <a:lumMod val="75000"/>
                  </a:schemeClr>
                </a:solidFill>
              </a:rPr>
              <a:t>multithreading</a:t>
            </a:r>
            <a:r>
              <a:rPr lang="pt-BR" dirty="0"/>
              <a:t>, habilitado por tecnologias como </a:t>
            </a:r>
            <a:r>
              <a:rPr lang="pt-BR" dirty="0">
                <a:solidFill>
                  <a:srgbClr val="0000FF"/>
                </a:solidFill>
              </a:rPr>
              <a:t>POSIX Threads, </a:t>
            </a:r>
            <a:r>
              <a:rPr lang="pt-BR" dirty="0" err="1">
                <a:solidFill>
                  <a:srgbClr val="0000FF"/>
                </a:solidFill>
              </a:rPr>
              <a:t>OpenMP</a:t>
            </a:r>
            <a:r>
              <a:rPr lang="pt-BR" dirty="0">
                <a:solidFill>
                  <a:srgbClr val="0000FF"/>
                </a:solidFill>
              </a:rPr>
              <a:t>, </a:t>
            </a:r>
            <a:r>
              <a:rPr lang="pt-BR" dirty="0"/>
              <a:t>entre outras</a:t>
            </a:r>
            <a:r>
              <a:rPr lang="pt-BR" dirty="0">
                <a:solidFill>
                  <a:srgbClr val="0000FF"/>
                </a:solidFill>
              </a:rPr>
              <a:t>.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O desenvolvimento de soluções em </a:t>
            </a:r>
            <a:r>
              <a:rPr lang="pt-BR" i="1" dirty="0">
                <a:solidFill>
                  <a:srgbClr val="00B0F0"/>
                </a:solidFill>
              </a:rPr>
              <a:t>plataformas computacionais heterogêneas</a:t>
            </a:r>
            <a:r>
              <a:rPr lang="pt-BR" dirty="0"/>
              <a:t> (CPU + GPU) apresenta-se com custo elevado para o desenvolvedor, que deve possuir domínio de diversos paradigmas e ferramentas para extrair o poder computacional oferecido por estas plataformas.</a:t>
            </a:r>
          </a:p>
        </p:txBody>
      </p:sp>
    </p:spTree>
    <p:extLst>
      <p:ext uri="{BB962C8B-B14F-4D97-AF65-F5344CB8AC3E}">
        <p14:creationId xmlns:p14="http://schemas.microsoft.com/office/powerpoint/2010/main" xmlns="" val="32348209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err="1">
                <a:solidFill>
                  <a:srgbClr val="00B050"/>
                </a:solidFill>
              </a:rPr>
              <a:t>OpenCL</a:t>
            </a:r>
            <a:r>
              <a:rPr lang="pt-BR" i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pt-BR" dirty="0"/>
          </a:p>
          <a:p>
            <a:r>
              <a:rPr lang="pt-BR" dirty="0"/>
              <a:t>Neste contexto, surge </a:t>
            </a:r>
            <a:r>
              <a:rPr lang="pt-BR" dirty="0" err="1"/>
              <a:t>OpenCL</a:t>
            </a:r>
            <a:r>
              <a:rPr lang="pt-BR" dirty="0"/>
              <a:t>, criada pela Apple [Apple Inc. 2009] e padronizada pelo </a:t>
            </a:r>
            <a:r>
              <a:rPr lang="pt-BR" dirty="0" err="1"/>
              <a:t>Khronos</a:t>
            </a:r>
            <a:r>
              <a:rPr lang="pt-BR" dirty="0"/>
              <a:t> </a:t>
            </a:r>
            <a:r>
              <a:rPr lang="pt-BR" dirty="0" err="1"/>
              <a:t>Group</a:t>
            </a:r>
            <a:r>
              <a:rPr lang="pt-BR" dirty="0"/>
              <a:t> [</a:t>
            </a:r>
            <a:r>
              <a:rPr lang="pt-BR" dirty="0" err="1"/>
              <a:t>Khronos</a:t>
            </a:r>
            <a:r>
              <a:rPr lang="pt-BR" dirty="0"/>
              <a:t> </a:t>
            </a:r>
            <a:r>
              <a:rPr lang="pt-BR" dirty="0" err="1"/>
              <a:t>Group</a:t>
            </a:r>
            <a:r>
              <a:rPr lang="pt-BR" dirty="0"/>
              <a:t> 2010a].</a:t>
            </a:r>
          </a:p>
          <a:p>
            <a:endParaRPr lang="pt-BR" dirty="0"/>
          </a:p>
          <a:p>
            <a:r>
              <a:rPr lang="pt-BR" dirty="0"/>
              <a:t>Apple Inc. (2009). </a:t>
            </a:r>
            <a:r>
              <a:rPr lang="pt-BR" i="1" dirty="0" err="1">
                <a:solidFill>
                  <a:srgbClr val="00B050"/>
                </a:solidFill>
              </a:rPr>
              <a:t>OpenCL</a:t>
            </a:r>
            <a:r>
              <a:rPr lang="pt-BR" i="1" dirty="0">
                <a:solidFill>
                  <a:srgbClr val="00B050"/>
                </a:solidFill>
              </a:rPr>
              <a:t> </a:t>
            </a:r>
            <a:r>
              <a:rPr lang="pt-BR" i="1" dirty="0" err="1">
                <a:solidFill>
                  <a:srgbClr val="00B050"/>
                </a:solidFill>
              </a:rPr>
              <a:t>Programming</a:t>
            </a:r>
            <a:r>
              <a:rPr lang="pt-BR" i="1" dirty="0">
                <a:solidFill>
                  <a:srgbClr val="00B050"/>
                </a:solidFill>
              </a:rPr>
              <a:t> </a:t>
            </a:r>
            <a:r>
              <a:rPr lang="pt-BR" i="1" dirty="0" err="1">
                <a:solidFill>
                  <a:srgbClr val="00B050"/>
                </a:solidFill>
              </a:rPr>
              <a:t>Guide</a:t>
            </a:r>
            <a:r>
              <a:rPr lang="pt-BR" i="1" dirty="0">
                <a:solidFill>
                  <a:srgbClr val="00B050"/>
                </a:solidFill>
              </a:rPr>
              <a:t> for Mac OS X</a:t>
            </a:r>
            <a:r>
              <a:rPr lang="pt-BR" dirty="0"/>
              <a:t>. 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>
                <a:solidFill>
                  <a:srgbClr val="0000FF"/>
                </a:solidFill>
              </a:rPr>
              <a:t>http: //developer.apple.com/</a:t>
            </a:r>
            <a:r>
              <a:rPr lang="pt-BR" dirty="0" err="1">
                <a:solidFill>
                  <a:srgbClr val="0000FF"/>
                </a:solidFill>
              </a:rPr>
              <a:t>mac</a:t>
            </a:r>
            <a:r>
              <a:rPr lang="pt-BR" dirty="0">
                <a:solidFill>
                  <a:srgbClr val="0000FF"/>
                </a:solidFill>
              </a:rPr>
              <a:t>/</a:t>
            </a:r>
            <a:r>
              <a:rPr lang="pt-BR" dirty="0" err="1">
                <a:solidFill>
                  <a:srgbClr val="0000FF"/>
                </a:solidFill>
              </a:rPr>
              <a:t>library</a:t>
            </a:r>
            <a:r>
              <a:rPr lang="pt-BR" dirty="0">
                <a:solidFill>
                  <a:srgbClr val="0000FF"/>
                </a:solidFill>
              </a:rPr>
              <a:t>/</a:t>
            </a:r>
            <a:r>
              <a:rPr lang="pt-BR" dirty="0" err="1">
                <a:solidFill>
                  <a:srgbClr val="0000FF"/>
                </a:solidFill>
              </a:rPr>
              <a:t>documentation</a:t>
            </a:r>
            <a:r>
              <a:rPr lang="pt-BR" dirty="0">
                <a:solidFill>
                  <a:srgbClr val="0000FF"/>
                </a:solidFill>
              </a:rPr>
              <a:t>/ Performance/Conceptual/</a:t>
            </a:r>
            <a:r>
              <a:rPr lang="pt-BR" dirty="0" err="1">
                <a:solidFill>
                  <a:srgbClr val="0000FF"/>
                </a:solidFill>
              </a:rPr>
              <a:t>OpenCL_MacProgGuide</a:t>
            </a:r>
            <a:r>
              <a:rPr lang="pt-BR" dirty="0">
                <a:solidFill>
                  <a:srgbClr val="0000FF"/>
                </a:solidFill>
              </a:rPr>
              <a:t>/</a:t>
            </a:r>
            <a:r>
              <a:rPr lang="pt-BR" dirty="0" err="1">
                <a:solidFill>
                  <a:srgbClr val="0000FF"/>
                </a:solidFill>
              </a:rPr>
              <a:t>Introduction</a:t>
            </a:r>
            <a:r>
              <a:rPr lang="pt-BR" dirty="0">
                <a:solidFill>
                  <a:srgbClr val="0000FF"/>
                </a:solidFill>
              </a:rPr>
              <a:t>/ Introduction.html</a:t>
            </a:r>
            <a:r>
              <a:rPr lang="pt-BR" dirty="0"/>
              <a:t>. </a:t>
            </a:r>
          </a:p>
          <a:p>
            <a:endParaRPr lang="pt-BR" dirty="0"/>
          </a:p>
          <a:p>
            <a:r>
              <a:rPr lang="en-US" dirty="0" err="1"/>
              <a:t>Khronos</a:t>
            </a:r>
            <a:r>
              <a:rPr lang="en-US" dirty="0"/>
              <a:t> Group (2010a). </a:t>
            </a:r>
            <a:r>
              <a:rPr lang="en-US" i="1" dirty="0">
                <a:solidFill>
                  <a:srgbClr val="00B050"/>
                </a:solidFill>
              </a:rPr>
              <a:t>OpenCL - The open standard for parallel programming of heterogeneous systems</a:t>
            </a:r>
            <a:r>
              <a:rPr lang="en-US" dirty="0"/>
              <a:t>. </a:t>
            </a:r>
            <a:r>
              <a:rPr lang="en-US" dirty="0">
                <a:hlinkClick r:id="rId2"/>
              </a:rPr>
              <a:t>http://www.khronos.org/opencl/.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2459643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err="1">
                <a:solidFill>
                  <a:srgbClr val="00B050"/>
                </a:solidFill>
              </a:rPr>
              <a:t>OpenCL</a:t>
            </a:r>
            <a:endParaRPr lang="pt-BR" i="1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 err="1"/>
              <a:t>OpenCL</a:t>
            </a:r>
            <a:r>
              <a:rPr lang="pt-BR" dirty="0"/>
              <a:t> é uma plataforma aberta e livre de royalties para </a:t>
            </a:r>
            <a:r>
              <a:rPr lang="pt-BR" dirty="0">
                <a:solidFill>
                  <a:srgbClr val="0000FF"/>
                </a:solidFill>
              </a:rPr>
              <a:t>computação de alto desempenho</a:t>
            </a:r>
            <a:r>
              <a:rPr lang="pt-BR" dirty="0"/>
              <a:t> em </a:t>
            </a:r>
            <a:r>
              <a:rPr lang="pt-BR" dirty="0">
                <a:solidFill>
                  <a:srgbClr val="0000FF"/>
                </a:solidFill>
              </a:rPr>
              <a:t>sistemas heterogêneos </a:t>
            </a:r>
            <a:r>
              <a:rPr lang="pt-BR" dirty="0"/>
              <a:t>compostos por </a:t>
            </a:r>
            <a:r>
              <a:rPr lang="pt-BR" dirty="0">
                <a:solidFill>
                  <a:srgbClr val="0000FF"/>
                </a:solidFill>
              </a:rPr>
              <a:t>CPU </a:t>
            </a:r>
            <a:r>
              <a:rPr lang="pt-BR" dirty="0"/>
              <a:t>e </a:t>
            </a:r>
            <a:r>
              <a:rPr lang="pt-BR" dirty="0" err="1">
                <a:solidFill>
                  <a:srgbClr val="0000FF"/>
                </a:solidFill>
              </a:rPr>
              <a:t>GPUs</a:t>
            </a:r>
            <a:r>
              <a:rPr lang="pt-BR" dirty="0"/>
              <a:t>. </a:t>
            </a:r>
          </a:p>
          <a:p>
            <a:endParaRPr lang="pt-BR" dirty="0"/>
          </a:p>
          <a:p>
            <a:r>
              <a:rPr lang="pt-BR" dirty="0" err="1"/>
              <a:t>OpenCL</a:t>
            </a:r>
            <a:r>
              <a:rPr lang="pt-BR" dirty="0"/>
              <a:t> oferece aos desenvolvedores um ambiente de programação paralela para escrever </a:t>
            </a:r>
            <a:r>
              <a:rPr lang="pt-BR" dirty="0">
                <a:solidFill>
                  <a:srgbClr val="0000FF"/>
                </a:solidFill>
              </a:rPr>
              <a:t>códigos portáveis para estes sistemas heterogêneos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472534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Introdução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7521256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53478" y="0"/>
            <a:ext cx="46573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453478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1163" y="3050435"/>
            <a:ext cx="3720353" cy="757130"/>
          </a:xfrm>
          <a:ln w="25400" cap="sq">
            <a:solidFill>
              <a:srgbClr val="FFFFFF"/>
            </a:solidFill>
            <a:miter lim="800000"/>
          </a:ln>
        </p:spPr>
        <p:txBody>
          <a:bodyPr>
            <a:normAutofit fontScale="90000"/>
          </a:bodyPr>
          <a:lstStyle/>
          <a:p>
            <a:pPr algn="ctr"/>
            <a:r>
              <a:rPr lang="pt-BR" sz="2800">
                <a:solidFill>
                  <a:srgbClr val="FFFFFF"/>
                </a:solidFill>
              </a:rPr>
              <a:t>Código  Sequencial em C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70206" y="1111753"/>
            <a:ext cx="5057396" cy="462827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nn-NO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nn-NO" sz="200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ArrayDiff(const int* a, const int* b, int* c, int n)</a:t>
            </a:r>
          </a:p>
          <a:p>
            <a:pPr marL="0" indent="0">
              <a:buNone/>
            </a:pPr>
            <a:r>
              <a:rPr lang="nn-NO" sz="200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nn-NO" sz="200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for (int i = 0; i &lt; n; ++i)</a:t>
            </a:r>
          </a:p>
          <a:p>
            <a:pPr marL="0" indent="0">
              <a:buNone/>
            </a:pPr>
            <a:r>
              <a:rPr lang="nn-NO" sz="200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{</a:t>
            </a:r>
          </a:p>
          <a:p>
            <a:pPr marL="0" indent="0">
              <a:buNone/>
            </a:pPr>
            <a:r>
              <a:rPr lang="nn-NO" sz="200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c[i] = a[i] - b[i];</a:t>
            </a:r>
          </a:p>
          <a:p>
            <a:pPr marL="0" indent="0">
              <a:buNone/>
            </a:pPr>
            <a:r>
              <a:rPr lang="nn-NO" sz="200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buNone/>
            </a:pPr>
            <a:r>
              <a:rPr lang="nn-NO" sz="200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pt-BR" sz="2000">
              <a:solidFill>
                <a:schemeClr val="tx1">
                  <a:lumMod val="85000"/>
                  <a:lumOff val="1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03889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9781" y="2745736"/>
            <a:ext cx="3698803" cy="1366528"/>
          </a:xfrm>
          <a:solidFill>
            <a:schemeClr val="bg1">
              <a:alpha val="50000"/>
            </a:schemeClr>
          </a:solidFill>
          <a:ln w="25400" cap="sq">
            <a:solidFill>
              <a:schemeClr val="tx1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pt-BR" sz="3200"/>
              <a:t>Código em OpenCL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__kernel </a:t>
            </a:r>
            <a:r>
              <a:rPr lang="pt-BR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t-BR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ArrayDiff</a:t>
            </a:r>
            <a:r>
              <a:rPr lang="pt-BR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__global </a:t>
            </a:r>
            <a:r>
              <a:rPr lang="pt-BR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pt-BR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t-BR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a,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__global </a:t>
            </a:r>
            <a:r>
              <a:rPr lang="pt-BR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pt-BR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t-BR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b,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__global </a:t>
            </a:r>
            <a:r>
              <a:rPr lang="pt-BR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t-BR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c)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t-BR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id = </a:t>
            </a:r>
            <a:r>
              <a:rPr lang="pt-BR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get_global_id</a:t>
            </a:r>
            <a:r>
              <a:rPr lang="pt-BR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(0);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c[id] = a[id] - b[id];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 </a:t>
            </a:r>
          </a:p>
        </p:txBody>
      </p:sp>
    </p:spTree>
    <p:extLst>
      <p:ext uri="{BB962C8B-B14F-4D97-AF65-F5344CB8AC3E}">
        <p14:creationId xmlns:p14="http://schemas.microsoft.com/office/powerpoint/2010/main" xmlns="" val="22986525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 </a:t>
            </a:r>
            <a:r>
              <a:rPr lang="pt-BR" i="1" dirty="0"/>
              <a:t>Arquitetura em Camadas - </a:t>
            </a:r>
            <a:r>
              <a:rPr lang="pt-BR" i="1" dirty="0" err="1"/>
              <a:t>OpenCL</a:t>
            </a:r>
            <a:endParaRPr lang="pt-BR" i="1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22849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dirty="0">
                <a:solidFill>
                  <a:srgbClr val="0000FF"/>
                </a:solidFill>
              </a:rPr>
              <a:t>Aplicações </a:t>
            </a:r>
            <a:r>
              <a:rPr lang="pt-BR" dirty="0" err="1">
                <a:solidFill>
                  <a:srgbClr val="0000FF"/>
                </a:solidFill>
              </a:rPr>
              <a:t>OpenCL</a:t>
            </a:r>
            <a:r>
              <a:rPr lang="pt-BR" dirty="0">
                <a:solidFill>
                  <a:srgbClr val="0000FF"/>
                </a:solidFill>
              </a:rPr>
              <a:t> </a:t>
            </a:r>
            <a:r>
              <a:rPr lang="pt-BR" dirty="0"/>
              <a:t>são estruturadas em camadas, </a:t>
            </a:r>
            <a:br>
              <a:rPr lang="pt-BR" dirty="0"/>
            </a:br>
            <a:r>
              <a:rPr lang="pt-BR" dirty="0"/>
              <a:t>como mostra a Figura 1.</a:t>
            </a:r>
          </a:p>
          <a:p>
            <a:endParaRPr lang="pt-BR" dirty="0"/>
          </a:p>
          <a:p>
            <a:r>
              <a:rPr lang="pt-BR" dirty="0" err="1"/>
              <a:t>OpenCL</a:t>
            </a:r>
            <a:r>
              <a:rPr lang="pt-BR" dirty="0"/>
              <a:t> é um </a:t>
            </a:r>
            <a:r>
              <a:rPr lang="pt-BR" i="1" dirty="0"/>
              <a:t>framework</a:t>
            </a:r>
            <a:r>
              <a:rPr lang="pt-BR" dirty="0"/>
              <a:t> que inclui </a:t>
            </a:r>
            <a:r>
              <a:rPr lang="pt-BR" dirty="0">
                <a:solidFill>
                  <a:srgbClr val="00B050"/>
                </a:solidFill>
              </a:rPr>
              <a:t>uma linguagem </a:t>
            </a:r>
            <a:r>
              <a:rPr lang="pt-BR" dirty="0" err="1">
                <a:solidFill>
                  <a:srgbClr val="00B050"/>
                </a:solidFill>
              </a:rPr>
              <a:t>OpenCL</a:t>
            </a:r>
            <a:r>
              <a:rPr lang="pt-BR" dirty="0">
                <a:solidFill>
                  <a:srgbClr val="00B050"/>
                </a:solidFill>
              </a:rPr>
              <a:t> C</a:t>
            </a:r>
            <a:r>
              <a:rPr lang="pt-BR" dirty="0"/>
              <a:t>, uma </a:t>
            </a:r>
            <a:r>
              <a:rPr lang="pt-BR" dirty="0">
                <a:solidFill>
                  <a:srgbClr val="00B050"/>
                </a:solidFill>
              </a:rPr>
              <a:t>API C</a:t>
            </a:r>
            <a:r>
              <a:rPr lang="pt-BR" dirty="0"/>
              <a:t>, </a:t>
            </a:r>
            <a:r>
              <a:rPr lang="pt-BR" dirty="0">
                <a:solidFill>
                  <a:srgbClr val="00B050"/>
                </a:solidFill>
              </a:rPr>
              <a:t>bibliotecas</a:t>
            </a:r>
            <a:r>
              <a:rPr lang="pt-BR" dirty="0"/>
              <a:t> e um </a:t>
            </a:r>
            <a:r>
              <a:rPr lang="pt-BR" i="1" dirty="0" err="1">
                <a:solidFill>
                  <a:srgbClr val="0000FF"/>
                </a:solidFill>
              </a:rPr>
              <a:t>runtime</a:t>
            </a:r>
            <a:r>
              <a:rPr lang="pt-BR" i="1" dirty="0">
                <a:solidFill>
                  <a:srgbClr val="0000FF"/>
                </a:solidFill>
              </a:rPr>
              <a:t> system</a:t>
            </a:r>
            <a:r>
              <a:rPr lang="pt-BR" i="1" dirty="0"/>
              <a:t>.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1" y="1825625"/>
            <a:ext cx="3727937" cy="441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839063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Importante observar no código </a:t>
            </a:r>
            <a:r>
              <a:rPr lang="pt-BR" i="1" dirty="0" err="1"/>
              <a:t>OpenCL</a:t>
            </a:r>
            <a:endParaRPr lang="pt-BR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rgbClr val="00B050"/>
                </a:solidFill>
              </a:rPr>
              <a:t>Não há um loop em kernels, </a:t>
            </a:r>
            <a:r>
              <a:rPr lang="pt-BR" dirty="0"/>
              <a:t>para iterar sobre os </a:t>
            </a:r>
            <a:r>
              <a:rPr lang="pt-BR" dirty="0" err="1"/>
              <a:t>arrays</a:t>
            </a:r>
            <a:r>
              <a:rPr lang="pt-BR" dirty="0"/>
              <a:t>.</a:t>
            </a:r>
          </a:p>
          <a:p>
            <a:endParaRPr lang="pt-BR" dirty="0"/>
          </a:p>
          <a:p>
            <a:r>
              <a:rPr lang="pt-BR" dirty="0"/>
              <a:t>O código escrito geralmente focaliza na </a:t>
            </a:r>
            <a:r>
              <a:rPr lang="pt-BR" dirty="0">
                <a:solidFill>
                  <a:srgbClr val="0000FF"/>
                </a:solidFill>
              </a:rPr>
              <a:t>computação de uma unidade do resultado desejado</a:t>
            </a:r>
            <a:r>
              <a:rPr lang="pt-BR" dirty="0"/>
              <a:t>.</a:t>
            </a:r>
          </a:p>
          <a:p>
            <a:endParaRPr lang="pt-BR" dirty="0"/>
          </a:p>
          <a:p>
            <a:r>
              <a:rPr lang="pt-BR" dirty="0"/>
              <a:t>O </a:t>
            </a:r>
            <a:r>
              <a:rPr lang="pt-BR" i="1" dirty="0" err="1">
                <a:solidFill>
                  <a:srgbClr val="0000FF"/>
                </a:solidFill>
              </a:rPr>
              <a:t>OpenCL</a:t>
            </a:r>
            <a:r>
              <a:rPr lang="pt-BR" i="1" dirty="0">
                <a:solidFill>
                  <a:srgbClr val="0000FF"/>
                </a:solidFill>
              </a:rPr>
              <a:t> </a:t>
            </a:r>
            <a:r>
              <a:rPr lang="pt-BR" i="1" dirty="0" err="1">
                <a:solidFill>
                  <a:srgbClr val="0000FF"/>
                </a:solidFill>
              </a:rPr>
              <a:t>runtime</a:t>
            </a:r>
            <a:r>
              <a:rPr lang="pt-BR" dirty="0">
                <a:solidFill>
                  <a:srgbClr val="0000FF"/>
                </a:solidFill>
              </a:rPr>
              <a:t> </a:t>
            </a:r>
            <a:r>
              <a:rPr lang="pt-BR" dirty="0"/>
              <a:t>fica responsável por </a:t>
            </a:r>
            <a:r>
              <a:rPr lang="pt-BR" dirty="0">
                <a:solidFill>
                  <a:srgbClr val="00B050"/>
                </a:solidFill>
              </a:rPr>
              <a:t>criar tantas instâncias de kernel</a:t>
            </a:r>
            <a:r>
              <a:rPr lang="pt-BR" dirty="0"/>
              <a:t>,</a:t>
            </a:r>
            <a:r>
              <a:rPr lang="pt-BR" dirty="0">
                <a:solidFill>
                  <a:srgbClr val="0000FF"/>
                </a:solidFill>
              </a:rPr>
              <a:t> </a:t>
            </a:r>
            <a:r>
              <a:rPr lang="pt-BR" dirty="0"/>
              <a:t>quantas forem necessárias para o processamento de todo o conjunto de dados, no momento da execução.</a:t>
            </a:r>
          </a:p>
        </p:txBody>
      </p:sp>
    </p:spTree>
    <p:extLst>
      <p:ext uri="{BB962C8B-B14F-4D97-AF65-F5344CB8AC3E}">
        <p14:creationId xmlns:p14="http://schemas.microsoft.com/office/powerpoint/2010/main" xmlns="" val="6983737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Importante observar no código </a:t>
            </a:r>
            <a:r>
              <a:rPr lang="pt-BR" i="1" dirty="0" err="1"/>
              <a:t>OpenCL</a:t>
            </a:r>
            <a:endParaRPr lang="pt-BR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i="1" dirty="0">
                <a:solidFill>
                  <a:schemeClr val="accent2">
                    <a:lumMod val="75000"/>
                  </a:schemeClr>
                </a:solidFill>
              </a:rPr>
              <a:t>Não é necessário informar ao </a:t>
            </a:r>
            <a:r>
              <a:rPr lang="pt-BR" i="1" dirty="0">
                <a:solidFill>
                  <a:srgbClr val="0000FF"/>
                </a:solidFill>
              </a:rPr>
              <a:t>kernel </a:t>
            </a:r>
            <a:r>
              <a:rPr lang="pt-BR" i="1" dirty="0" err="1">
                <a:solidFill>
                  <a:srgbClr val="0000FF"/>
                </a:solidFill>
              </a:rPr>
              <a:t>OpenCL</a:t>
            </a:r>
            <a:r>
              <a:rPr lang="pt-BR" i="1" dirty="0">
                <a:solidFill>
                  <a:srgbClr val="0000FF"/>
                </a:solidFill>
              </a:rPr>
              <a:t> </a:t>
            </a:r>
            <a:r>
              <a:rPr lang="pt-BR" dirty="0"/>
              <a:t>o tamanho do conjunto de dados, uma vez que a manipulação desta informação é responsabilidade do </a:t>
            </a:r>
            <a:r>
              <a:rPr lang="pt-BR" i="1" dirty="0" err="1">
                <a:solidFill>
                  <a:srgbClr val="0000FF"/>
                </a:solidFill>
              </a:rPr>
              <a:t>OpenCL</a:t>
            </a:r>
            <a:r>
              <a:rPr lang="pt-BR" i="1" dirty="0"/>
              <a:t> </a:t>
            </a:r>
            <a:r>
              <a:rPr lang="pt-BR" i="1" dirty="0" err="1">
                <a:solidFill>
                  <a:srgbClr val="0000FF"/>
                </a:solidFill>
              </a:rPr>
              <a:t>runtime</a:t>
            </a:r>
            <a:r>
              <a:rPr lang="pt-BR" dirty="0"/>
              <a:t>.</a:t>
            </a:r>
          </a:p>
          <a:p>
            <a:endParaRPr lang="pt-BR" dirty="0"/>
          </a:p>
          <a:p>
            <a:r>
              <a:rPr lang="pt-BR" dirty="0"/>
              <a:t>O </a:t>
            </a:r>
            <a:r>
              <a:rPr lang="pt-BR" i="1" dirty="0" err="1">
                <a:solidFill>
                  <a:srgbClr val="0000FF"/>
                </a:solidFill>
              </a:rPr>
              <a:t>OpenCL</a:t>
            </a:r>
            <a:r>
              <a:rPr lang="pt-BR" i="1" dirty="0">
                <a:solidFill>
                  <a:srgbClr val="0000FF"/>
                </a:solidFill>
              </a:rPr>
              <a:t> </a:t>
            </a:r>
            <a:r>
              <a:rPr lang="pt-BR" i="1" dirty="0" err="1">
                <a:solidFill>
                  <a:srgbClr val="0000FF"/>
                </a:solidFill>
              </a:rPr>
              <a:t>runtime</a:t>
            </a:r>
            <a:r>
              <a:rPr lang="pt-BR" i="1" dirty="0">
                <a:solidFill>
                  <a:srgbClr val="0000FF"/>
                </a:solidFill>
              </a:rPr>
              <a:t> </a:t>
            </a:r>
            <a:r>
              <a:rPr lang="pt-BR" dirty="0"/>
              <a:t>permite ao desenvolvedor </a:t>
            </a:r>
            <a:r>
              <a:rPr lang="pt-BR" i="1" dirty="0">
                <a:solidFill>
                  <a:srgbClr val="00B050"/>
                </a:solidFill>
              </a:rPr>
              <a:t>enfileirar comandos para execução nos dispositivos (</a:t>
            </a:r>
            <a:r>
              <a:rPr lang="pt-BR" i="1" dirty="0" err="1">
                <a:solidFill>
                  <a:srgbClr val="00B050"/>
                </a:solidFill>
              </a:rPr>
              <a:t>GPUs</a:t>
            </a:r>
            <a:r>
              <a:rPr lang="pt-BR" i="1" dirty="0">
                <a:solidFill>
                  <a:srgbClr val="00B050"/>
                </a:solidFill>
              </a:rPr>
              <a:t>)</a:t>
            </a:r>
            <a:r>
              <a:rPr lang="pt-BR" dirty="0"/>
              <a:t>, sendo também é responsável por </a:t>
            </a:r>
            <a:r>
              <a:rPr lang="pt-BR" i="1" dirty="0">
                <a:solidFill>
                  <a:srgbClr val="00B0F0"/>
                </a:solidFill>
              </a:rPr>
              <a:t>gerenciar os recursos de memória</a:t>
            </a:r>
            <a:r>
              <a:rPr lang="pt-BR" dirty="0"/>
              <a:t> e </a:t>
            </a:r>
            <a:r>
              <a:rPr lang="pt-BR" i="1" dirty="0">
                <a:solidFill>
                  <a:schemeClr val="accent2">
                    <a:lumMod val="75000"/>
                  </a:schemeClr>
                </a:solidFill>
              </a:rPr>
              <a:t>computação</a:t>
            </a:r>
            <a:r>
              <a:rPr lang="pt-BR" dirty="0"/>
              <a:t> disponíveis.</a:t>
            </a:r>
          </a:p>
        </p:txBody>
      </p:sp>
    </p:spTree>
    <p:extLst>
      <p:ext uri="{BB962C8B-B14F-4D97-AF65-F5344CB8AC3E}">
        <p14:creationId xmlns:p14="http://schemas.microsoft.com/office/powerpoint/2010/main" xmlns="" val="20500314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Kernels</a:t>
            </a:r>
            <a:r>
              <a:rPr lang="pt-BR" i="1" dirty="0"/>
              <a:t> e a </a:t>
            </a:r>
            <a:r>
              <a:rPr lang="pt-BR" i="1" dirty="0">
                <a:solidFill>
                  <a:srgbClr val="00B050"/>
                </a:solidFill>
              </a:rPr>
              <a:t>API C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pt-BR" dirty="0"/>
          </a:p>
          <a:p>
            <a:pPr marL="0" indent="0">
              <a:buNone/>
            </a:pPr>
            <a:endParaRPr lang="pt-BR" dirty="0">
              <a:solidFill>
                <a:srgbClr val="0000FF"/>
              </a:solidFill>
            </a:endParaRPr>
          </a:p>
          <a:p>
            <a:r>
              <a:rPr lang="pt-BR" dirty="0"/>
              <a:t>A </a:t>
            </a:r>
            <a:r>
              <a:rPr lang="pt-BR" dirty="0">
                <a:solidFill>
                  <a:srgbClr val="0000FF"/>
                </a:solidFill>
              </a:rPr>
              <a:t>aplicação</a:t>
            </a:r>
            <a:r>
              <a:rPr lang="pt-BR" dirty="0"/>
              <a:t> faz uso da </a:t>
            </a:r>
            <a:r>
              <a:rPr lang="pt-BR" dirty="0">
                <a:solidFill>
                  <a:srgbClr val="0000FF"/>
                </a:solidFill>
              </a:rPr>
              <a:t>API C</a:t>
            </a:r>
            <a:r>
              <a:rPr lang="pt-BR" dirty="0"/>
              <a:t> para comunicar-se com a camada </a:t>
            </a:r>
            <a:r>
              <a:rPr lang="pt-BR" i="1" dirty="0" err="1">
                <a:solidFill>
                  <a:srgbClr val="0000FF"/>
                </a:solidFill>
              </a:rPr>
              <a:t>OpenCL</a:t>
            </a:r>
            <a:r>
              <a:rPr lang="pt-BR" dirty="0"/>
              <a:t> </a:t>
            </a:r>
            <a:r>
              <a:rPr lang="pt-BR" i="1" dirty="0">
                <a:solidFill>
                  <a:srgbClr val="0000FF"/>
                </a:solidFill>
              </a:rPr>
              <a:t>Platform </a:t>
            </a:r>
            <a:r>
              <a:rPr lang="pt-BR" i="1" dirty="0" err="1">
                <a:solidFill>
                  <a:srgbClr val="0000FF"/>
                </a:solidFill>
              </a:rPr>
              <a:t>Layer</a:t>
            </a:r>
            <a:r>
              <a:rPr lang="pt-BR" dirty="0"/>
              <a:t>, enviando comandos ao </a:t>
            </a:r>
            <a:r>
              <a:rPr lang="pt-BR" i="1" dirty="0" err="1">
                <a:solidFill>
                  <a:srgbClr val="0000FF"/>
                </a:solidFill>
              </a:rPr>
              <a:t>OpenCL</a:t>
            </a:r>
            <a:r>
              <a:rPr lang="pt-BR" i="1" dirty="0">
                <a:solidFill>
                  <a:srgbClr val="0000FF"/>
                </a:solidFill>
              </a:rPr>
              <a:t> </a:t>
            </a:r>
            <a:r>
              <a:rPr lang="pt-BR" i="1" dirty="0" err="1">
                <a:solidFill>
                  <a:srgbClr val="0000FF"/>
                </a:solidFill>
              </a:rPr>
              <a:t>runtime</a:t>
            </a:r>
            <a:r>
              <a:rPr lang="pt-BR" dirty="0"/>
              <a:t>, que gerencia diversos aspectos da execução.</a:t>
            </a:r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pt-BR" dirty="0">
              <a:solidFill>
                <a:srgbClr val="0000FF"/>
              </a:solidFill>
            </a:endParaRPr>
          </a:p>
          <a:p>
            <a:endParaRPr lang="pt-BR" dirty="0">
              <a:solidFill>
                <a:srgbClr val="0000FF"/>
              </a:solidFill>
            </a:endParaRPr>
          </a:p>
          <a:p>
            <a:r>
              <a:rPr lang="pt-BR" i="1" dirty="0">
                <a:solidFill>
                  <a:srgbClr val="0000FF"/>
                </a:solidFill>
              </a:rPr>
              <a:t>Kernels</a:t>
            </a:r>
            <a:r>
              <a:rPr lang="pt-BR" i="1" dirty="0"/>
              <a:t> </a:t>
            </a:r>
            <a:r>
              <a:rPr lang="pt-BR" dirty="0"/>
              <a:t>correspondem às entidades que são escritas pelo desenvolvedor na linguagem </a:t>
            </a:r>
            <a:r>
              <a:rPr lang="pt-BR" dirty="0" err="1">
                <a:solidFill>
                  <a:srgbClr val="0000FF"/>
                </a:solidFill>
              </a:rPr>
              <a:t>OpenCL</a:t>
            </a:r>
            <a:r>
              <a:rPr lang="pt-BR" dirty="0">
                <a:solidFill>
                  <a:srgbClr val="0000FF"/>
                </a:solidFill>
              </a:rPr>
              <a:t> C</a:t>
            </a:r>
            <a:r>
              <a:rPr lang="pt-BR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3883070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Uso de </a:t>
            </a:r>
            <a:r>
              <a:rPr lang="pt-BR" i="1" dirty="0" err="1">
                <a:solidFill>
                  <a:srgbClr val="00B050"/>
                </a:solidFill>
              </a:rPr>
              <a:t>OpenCL</a:t>
            </a:r>
            <a:endParaRPr lang="pt-BR" i="1" dirty="0">
              <a:solidFill>
                <a:srgbClr val="00B050"/>
              </a:solidFill>
            </a:endParaRP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r>
              <a:rPr lang="pt-BR" dirty="0"/>
              <a:t>O uso de </a:t>
            </a:r>
            <a:r>
              <a:rPr lang="pt-BR" dirty="0" err="1">
                <a:solidFill>
                  <a:srgbClr val="0000FF"/>
                </a:solidFill>
              </a:rPr>
              <a:t>OpenCL</a:t>
            </a:r>
            <a:r>
              <a:rPr lang="pt-BR" dirty="0"/>
              <a:t> é, portanto, recomendado para aplicações que realizam operações computacionalmente custosas, porém paralelizáveis por permitirem o cálculo independente de diferentes porções do resultado.</a:t>
            </a:r>
          </a:p>
        </p:txBody>
      </p:sp>
    </p:spTree>
    <p:extLst>
      <p:ext uri="{BB962C8B-B14F-4D97-AF65-F5344CB8AC3E}">
        <p14:creationId xmlns:p14="http://schemas.microsoft.com/office/powerpoint/2010/main" xmlns="" val="29437060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19551-cuda_html_m3f8d33ab.png.optimized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002323" y="228601"/>
            <a:ext cx="10190285" cy="61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83652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Arquitetura </a:t>
            </a:r>
            <a:r>
              <a:rPr lang="pt-BR" i="1" dirty="0" err="1"/>
              <a:t>OpenCL</a:t>
            </a:r>
            <a:endParaRPr lang="pt-BR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A arquitetura </a:t>
            </a:r>
            <a:r>
              <a:rPr lang="pt-BR" dirty="0" err="1"/>
              <a:t>OpenCL</a:t>
            </a:r>
            <a:r>
              <a:rPr lang="pt-BR" dirty="0"/>
              <a:t> é </a:t>
            </a:r>
            <a:r>
              <a:rPr lang="pt-BR" dirty="0">
                <a:solidFill>
                  <a:srgbClr val="0000FF"/>
                </a:solidFill>
              </a:rPr>
              <a:t>descrita por quatro modelos</a:t>
            </a:r>
            <a:r>
              <a:rPr lang="pt-BR" dirty="0"/>
              <a:t>, bem como por uma série de conceitos associados a estes.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/>
              <a:t>• Arquitetura  abstrata   de  baixo     </a:t>
            </a:r>
            <a:br>
              <a:rPr lang="pt-BR" dirty="0"/>
            </a:br>
            <a:r>
              <a:rPr lang="pt-BR" dirty="0"/>
              <a:t>   nível.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• Implementações mapeiam para </a:t>
            </a:r>
            <a:br>
              <a:rPr lang="pt-BR" dirty="0"/>
            </a:br>
            <a:r>
              <a:rPr lang="pt-BR" dirty="0"/>
              <a:t>   entidades físicas.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• Quatro modelos:</a:t>
            </a:r>
          </a:p>
          <a:p>
            <a:pPr marL="0" indent="0">
              <a:buNone/>
            </a:pPr>
            <a:r>
              <a:rPr lang="pt-BR" sz="2000" dirty="0">
                <a:solidFill>
                  <a:schemeClr val="accent2">
                    <a:lumMod val="75000"/>
                  </a:schemeClr>
                </a:solidFill>
              </a:rPr>
              <a:t>               </a:t>
            </a:r>
            <a:r>
              <a:rPr lang="pt-BR" sz="3000" dirty="0">
                <a:solidFill>
                  <a:schemeClr val="accent2">
                    <a:lumMod val="75000"/>
                  </a:schemeClr>
                </a:solidFill>
              </a:rPr>
              <a:t>– Plataforma</a:t>
            </a:r>
          </a:p>
          <a:p>
            <a:pPr marL="0" indent="0">
              <a:buNone/>
            </a:pPr>
            <a:r>
              <a:rPr lang="pt-BR" sz="3000" dirty="0">
                <a:solidFill>
                  <a:schemeClr val="accent2">
                    <a:lumMod val="75000"/>
                  </a:schemeClr>
                </a:solidFill>
              </a:rPr>
              <a:t>          – Execução</a:t>
            </a:r>
          </a:p>
          <a:p>
            <a:pPr marL="0" indent="0">
              <a:buNone/>
            </a:pPr>
            <a:r>
              <a:rPr lang="pt-BR" sz="3000" dirty="0">
                <a:solidFill>
                  <a:schemeClr val="accent2">
                    <a:lumMod val="75000"/>
                  </a:schemeClr>
                </a:solidFill>
              </a:rPr>
              <a:t>          – Programação</a:t>
            </a:r>
          </a:p>
          <a:p>
            <a:pPr marL="0" indent="0">
              <a:buNone/>
            </a:pPr>
            <a:r>
              <a:rPr lang="pt-BR" sz="3000" dirty="0">
                <a:solidFill>
                  <a:schemeClr val="accent2">
                    <a:lumMod val="75000"/>
                  </a:schemeClr>
                </a:solidFill>
              </a:rPr>
              <a:t>          – Memória</a:t>
            </a:r>
          </a:p>
        </p:txBody>
      </p:sp>
    </p:spTree>
    <p:extLst>
      <p:ext uri="{BB962C8B-B14F-4D97-AF65-F5344CB8AC3E}">
        <p14:creationId xmlns:p14="http://schemas.microsoft.com/office/powerpoint/2010/main" xmlns="" val="6646055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Modelo de Plataforma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Descreve as </a:t>
            </a:r>
            <a:r>
              <a:rPr lang="pt-BR" dirty="0">
                <a:solidFill>
                  <a:srgbClr val="0000FF"/>
                </a:solidFill>
              </a:rPr>
              <a:t>entidades</a:t>
            </a:r>
            <a:r>
              <a:rPr lang="pt-BR" dirty="0"/>
              <a:t> presentes em um ambiente computacional </a:t>
            </a:r>
            <a:r>
              <a:rPr lang="pt-BR" dirty="0" err="1"/>
              <a:t>OpenCL</a:t>
            </a:r>
            <a:r>
              <a:rPr lang="pt-BR" dirty="0"/>
              <a:t>. </a:t>
            </a:r>
          </a:p>
          <a:p>
            <a:endParaRPr lang="pt-BR" dirty="0"/>
          </a:p>
          <a:p>
            <a:r>
              <a:rPr lang="pt-BR" dirty="0"/>
              <a:t>Um ambiente computacional </a:t>
            </a:r>
            <a:r>
              <a:rPr lang="pt-BR" dirty="0" err="1"/>
              <a:t>OpenCL</a:t>
            </a:r>
            <a:r>
              <a:rPr lang="pt-BR" dirty="0"/>
              <a:t> é integrado por </a:t>
            </a:r>
            <a:r>
              <a:rPr lang="pt-BR" dirty="0">
                <a:solidFill>
                  <a:srgbClr val="00B050"/>
                </a:solidFill>
              </a:rPr>
              <a:t>um hospedeiro (host), que agrega um ou mais dispositivos (</a:t>
            </a:r>
            <a:r>
              <a:rPr lang="pt-BR" dirty="0" err="1">
                <a:solidFill>
                  <a:srgbClr val="00B050"/>
                </a:solidFill>
              </a:rPr>
              <a:t>devices</a:t>
            </a:r>
            <a:r>
              <a:rPr lang="pt-BR" dirty="0">
                <a:solidFill>
                  <a:srgbClr val="00B050"/>
                </a:solidFill>
              </a:rPr>
              <a:t>)</a:t>
            </a:r>
            <a:r>
              <a:rPr lang="pt-BR" dirty="0"/>
              <a:t>.</a:t>
            </a:r>
          </a:p>
          <a:p>
            <a:endParaRPr lang="pt-BR" dirty="0"/>
          </a:p>
          <a:p>
            <a:r>
              <a:rPr lang="pt-BR" dirty="0"/>
              <a:t>Cada dispositivo possui uma ou mais unidades de computação (</a:t>
            </a:r>
            <a:r>
              <a:rPr lang="pt-BR" i="1" dirty="0">
                <a:solidFill>
                  <a:srgbClr val="00B050"/>
                </a:solidFill>
              </a:rPr>
              <a:t>compute </a:t>
            </a:r>
            <a:r>
              <a:rPr lang="pt-BR" i="1" dirty="0" err="1">
                <a:solidFill>
                  <a:srgbClr val="00B050"/>
                </a:solidFill>
              </a:rPr>
              <a:t>units</a:t>
            </a:r>
            <a:r>
              <a:rPr lang="pt-BR" dirty="0"/>
              <a:t>), sendo estas compostas de um ou mais elementos de processamento (</a:t>
            </a:r>
            <a:r>
              <a:rPr lang="pt-BR" i="1" dirty="0" err="1">
                <a:solidFill>
                  <a:srgbClr val="0000FF"/>
                </a:solidFill>
              </a:rPr>
              <a:t>processing</a:t>
            </a:r>
            <a:r>
              <a:rPr lang="pt-BR" i="1" dirty="0">
                <a:solidFill>
                  <a:srgbClr val="0000FF"/>
                </a:solidFill>
              </a:rPr>
              <a:t> </a:t>
            </a:r>
            <a:r>
              <a:rPr lang="pt-BR" i="1" dirty="0" err="1">
                <a:solidFill>
                  <a:srgbClr val="0000FF"/>
                </a:solidFill>
              </a:rPr>
              <a:t>elements</a:t>
            </a:r>
            <a:r>
              <a:rPr lang="pt-BR" dirty="0"/>
              <a:t>). 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pt-BR" dirty="0"/>
          </a:p>
          <a:p>
            <a:endParaRPr lang="pt-BR" dirty="0"/>
          </a:p>
          <a:p>
            <a:r>
              <a:rPr lang="pt-BR" dirty="0"/>
              <a:t>O hospedeiro é responsável pela descoberta e inicialização dos dispositivos, bem como pela transferência de dados e tarefas para execução nestes. </a:t>
            </a:r>
          </a:p>
          <a:p>
            <a:endParaRPr lang="pt-BR" dirty="0"/>
          </a:p>
          <a:p>
            <a:r>
              <a:rPr lang="pt-BR" dirty="0"/>
              <a:t>A Figura 2 apresenta um diagrama do </a:t>
            </a:r>
            <a:r>
              <a:rPr lang="pt-BR" dirty="0">
                <a:solidFill>
                  <a:srgbClr val="0000FF"/>
                </a:solidFill>
              </a:rPr>
              <a:t>modelo de plataforma e de memória</a:t>
            </a:r>
            <a:r>
              <a:rPr lang="pt-BR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03761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Plataformas Heterogêneas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pt-BR" dirty="0">
              <a:latin typeface="NimbusRomNo9L-Regu"/>
            </a:endParaRPr>
          </a:p>
          <a:p>
            <a:r>
              <a:rPr lang="pt-BR" dirty="0">
                <a:latin typeface="NimbusRomNo9L-Regu"/>
              </a:rPr>
              <a:t>Computadores dotados de processadores </a:t>
            </a:r>
            <a:r>
              <a:rPr lang="pt-BR" i="1" dirty="0" err="1">
                <a:latin typeface="NimbusRomNo9L-Regu-Slant_167"/>
              </a:rPr>
              <a:t>multicore</a:t>
            </a:r>
            <a:r>
              <a:rPr lang="pt-BR" dirty="0">
                <a:latin typeface="NimbusRomNo9L-Regu-Slant_167"/>
              </a:rPr>
              <a:t> </a:t>
            </a:r>
            <a:r>
              <a:rPr lang="pt-BR" dirty="0">
                <a:latin typeface="NimbusRomNo9L-Regu"/>
              </a:rPr>
              <a:t>e placas gráficas dotadas de múltiplas unidades de processamento </a:t>
            </a:r>
            <a:r>
              <a:rPr lang="pt-BR" i="1" dirty="0" err="1">
                <a:latin typeface="NimbusRomNo9L-Regu"/>
              </a:rPr>
              <a:t>manycore</a:t>
            </a:r>
            <a:r>
              <a:rPr lang="pt-BR" i="1" dirty="0">
                <a:latin typeface="NimbusRomNo9L-Regu"/>
              </a:rPr>
              <a:t>.</a:t>
            </a:r>
          </a:p>
          <a:p>
            <a:endParaRPr lang="pt-BR" i="1" dirty="0">
              <a:latin typeface="NimbusRomNo9L-Regu"/>
            </a:endParaRPr>
          </a:p>
          <a:p>
            <a:r>
              <a:rPr lang="pt-BR" dirty="0">
                <a:latin typeface="NimbusRomNo9L-Regu"/>
              </a:rPr>
              <a:t> Tais plataformas são ditas </a:t>
            </a:r>
            <a:r>
              <a:rPr lang="pt-BR" dirty="0">
                <a:solidFill>
                  <a:srgbClr val="00B050"/>
                </a:solidFill>
                <a:latin typeface="NimbusRomNo9L-Medi"/>
              </a:rPr>
              <a:t>heterogêneas</a:t>
            </a:r>
            <a:r>
              <a:rPr lang="pt-BR" dirty="0">
                <a:latin typeface="NimbusRomNo9L-Regu"/>
              </a:rPr>
              <a:t>, dada a natureza dos recursos de processamento. </a:t>
            </a:r>
          </a:p>
          <a:p>
            <a:pPr marL="0" indent="0">
              <a:buNone/>
            </a:pPr>
            <a:endParaRPr lang="pt-BR" dirty="0">
              <a:latin typeface="NimbusRomNo9L-Regu"/>
            </a:endParaRPr>
          </a:p>
          <a:p>
            <a:r>
              <a:rPr lang="pt-BR" dirty="0">
                <a:latin typeface="NimbusRomNo9L-Regu"/>
              </a:rPr>
              <a:t>Indica a necessidade de uma convergência dos esforços de desenvolvimento de software.</a:t>
            </a:r>
          </a:p>
          <a:p>
            <a:endParaRPr lang="pt-BR" dirty="0">
              <a:latin typeface="NimbusRomNo9L-Regu"/>
            </a:endParaRPr>
          </a:p>
          <a:p>
            <a:r>
              <a:rPr lang="en-US" dirty="0" err="1"/>
              <a:t>Permitem</a:t>
            </a:r>
            <a:r>
              <a:rPr lang="en-US" dirty="0"/>
              <a:t> um </a:t>
            </a:r>
            <a:r>
              <a:rPr lang="en-US" dirty="0" err="1"/>
              <a:t>processador</a:t>
            </a:r>
            <a:r>
              <a:rPr lang="en-US" dirty="0"/>
              <a:t> com CPUs </a:t>
            </a:r>
            <a:r>
              <a:rPr lang="en-US" dirty="0" err="1"/>
              <a:t>executar</a:t>
            </a:r>
            <a:r>
              <a:rPr lang="en-US" dirty="0"/>
              <a:t> </a:t>
            </a:r>
            <a:r>
              <a:rPr lang="en-US" dirty="0" err="1"/>
              <a:t>tarefas</a:t>
            </a:r>
            <a:r>
              <a:rPr lang="en-US" dirty="0"/>
              <a:t> </a:t>
            </a:r>
            <a:r>
              <a:rPr lang="en-US" dirty="0" err="1"/>
              <a:t>gerais</a:t>
            </a:r>
            <a:r>
              <a:rPr lang="en-US" dirty="0"/>
              <a:t> e a GPU </a:t>
            </a:r>
            <a:r>
              <a:rPr lang="en-US" dirty="0" err="1"/>
              <a:t>executar</a:t>
            </a:r>
            <a:r>
              <a:rPr lang="en-US" dirty="0"/>
              <a:t> </a:t>
            </a:r>
            <a:r>
              <a:rPr lang="en-US" dirty="0" err="1"/>
              <a:t>tarefas</a:t>
            </a:r>
            <a:r>
              <a:rPr lang="en-US" dirty="0"/>
              <a:t> de </a:t>
            </a:r>
            <a:r>
              <a:rPr lang="en-US" dirty="0" err="1"/>
              <a:t>paralelismo</a:t>
            </a:r>
            <a:r>
              <a:rPr lang="en-US" dirty="0"/>
              <a:t> de dados.  </a:t>
            </a:r>
            <a:r>
              <a:rPr lang="pt-BR" dirty="0">
                <a:latin typeface="NimbusRomNo9L-Regu"/>
              </a:rPr>
              <a:t> </a:t>
            </a:r>
          </a:p>
          <a:p>
            <a:pPr marL="0" indent="0">
              <a:buNone/>
            </a:pPr>
            <a:endParaRPr lang="pt-BR" dirty="0">
              <a:latin typeface="NimbusRomNo9L-Regu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366475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Modelo </a:t>
            </a:r>
            <a:r>
              <a:rPr lang="pt-BR" dirty="0" err="1"/>
              <a:t>OpenCL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/>
          </a:p>
          <a:p>
            <a:r>
              <a:rPr lang="pt-BR" sz="3200" dirty="0"/>
              <a:t>Seguindo o estilo da especificação </a:t>
            </a:r>
            <a:r>
              <a:rPr lang="pt-BR" sz="3200" dirty="0" err="1"/>
              <a:t>OpenCL</a:t>
            </a:r>
            <a:r>
              <a:rPr lang="pt-BR" sz="3200" dirty="0"/>
              <a:t>, é possível descrever as principais ideias inerentes ao </a:t>
            </a:r>
            <a:r>
              <a:rPr lang="pt-BR" sz="3200" dirty="0" err="1"/>
              <a:t>OpenCL</a:t>
            </a:r>
            <a:r>
              <a:rPr lang="pt-BR" sz="3200" dirty="0"/>
              <a:t> usando uma hierarquia de modelos: </a:t>
            </a:r>
          </a:p>
          <a:p>
            <a:pPr lvl="1"/>
            <a:endParaRPr lang="pt-BR" sz="3200" dirty="0"/>
          </a:p>
          <a:p>
            <a:pPr lvl="1"/>
            <a:r>
              <a:rPr lang="pt-BR" sz="3200" dirty="0">
                <a:solidFill>
                  <a:schemeClr val="accent2">
                    <a:lumMod val="75000"/>
                  </a:schemeClr>
                </a:solidFill>
              </a:rPr>
              <a:t>Modelo da Plataforma </a:t>
            </a:r>
          </a:p>
          <a:p>
            <a:pPr lvl="1"/>
            <a:r>
              <a:rPr lang="pt-BR" sz="3200" dirty="0">
                <a:solidFill>
                  <a:schemeClr val="accent2">
                    <a:lumMod val="75000"/>
                  </a:schemeClr>
                </a:solidFill>
              </a:rPr>
              <a:t>Modelo de Execução </a:t>
            </a:r>
          </a:p>
          <a:p>
            <a:pPr lvl="1"/>
            <a:r>
              <a:rPr lang="pt-BR" sz="3200" dirty="0">
                <a:solidFill>
                  <a:schemeClr val="accent2">
                    <a:lumMod val="75000"/>
                  </a:schemeClr>
                </a:solidFill>
              </a:rPr>
              <a:t>Modelo de Memória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2703768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Modelo de Plataforma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Uma plataforma </a:t>
            </a:r>
            <a:r>
              <a:rPr lang="pt-BR" dirty="0" err="1"/>
              <a:t>OpenCL</a:t>
            </a:r>
            <a:r>
              <a:rPr lang="pt-BR" dirty="0"/>
              <a:t> é frequentemente descrita como uma combinação de dois elementos computacionais, o </a:t>
            </a:r>
            <a:r>
              <a:rPr lang="pt-BR" dirty="0">
                <a:solidFill>
                  <a:srgbClr val="0000FF"/>
                </a:solidFill>
              </a:rPr>
              <a:t>host</a:t>
            </a:r>
            <a:r>
              <a:rPr lang="pt-BR" dirty="0"/>
              <a:t> e um ou mais dispositivos. </a:t>
            </a:r>
          </a:p>
          <a:p>
            <a:endParaRPr lang="pt-BR" dirty="0"/>
          </a:p>
          <a:p>
            <a:r>
              <a:rPr lang="pt-BR" dirty="0"/>
              <a:t>O elemento </a:t>
            </a:r>
            <a:r>
              <a:rPr lang="pt-BR" dirty="0">
                <a:solidFill>
                  <a:srgbClr val="0000FF"/>
                </a:solidFill>
              </a:rPr>
              <a:t>host</a:t>
            </a:r>
            <a:r>
              <a:rPr lang="pt-BR" dirty="0"/>
              <a:t> é responsável por administrar a execução da aplicação, enquanto os dispositivos realizam a tarefa propriamente dita. </a:t>
            </a:r>
          </a:p>
          <a:p>
            <a:endParaRPr lang="pt-BR" dirty="0"/>
          </a:p>
          <a:p>
            <a:r>
              <a:rPr lang="pt-BR" dirty="0"/>
              <a:t>Um </a:t>
            </a:r>
            <a:r>
              <a:rPr lang="pt-BR" dirty="0">
                <a:solidFill>
                  <a:srgbClr val="0000FF"/>
                </a:solidFill>
              </a:rPr>
              <a:t>dispositivo</a:t>
            </a:r>
            <a:r>
              <a:rPr lang="pt-BR" dirty="0"/>
              <a:t> </a:t>
            </a:r>
            <a:r>
              <a:rPr lang="pt-BR" dirty="0" err="1"/>
              <a:t>OpenCL</a:t>
            </a:r>
            <a:r>
              <a:rPr lang="pt-BR" dirty="0"/>
              <a:t> é composto de um ou mais unidades de computação (UC) e cada UC é composto por, um ou mais, elemento de processamento (EP).</a:t>
            </a:r>
          </a:p>
        </p:txBody>
      </p:sp>
    </p:spTree>
    <p:extLst>
      <p:ext uri="{BB962C8B-B14F-4D97-AF65-F5344CB8AC3E}">
        <p14:creationId xmlns:p14="http://schemas.microsoft.com/office/powerpoint/2010/main" xmlns="" val="42512328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310056" y="470390"/>
            <a:ext cx="9609992" cy="38070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310054" y="5222632"/>
            <a:ext cx="9609994" cy="150348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  <a:p>
            <a:pPr algn="ctr"/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2409093" y="5563278"/>
            <a:ext cx="7341576" cy="483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Memória do Host</a:t>
            </a:r>
          </a:p>
        </p:txBody>
      </p:sp>
      <p:sp>
        <p:nvSpPr>
          <p:cNvPr id="10" name="Seta: de Cima para Baixo 9"/>
          <p:cNvSpPr/>
          <p:nvPr/>
        </p:nvSpPr>
        <p:spPr>
          <a:xfrm>
            <a:off x="5944920" y="4295040"/>
            <a:ext cx="340262" cy="92759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118946" y="3692769"/>
            <a:ext cx="7921869" cy="439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Memória Global e Memória Constante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118946" y="914400"/>
            <a:ext cx="3754316" cy="2338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251880" y="914400"/>
            <a:ext cx="3755633" cy="23299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2442394" y="1255154"/>
            <a:ext cx="1381711" cy="11539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EP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4202723" y="1255154"/>
            <a:ext cx="1371600" cy="11539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EP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6559062" y="1255154"/>
            <a:ext cx="1354015" cy="11539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EP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8324998" y="1255154"/>
            <a:ext cx="1408088" cy="11539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EP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2409093" y="2681653"/>
            <a:ext cx="3165230" cy="404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Memória Local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6559062" y="2681651"/>
            <a:ext cx="3174024" cy="404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Memória Local</a:t>
            </a:r>
          </a:p>
        </p:txBody>
      </p:sp>
      <p:sp>
        <p:nvSpPr>
          <p:cNvPr id="20" name="Seta: de Cima para Baixo 19"/>
          <p:cNvSpPr/>
          <p:nvPr/>
        </p:nvSpPr>
        <p:spPr>
          <a:xfrm>
            <a:off x="3886200" y="3279529"/>
            <a:ext cx="246185" cy="39565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: de Cima para Baixo 21"/>
          <p:cNvSpPr/>
          <p:nvPr/>
        </p:nvSpPr>
        <p:spPr>
          <a:xfrm>
            <a:off x="8018585" y="3279529"/>
            <a:ext cx="237392" cy="39565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eta: de Cima para Baixo 22"/>
          <p:cNvSpPr/>
          <p:nvPr/>
        </p:nvSpPr>
        <p:spPr>
          <a:xfrm>
            <a:off x="3064779" y="2426675"/>
            <a:ext cx="161998" cy="23739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Seta: de Cima para Baixo 23"/>
          <p:cNvSpPr/>
          <p:nvPr/>
        </p:nvSpPr>
        <p:spPr>
          <a:xfrm flipH="1">
            <a:off x="4862145" y="2426675"/>
            <a:ext cx="149469" cy="23739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2567353" y="1987059"/>
            <a:ext cx="1116623" cy="294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Mem Privada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4379980" y="1987060"/>
            <a:ext cx="1041138" cy="316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Mem Privada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6682152" y="1987058"/>
            <a:ext cx="1125417" cy="294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Mem Privada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8546216" y="1987058"/>
            <a:ext cx="1028608" cy="294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Mem Privada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3386358" y="20683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3145778" y="20683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4413737" y="167055"/>
            <a:ext cx="3393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Dispositivo de Computação - GPU 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3886200" y="1670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2567355" y="914400"/>
            <a:ext cx="2829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    </a:t>
            </a:r>
            <a:r>
              <a:rPr lang="pt-BR" b="1" dirty="0"/>
              <a:t>Unidade de Computação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7209691" y="984798"/>
            <a:ext cx="1274886" cy="142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2338754" y="6268862"/>
            <a:ext cx="7394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ff5"/>
              </a:rPr>
              <a:t>   Processador:  Cada núcleo tem sua própria memória de instruções.</a:t>
            </a:r>
            <a:endParaRPr lang="pt-BR" sz="2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Seta: de Cima para Baixo 39"/>
          <p:cNvSpPr/>
          <p:nvPr/>
        </p:nvSpPr>
        <p:spPr>
          <a:xfrm>
            <a:off x="7164318" y="2426676"/>
            <a:ext cx="159673" cy="23739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Seta: de Cima para Baixo 40"/>
          <p:cNvSpPr/>
          <p:nvPr/>
        </p:nvSpPr>
        <p:spPr>
          <a:xfrm>
            <a:off x="8945515" y="2435467"/>
            <a:ext cx="167054" cy="23739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CaixaDeTexto 41"/>
          <p:cNvSpPr txBox="1"/>
          <p:nvPr/>
        </p:nvSpPr>
        <p:spPr>
          <a:xfrm>
            <a:off x="2442394" y="4545623"/>
            <a:ext cx="3430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Modelo de Plataforma </a:t>
            </a:r>
            <a:r>
              <a:rPr lang="pt-BR" b="1" dirty="0" err="1"/>
              <a:t>OpenCL</a:t>
            </a:r>
            <a:r>
              <a:rPr lang="pt-BR" b="1" dirty="0"/>
              <a:t> 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6831623" y="877141"/>
            <a:ext cx="2558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Unidade de Computação</a:t>
            </a:r>
          </a:p>
        </p:txBody>
      </p:sp>
      <p:sp>
        <p:nvSpPr>
          <p:cNvPr id="44" name="CaixaDeTexto 43"/>
          <p:cNvSpPr txBox="1"/>
          <p:nvPr/>
        </p:nvSpPr>
        <p:spPr>
          <a:xfrm flipH="1">
            <a:off x="1389183" y="5785338"/>
            <a:ext cx="87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 </a:t>
            </a:r>
            <a:r>
              <a:rPr lang="pt-BR" b="1" dirty="0">
                <a:solidFill>
                  <a:schemeClr val="bg1"/>
                </a:solidFill>
              </a:rPr>
              <a:t>HOST</a:t>
            </a:r>
          </a:p>
        </p:txBody>
      </p:sp>
    </p:spTree>
    <p:extLst>
      <p:ext uri="{BB962C8B-B14F-4D97-AF65-F5344CB8AC3E}">
        <p14:creationId xmlns:p14="http://schemas.microsoft.com/office/powerpoint/2010/main" xmlns="" val="33444805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Arquitetura conceitual de um </a:t>
            </a:r>
            <a:r>
              <a:rPr lang="pt-BR" i="1" dirty="0" err="1">
                <a:solidFill>
                  <a:srgbClr val="00B050"/>
                </a:solidFill>
              </a:rPr>
              <a:t>device</a:t>
            </a:r>
            <a:r>
              <a:rPr lang="pt-BR" i="1" dirty="0">
                <a:solidFill>
                  <a:srgbClr val="00B050"/>
                </a:solidFill>
              </a:rPr>
              <a:t> </a:t>
            </a:r>
            <a:r>
              <a:rPr lang="pt-BR" i="1" dirty="0" err="1">
                <a:solidFill>
                  <a:srgbClr val="00B050"/>
                </a:solidFill>
              </a:rPr>
              <a:t>OpenCL</a:t>
            </a:r>
            <a:r>
              <a:rPr lang="pt-BR" i="1" dirty="0">
                <a:solidFill>
                  <a:srgbClr val="00B050"/>
                </a:solidFill>
              </a:rPr>
              <a:t>, o host não aparece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60685" y="1485900"/>
            <a:ext cx="8713177" cy="537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76233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310056" y="470390"/>
            <a:ext cx="9609992" cy="38070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310054" y="5222632"/>
            <a:ext cx="9609994" cy="150348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409093" y="5437987"/>
            <a:ext cx="5398476" cy="438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Memória </a:t>
            </a:r>
            <a:r>
              <a:rPr lang="pt-BR" dirty="0">
                <a:solidFill>
                  <a:prstClr val="white"/>
                </a:solidFill>
                <a:latin typeface="Calibri" panose="020F0502020204030204"/>
              </a:rPr>
              <a:t>Global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eta: de Cima para Baixo 9"/>
          <p:cNvSpPr/>
          <p:nvPr/>
        </p:nvSpPr>
        <p:spPr>
          <a:xfrm>
            <a:off x="4617392" y="4149967"/>
            <a:ext cx="340262" cy="128801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118946" y="3692769"/>
            <a:ext cx="7921869" cy="439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Cache de Memória Global    |   Memória Constante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118946" y="914400"/>
            <a:ext cx="3754316" cy="2338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251880" y="914400"/>
            <a:ext cx="3755633" cy="23299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442394" y="1255154"/>
            <a:ext cx="1381711" cy="11539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4202723" y="1255154"/>
            <a:ext cx="1371600" cy="11539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6559062" y="1255154"/>
            <a:ext cx="1354015" cy="11539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8324998" y="1255154"/>
            <a:ext cx="1408088" cy="11539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2409093" y="2681653"/>
            <a:ext cx="3165230" cy="404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Memória Local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6559062" y="2681651"/>
            <a:ext cx="3174024" cy="404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Memória Local</a:t>
            </a:r>
          </a:p>
        </p:txBody>
      </p:sp>
      <p:sp>
        <p:nvSpPr>
          <p:cNvPr id="20" name="Seta: de Cima para Baixo 19"/>
          <p:cNvSpPr/>
          <p:nvPr/>
        </p:nvSpPr>
        <p:spPr>
          <a:xfrm>
            <a:off x="3886200" y="3103683"/>
            <a:ext cx="254977" cy="56270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Seta: de Cima para Baixo 21"/>
          <p:cNvSpPr/>
          <p:nvPr/>
        </p:nvSpPr>
        <p:spPr>
          <a:xfrm>
            <a:off x="8001000" y="3103683"/>
            <a:ext cx="254977" cy="57150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Seta: de Cima para Baixo 22"/>
          <p:cNvSpPr/>
          <p:nvPr/>
        </p:nvSpPr>
        <p:spPr>
          <a:xfrm>
            <a:off x="3064779" y="2426675"/>
            <a:ext cx="161998" cy="23739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Seta: de Cima para Baixo 23"/>
          <p:cNvSpPr/>
          <p:nvPr/>
        </p:nvSpPr>
        <p:spPr>
          <a:xfrm flipH="1">
            <a:off x="4862145" y="2426675"/>
            <a:ext cx="149469" cy="23739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2567353" y="1987059"/>
            <a:ext cx="1116623" cy="294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 Privada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4379980" y="1987060"/>
            <a:ext cx="1041138" cy="316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 Privada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6682152" y="1987058"/>
            <a:ext cx="1125417" cy="294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 Privada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8546216" y="1987058"/>
            <a:ext cx="1028608" cy="294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 Privada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3386358" y="20683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3145778" y="20683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4413737" y="167055"/>
            <a:ext cx="3393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Dispositivo de Computação - GPU 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3886200" y="1670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2567355" y="914400"/>
            <a:ext cx="2829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Unidade de Computação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7209691" y="984798"/>
            <a:ext cx="1274886" cy="142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Seta: de Cima para Baixo 39"/>
          <p:cNvSpPr/>
          <p:nvPr/>
        </p:nvSpPr>
        <p:spPr>
          <a:xfrm>
            <a:off x="7164318" y="2426676"/>
            <a:ext cx="159673" cy="23739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eta: de Cima para Baixo 40"/>
          <p:cNvSpPr/>
          <p:nvPr/>
        </p:nvSpPr>
        <p:spPr>
          <a:xfrm>
            <a:off x="8945515" y="2435467"/>
            <a:ext cx="167054" cy="23739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6831623" y="877141"/>
            <a:ext cx="2558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Unidade de Computação</a:t>
            </a:r>
          </a:p>
        </p:txBody>
      </p:sp>
      <p:sp>
        <p:nvSpPr>
          <p:cNvPr id="2" name="Retângulo 1"/>
          <p:cNvSpPr/>
          <p:nvPr/>
        </p:nvSpPr>
        <p:spPr>
          <a:xfrm>
            <a:off x="4202723" y="6150224"/>
            <a:ext cx="5662155" cy="3912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Memória Constante</a:t>
            </a:r>
          </a:p>
        </p:txBody>
      </p:sp>
      <p:sp>
        <p:nvSpPr>
          <p:cNvPr id="8" name="Seta: de Cima para Baixo 7"/>
          <p:cNvSpPr/>
          <p:nvPr/>
        </p:nvSpPr>
        <p:spPr>
          <a:xfrm>
            <a:off x="8945515" y="4132385"/>
            <a:ext cx="365539" cy="201783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/>
          <p:cNvSpPr/>
          <p:nvPr/>
        </p:nvSpPr>
        <p:spPr>
          <a:xfrm>
            <a:off x="5421117" y="4527034"/>
            <a:ext cx="29705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b="1" dirty="0">
                <a:solidFill>
                  <a:prstClr val="black"/>
                </a:solidFill>
              </a:rPr>
              <a:t>Modelo de Memória </a:t>
            </a:r>
            <a:r>
              <a:rPr lang="pt-BR" b="1" dirty="0" err="1">
                <a:solidFill>
                  <a:prstClr val="black"/>
                </a:solidFill>
              </a:rPr>
              <a:t>OpenCL</a:t>
            </a:r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8932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O dispositivo (</a:t>
            </a:r>
            <a:r>
              <a:rPr lang="pt-BR" i="1" dirty="0" err="1">
                <a:solidFill>
                  <a:srgbClr val="00B050"/>
                </a:solidFill>
              </a:rPr>
              <a:t>device</a:t>
            </a:r>
            <a:r>
              <a:rPr lang="pt-BR" i="1" dirty="0">
                <a:solidFill>
                  <a:srgbClr val="00B050"/>
                </a:solidFill>
              </a:rPr>
              <a:t>) </a:t>
            </a:r>
            <a:r>
              <a:rPr lang="pt-BR" i="1" dirty="0" err="1">
                <a:solidFill>
                  <a:srgbClr val="00B050"/>
                </a:solidFill>
              </a:rPr>
              <a:t>OpenCL</a:t>
            </a:r>
            <a:r>
              <a:rPr lang="pt-BR" i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Deve conter várias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Unidades de Computação</a:t>
            </a:r>
            <a:r>
              <a:rPr lang="pt-BR" dirty="0"/>
              <a:t>, que é composta por vários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Elementos de Processamento</a:t>
            </a:r>
            <a:r>
              <a:rPr lang="pt-BR" dirty="0"/>
              <a:t>. Como exemplo, a GPU descrita em termos </a:t>
            </a:r>
            <a:r>
              <a:rPr lang="pt-BR" dirty="0" err="1"/>
              <a:t>OpenCL</a:t>
            </a:r>
            <a:r>
              <a:rPr lang="pt-BR" dirty="0"/>
              <a:t> é a seguinte.</a:t>
            </a:r>
          </a:p>
          <a:p>
            <a:endParaRPr lang="pt-BR" dirty="0"/>
          </a:p>
          <a:p>
            <a:pPr lvl="1"/>
            <a:r>
              <a:rPr lang="pt-BR" dirty="0"/>
              <a:t>Dispositivo </a:t>
            </a:r>
            <a:r>
              <a:rPr lang="pt-BR" dirty="0" err="1"/>
              <a:t>OpenCL</a:t>
            </a:r>
            <a:r>
              <a:rPr lang="pt-BR" dirty="0"/>
              <a:t> - GPU</a:t>
            </a:r>
          </a:p>
          <a:p>
            <a:pPr lvl="1"/>
            <a:r>
              <a:rPr lang="pt-BR" dirty="0"/>
              <a:t>Unidade de Computação - Vários processadores</a:t>
            </a:r>
          </a:p>
          <a:p>
            <a:pPr lvl="1"/>
            <a:r>
              <a:rPr lang="pt-BR" dirty="0"/>
              <a:t>Elementos de processamento – Núcleos de processadores</a:t>
            </a:r>
          </a:p>
          <a:p>
            <a:pPr marL="457200" lvl="1" indent="0">
              <a:buNone/>
            </a:pPr>
            <a:endParaRPr lang="pt-BR" dirty="0"/>
          </a:p>
          <a:p>
            <a:pPr marL="457200" lvl="1" indent="0">
              <a:buNone/>
            </a:pPr>
            <a:r>
              <a:rPr lang="pt-BR" dirty="0" err="1"/>
              <a:t>OpenCL</a:t>
            </a:r>
            <a:r>
              <a:rPr lang="pt-BR" dirty="0"/>
              <a:t> dispositivo será chamado de um dispositivo (</a:t>
            </a:r>
            <a:r>
              <a:rPr lang="pt-BR" i="1" dirty="0" err="1"/>
              <a:t>device</a:t>
            </a:r>
            <a:r>
              <a:rPr lang="pt-BR" dirty="0"/>
              <a:t>) a partir deste ponto em frente.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2132331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Modelo de programação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O modelo de programação descreve as abordagens possíveis para a execução de código </a:t>
            </a:r>
            <a:r>
              <a:rPr lang="pt-BR" dirty="0" err="1"/>
              <a:t>OpenCL</a:t>
            </a:r>
            <a:r>
              <a:rPr lang="pt-BR" dirty="0"/>
              <a:t>. O modelo de programação em </a:t>
            </a:r>
            <a:r>
              <a:rPr lang="pt-BR" dirty="0" err="1"/>
              <a:t>OpenCL</a:t>
            </a:r>
            <a:r>
              <a:rPr lang="pt-BR" dirty="0"/>
              <a:t> é semelhante ao utilizado em CUDA. </a:t>
            </a:r>
          </a:p>
          <a:p>
            <a:pPr marL="0" indent="0">
              <a:buNone/>
            </a:pPr>
            <a:r>
              <a:rPr lang="pt-BR" dirty="0"/>
              <a:t> </a:t>
            </a:r>
          </a:p>
          <a:p>
            <a:r>
              <a:rPr lang="pt-BR" i="1" dirty="0">
                <a:solidFill>
                  <a:srgbClr val="0000FF"/>
                </a:solidFill>
              </a:rPr>
              <a:t>Kernels</a:t>
            </a:r>
            <a:r>
              <a:rPr lang="pt-BR" dirty="0"/>
              <a:t> podem ser executados de dois modos distintos:</a:t>
            </a:r>
            <a:br>
              <a:rPr lang="pt-BR" dirty="0"/>
            </a:br>
            <a:r>
              <a:rPr lang="pt-BR" dirty="0"/>
              <a:t> </a:t>
            </a:r>
          </a:p>
          <a:p>
            <a:pPr marL="457200" lvl="1" indent="0">
              <a:buNone/>
            </a:pPr>
            <a:r>
              <a:rPr lang="pt-BR" dirty="0"/>
              <a:t>• </a:t>
            </a:r>
            <a:r>
              <a:rPr lang="pt-BR" dirty="0">
                <a:solidFill>
                  <a:srgbClr val="00B050"/>
                </a:solidFill>
              </a:rPr>
              <a:t>Paralelismo de dados </a:t>
            </a:r>
            <a:r>
              <a:rPr lang="pt-BR" dirty="0"/>
              <a:t>(Data </a:t>
            </a:r>
            <a:r>
              <a:rPr lang="pt-BR" dirty="0" err="1"/>
              <a:t>Parallel</a:t>
            </a:r>
            <a:r>
              <a:rPr lang="pt-BR" dirty="0"/>
              <a:t>): </a:t>
            </a:r>
            <a:r>
              <a:rPr lang="pt-BR" dirty="0">
                <a:solidFill>
                  <a:srgbClr val="0000FF"/>
                </a:solidFill>
              </a:rPr>
              <a:t>são instanciados múltiplos </a:t>
            </a:r>
            <a:r>
              <a:rPr lang="pt-BR" i="1" dirty="0" err="1">
                <a:solidFill>
                  <a:srgbClr val="0000FF"/>
                </a:solidFill>
              </a:rPr>
              <a:t>work-items</a:t>
            </a:r>
            <a:r>
              <a:rPr lang="pt-BR" dirty="0">
                <a:solidFill>
                  <a:srgbClr val="0000FF"/>
                </a:solidFill>
              </a:rPr>
              <a:t> para a execução do kernel</a:t>
            </a:r>
            <a:r>
              <a:rPr lang="pt-BR" dirty="0"/>
              <a:t>. Este é o modo descrito até o momento, e consiste no modo principal de uso de </a:t>
            </a:r>
            <a:r>
              <a:rPr lang="pt-BR" dirty="0" err="1"/>
              <a:t>OpenCL</a:t>
            </a:r>
            <a:r>
              <a:rPr lang="pt-BR" dirty="0"/>
              <a:t>. </a:t>
            </a:r>
          </a:p>
          <a:p>
            <a:pPr marL="457200" lvl="1" indent="0">
              <a:buNone/>
            </a:pPr>
            <a:endParaRPr lang="pt-BR" dirty="0"/>
          </a:p>
          <a:p>
            <a:pPr marL="457200" lvl="1" indent="0">
              <a:buNone/>
            </a:pPr>
            <a:r>
              <a:rPr lang="pt-BR" dirty="0"/>
              <a:t>• </a:t>
            </a:r>
            <a:r>
              <a:rPr lang="pt-BR" dirty="0">
                <a:solidFill>
                  <a:srgbClr val="00B050"/>
                </a:solidFill>
              </a:rPr>
              <a:t>Paralelismo de tarefas </a:t>
            </a:r>
            <a:r>
              <a:rPr lang="pt-BR" dirty="0"/>
              <a:t>(</a:t>
            </a:r>
            <a:r>
              <a:rPr lang="pt-BR" dirty="0" err="1"/>
              <a:t>Task</a:t>
            </a:r>
            <a:r>
              <a:rPr lang="pt-BR" dirty="0"/>
              <a:t> </a:t>
            </a:r>
            <a:r>
              <a:rPr lang="pt-BR" dirty="0" err="1"/>
              <a:t>Parallel</a:t>
            </a:r>
            <a:r>
              <a:rPr lang="pt-BR" dirty="0"/>
              <a:t>): um único </a:t>
            </a:r>
            <a:r>
              <a:rPr lang="pt-BR" i="1" dirty="0" err="1">
                <a:solidFill>
                  <a:srgbClr val="0000FF"/>
                </a:solidFill>
              </a:rPr>
              <a:t>work</a:t>
            </a:r>
            <a:r>
              <a:rPr lang="pt-BR" i="1" dirty="0">
                <a:solidFill>
                  <a:srgbClr val="0000FF"/>
                </a:solidFill>
              </a:rPr>
              <a:t>-item</a:t>
            </a:r>
            <a:r>
              <a:rPr lang="pt-BR" dirty="0"/>
              <a:t> é instanciado para a execução do </a:t>
            </a:r>
            <a:r>
              <a:rPr lang="pt-BR" i="1" dirty="0">
                <a:solidFill>
                  <a:srgbClr val="0000FF"/>
                </a:solidFill>
              </a:rPr>
              <a:t>kernel</a:t>
            </a:r>
            <a:r>
              <a:rPr lang="pt-BR" dirty="0"/>
              <a:t>. Isto permite a execução de múltiplos </a:t>
            </a:r>
            <a:r>
              <a:rPr lang="pt-BR" i="1" dirty="0">
                <a:solidFill>
                  <a:srgbClr val="0000FF"/>
                </a:solidFill>
              </a:rPr>
              <a:t>kernels</a:t>
            </a:r>
            <a:r>
              <a:rPr lang="pt-BR" dirty="0"/>
              <a:t> diferentes sobre </a:t>
            </a:r>
            <a:r>
              <a:rPr lang="pt-BR" i="1" dirty="0">
                <a:solidFill>
                  <a:schemeClr val="accent2"/>
                </a:solidFill>
              </a:rPr>
              <a:t>um mesmo conjunto de dados</a:t>
            </a:r>
            <a:r>
              <a:rPr lang="pt-BR" dirty="0"/>
              <a:t>, ou sobre </a:t>
            </a:r>
            <a:r>
              <a:rPr lang="pt-BR" dirty="0">
                <a:solidFill>
                  <a:schemeClr val="accent6"/>
                </a:solidFill>
              </a:rPr>
              <a:t>conjuntos de dados distintos.</a:t>
            </a:r>
          </a:p>
        </p:txBody>
      </p:sp>
    </p:spTree>
    <p:extLst>
      <p:ext uri="{BB962C8B-B14F-4D97-AF65-F5344CB8AC3E}">
        <p14:creationId xmlns:p14="http://schemas.microsoft.com/office/powerpoint/2010/main" xmlns="" val="6963114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Modelo de Execução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4294967295"/>
          </p:nvPr>
        </p:nvSpPr>
        <p:spPr>
          <a:xfrm>
            <a:off x="958362" y="1825625"/>
            <a:ext cx="10313376" cy="4351338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O modelo de execução do </a:t>
            </a:r>
            <a:r>
              <a:rPr lang="pt-BR" dirty="0" err="1"/>
              <a:t>OpenCL</a:t>
            </a:r>
            <a:r>
              <a:rPr lang="pt-BR" dirty="0"/>
              <a:t> é definido em termos de duas unidades de execução distintas: </a:t>
            </a:r>
            <a:r>
              <a:rPr lang="pt-BR" i="1" dirty="0">
                <a:solidFill>
                  <a:srgbClr val="0000FF"/>
                </a:solidFill>
              </a:rPr>
              <a:t>programa host </a:t>
            </a:r>
            <a:r>
              <a:rPr lang="pt-BR" dirty="0"/>
              <a:t>e </a:t>
            </a:r>
            <a:r>
              <a:rPr lang="pt-BR" i="1" dirty="0">
                <a:solidFill>
                  <a:srgbClr val="0000FF"/>
                </a:solidFill>
              </a:rPr>
              <a:t>funções kernel</a:t>
            </a:r>
            <a:r>
              <a:rPr lang="pt-BR" dirty="0"/>
              <a:t>.</a:t>
            </a:r>
          </a:p>
          <a:p>
            <a:pPr marL="0" indent="0">
              <a:buNone/>
            </a:pPr>
            <a:r>
              <a:rPr lang="pt-BR" dirty="0"/>
              <a:t> </a:t>
            </a:r>
          </a:p>
          <a:p>
            <a:r>
              <a:rPr lang="pt-BR" dirty="0"/>
              <a:t>O programa </a:t>
            </a:r>
            <a:r>
              <a:rPr lang="pt-BR" i="1" dirty="0"/>
              <a:t>host </a:t>
            </a:r>
            <a:r>
              <a:rPr lang="pt-BR" dirty="0"/>
              <a:t>usa a </a:t>
            </a:r>
            <a:r>
              <a:rPr lang="pt-BR" dirty="0">
                <a:solidFill>
                  <a:srgbClr val="0000FF"/>
                </a:solidFill>
              </a:rPr>
              <a:t>API </a:t>
            </a:r>
            <a:r>
              <a:rPr lang="pt-BR" dirty="0" err="1">
                <a:solidFill>
                  <a:srgbClr val="0000FF"/>
                </a:solidFill>
              </a:rPr>
              <a:t>OpenCL</a:t>
            </a:r>
            <a:r>
              <a:rPr lang="pt-BR" dirty="0">
                <a:solidFill>
                  <a:srgbClr val="0000FF"/>
                </a:solidFill>
              </a:rPr>
              <a:t> </a:t>
            </a:r>
            <a:r>
              <a:rPr lang="pt-BR" dirty="0"/>
              <a:t>para criar e administrar uma estrutura chamada </a:t>
            </a:r>
            <a:r>
              <a:rPr lang="pt-BR" i="1" dirty="0" err="1">
                <a:solidFill>
                  <a:srgbClr val="0000FF"/>
                </a:solidFill>
              </a:rPr>
              <a:t>OpenCL</a:t>
            </a:r>
            <a:r>
              <a:rPr lang="pt-BR" i="1" dirty="0">
                <a:solidFill>
                  <a:srgbClr val="0000FF"/>
                </a:solidFill>
              </a:rPr>
              <a:t> </a:t>
            </a:r>
            <a:r>
              <a:rPr lang="pt-BR" i="1" dirty="0" err="1">
                <a:solidFill>
                  <a:srgbClr val="0000FF"/>
                </a:solidFill>
              </a:rPr>
              <a:t>context</a:t>
            </a:r>
            <a:r>
              <a:rPr lang="pt-BR" i="1" dirty="0">
                <a:solidFill>
                  <a:srgbClr val="0000FF"/>
                </a:solidFill>
              </a:rPr>
              <a:t> </a:t>
            </a:r>
            <a:r>
              <a:rPr lang="pt-BR" dirty="0"/>
              <a:t>. </a:t>
            </a:r>
          </a:p>
          <a:p>
            <a:endParaRPr lang="pt-BR" dirty="0"/>
          </a:p>
          <a:p>
            <a:r>
              <a:rPr lang="pt-BR" dirty="0"/>
              <a:t>As </a:t>
            </a:r>
            <a:r>
              <a:rPr lang="pt-BR" i="1" dirty="0">
                <a:solidFill>
                  <a:srgbClr val="0000FF"/>
                </a:solidFill>
              </a:rPr>
              <a:t>funções kernel</a:t>
            </a:r>
            <a:r>
              <a:rPr lang="pt-BR" i="1" dirty="0"/>
              <a:t> sã</a:t>
            </a:r>
            <a:r>
              <a:rPr lang="pt-BR" dirty="0"/>
              <a:t>o a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parte paralela </a:t>
            </a:r>
            <a:r>
              <a:rPr lang="pt-BR" dirty="0"/>
              <a:t>de uma aplicação </a:t>
            </a:r>
            <a:r>
              <a:rPr lang="pt-BR" dirty="0" err="1"/>
              <a:t>OpenCL</a:t>
            </a:r>
            <a:r>
              <a:rPr lang="pt-BR" dirty="0"/>
              <a:t>. É o código que é executado em um dispositivo (GPU).</a:t>
            </a:r>
          </a:p>
          <a:p>
            <a:endParaRPr lang="pt-BR" dirty="0"/>
          </a:p>
          <a:p>
            <a:r>
              <a:rPr lang="pt-BR" dirty="0"/>
              <a:t>Um </a:t>
            </a:r>
            <a:r>
              <a:rPr lang="pt-BR" i="1" dirty="0">
                <a:solidFill>
                  <a:srgbClr val="0000FF"/>
                </a:solidFill>
              </a:rPr>
              <a:t>kernel</a:t>
            </a:r>
            <a:r>
              <a:rPr lang="pt-BR" i="1" dirty="0"/>
              <a:t> </a:t>
            </a:r>
            <a:r>
              <a:rPr lang="pt-BR" dirty="0"/>
              <a:t>em execução é referenciado como um </a:t>
            </a:r>
            <a:r>
              <a:rPr lang="pt-BR" i="1" dirty="0" err="1">
                <a:solidFill>
                  <a:srgbClr val="0000FF"/>
                </a:solidFill>
              </a:rPr>
              <a:t>work</a:t>
            </a:r>
            <a:r>
              <a:rPr lang="pt-BR" i="1" dirty="0">
                <a:solidFill>
                  <a:srgbClr val="0000FF"/>
                </a:solidFill>
              </a:rPr>
              <a:t>-item</a:t>
            </a:r>
            <a:r>
              <a:rPr lang="pt-BR" i="1" dirty="0"/>
              <a:t> (</a:t>
            </a:r>
            <a:r>
              <a:rPr lang="pt-BR" i="1" dirty="0">
                <a:solidFill>
                  <a:srgbClr val="00B050"/>
                </a:solidFill>
              </a:rPr>
              <a:t>thread</a:t>
            </a:r>
            <a:r>
              <a:rPr lang="pt-BR" i="1" dirty="0"/>
              <a:t>) </a:t>
            </a:r>
            <a:r>
              <a:rPr lang="pt-BR" dirty="0"/>
              <a:t>e um </a:t>
            </a:r>
            <a:r>
              <a:rPr lang="pt-BR" dirty="0">
                <a:solidFill>
                  <a:srgbClr val="0000FF"/>
                </a:solidFill>
              </a:rPr>
              <a:t>conjunto</a:t>
            </a:r>
            <a:r>
              <a:rPr lang="pt-BR" dirty="0"/>
              <a:t> </a:t>
            </a:r>
            <a:r>
              <a:rPr lang="pt-BR" dirty="0">
                <a:solidFill>
                  <a:srgbClr val="0000FF"/>
                </a:solidFill>
              </a:rPr>
              <a:t>de </a:t>
            </a:r>
            <a:r>
              <a:rPr lang="pt-BR" dirty="0" err="1">
                <a:solidFill>
                  <a:srgbClr val="0000FF"/>
                </a:solidFill>
              </a:rPr>
              <a:t>work-</a:t>
            </a:r>
            <a:r>
              <a:rPr lang="pt-BR" i="1" dirty="0" err="1">
                <a:solidFill>
                  <a:srgbClr val="0000FF"/>
                </a:solidFill>
              </a:rPr>
              <a:t>items</a:t>
            </a:r>
            <a:r>
              <a:rPr lang="pt-BR" i="1" dirty="0">
                <a:solidFill>
                  <a:srgbClr val="0000FF"/>
                </a:solidFill>
              </a:rPr>
              <a:t> </a:t>
            </a:r>
            <a:r>
              <a:rPr lang="pt-BR" dirty="0"/>
              <a:t>como um </a:t>
            </a:r>
            <a:r>
              <a:rPr lang="pt-BR" i="1" dirty="0" err="1">
                <a:solidFill>
                  <a:srgbClr val="0000FF"/>
                </a:solidFill>
              </a:rPr>
              <a:t>work-group</a:t>
            </a:r>
            <a:r>
              <a:rPr lang="pt-BR" i="1" dirty="0">
                <a:solidFill>
                  <a:srgbClr val="0000FF"/>
                </a:solidFill>
              </a:rPr>
              <a:t> (</a:t>
            </a:r>
            <a:r>
              <a:rPr lang="pt-BR" i="1" dirty="0">
                <a:solidFill>
                  <a:srgbClr val="00B050"/>
                </a:solidFill>
              </a:rPr>
              <a:t>bloco de threads</a:t>
            </a:r>
            <a:r>
              <a:rPr lang="pt-BR" i="1" dirty="0">
                <a:solidFill>
                  <a:srgbClr val="0000FF"/>
                </a:solidFill>
              </a:rPr>
              <a:t>)</a:t>
            </a:r>
            <a:r>
              <a:rPr lang="pt-BR" dirty="0"/>
              <a:t>. 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5939602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>
                <a:latin typeface="NimbusRomNo9L-Regu"/>
              </a:rPr>
              <a:t>O modelo de execução descreve a </a:t>
            </a:r>
            <a:r>
              <a:rPr lang="pt-BR" dirty="0">
                <a:solidFill>
                  <a:srgbClr val="0000FF"/>
                </a:solidFill>
                <a:latin typeface="NimbusRomNo9L-Regu"/>
              </a:rPr>
              <a:t>instanciação de </a:t>
            </a:r>
            <a:r>
              <a:rPr lang="pt-BR" dirty="0">
                <a:solidFill>
                  <a:srgbClr val="0000FF"/>
                </a:solidFill>
                <a:latin typeface="NimbusRomNo9L-Regu-Slant_167"/>
              </a:rPr>
              <a:t>kernels </a:t>
            </a:r>
            <a:r>
              <a:rPr lang="pt-BR" dirty="0">
                <a:latin typeface="NimbusRomNo9L-Regu"/>
              </a:rPr>
              <a:t>e a identificação das instâncias.</a:t>
            </a:r>
          </a:p>
          <a:p>
            <a:endParaRPr lang="pt-BR" dirty="0">
              <a:latin typeface="NimbusRomNo9L-Regu"/>
            </a:endParaRPr>
          </a:p>
          <a:p>
            <a:r>
              <a:rPr lang="pt-BR" dirty="0">
                <a:latin typeface="NimbusRomNo9L-Regu"/>
              </a:rPr>
              <a:t>Em </a:t>
            </a:r>
            <a:r>
              <a:rPr lang="pt-BR" dirty="0" err="1">
                <a:latin typeface="NimbusRomNo9L-Regu"/>
              </a:rPr>
              <a:t>OpenCL</a:t>
            </a:r>
            <a:r>
              <a:rPr lang="pt-BR" dirty="0">
                <a:latin typeface="NimbusRomNo9L-Regu"/>
              </a:rPr>
              <a:t>, um </a:t>
            </a:r>
            <a:r>
              <a:rPr lang="pt-BR" dirty="0">
                <a:latin typeface="NimbusRomNo9L-Regu-Slant_167"/>
              </a:rPr>
              <a:t>kernel </a:t>
            </a:r>
            <a:r>
              <a:rPr lang="pt-BR" dirty="0">
                <a:latin typeface="NimbusRomNo9L-Regu"/>
              </a:rPr>
              <a:t>é executado em um espaço de índices de 1, 2 ou 3 dimensões. </a:t>
            </a:r>
          </a:p>
          <a:p>
            <a:endParaRPr lang="pt-BR" dirty="0">
              <a:latin typeface="NimbusRomNo9L-Regu"/>
            </a:endParaRPr>
          </a:p>
          <a:p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NimbusRomNo9L-Regu"/>
              </a:rPr>
              <a:t>Cada instância do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NimbusRomNo9L-Regu-Slant_167"/>
              </a:rPr>
              <a:t>kernel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NimbusRomNo9L-Regu"/>
              </a:rPr>
              <a:t>é denominada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NimbusRomNo9L-Medi"/>
              </a:rPr>
              <a:t>item de trabalho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NimbusRomNo9L-Regu"/>
              </a:rPr>
              <a:t>(</a:t>
            </a:r>
            <a:r>
              <a:rPr lang="pt-BR" dirty="0" err="1">
                <a:solidFill>
                  <a:schemeClr val="accent2">
                    <a:lumMod val="75000"/>
                  </a:schemeClr>
                </a:solidFill>
                <a:latin typeface="NimbusRomNo9L-ReguItal"/>
              </a:rPr>
              <a:t>work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NimbusRomNo9L-ReguItal"/>
              </a:rPr>
              <a:t>-item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NimbusRomNo9L-Regu"/>
              </a:rPr>
              <a:t>)</a:t>
            </a:r>
            <a:r>
              <a:rPr lang="pt-BR" dirty="0">
                <a:latin typeface="NimbusRomNo9L-Regu"/>
              </a:rPr>
              <a:t>, materializado por uma thread, sendo este identificado por uma </a:t>
            </a:r>
            <a:r>
              <a:rPr lang="pt-BR" i="1" dirty="0" err="1">
                <a:latin typeface="NimbusRomNo9L-Regu"/>
              </a:rPr>
              <a:t>tupla</a:t>
            </a:r>
            <a:r>
              <a:rPr lang="pt-BR" i="1" dirty="0">
                <a:latin typeface="NimbusRomNo9L-Regu"/>
              </a:rPr>
              <a:t> de índices</a:t>
            </a:r>
            <a:r>
              <a:rPr lang="pt-BR" dirty="0">
                <a:latin typeface="NimbusRomNo9L-Regu"/>
              </a:rPr>
              <a:t>, havendo um índice para cada dimensão do espaço de índices. Estes índices são os </a:t>
            </a:r>
            <a:r>
              <a:rPr lang="pt-BR" dirty="0">
                <a:solidFill>
                  <a:srgbClr val="0000FF"/>
                </a:solidFill>
                <a:latin typeface="NimbusRomNo9L-Medi"/>
              </a:rPr>
              <a:t>identificadores globais </a:t>
            </a:r>
            <a:r>
              <a:rPr lang="pt-BR" dirty="0">
                <a:solidFill>
                  <a:srgbClr val="0000FF"/>
                </a:solidFill>
                <a:latin typeface="NimbusRomNo9L-Regu"/>
              </a:rPr>
              <a:t>do item de trabalho</a:t>
            </a:r>
            <a:r>
              <a:rPr lang="pt-BR" dirty="0">
                <a:latin typeface="NimbusRomNo9L-Regu"/>
              </a:rPr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9079629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Um </a:t>
            </a:r>
            <a:r>
              <a:rPr lang="pt-BR" i="1" dirty="0" err="1">
                <a:solidFill>
                  <a:srgbClr val="00B050"/>
                </a:solidFill>
              </a:rPr>
              <a:t>NDRange</a:t>
            </a:r>
            <a:r>
              <a:rPr lang="pt-BR" i="1" dirty="0">
                <a:solidFill>
                  <a:srgbClr val="00B050"/>
                </a:solidFill>
              </a:rPr>
              <a:t> de duas dimensões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 Figura 3 ilustram </a:t>
            </a:r>
            <a:r>
              <a:rPr lang="pt-BR" dirty="0" err="1"/>
              <a:t>NDRange</a:t>
            </a:r>
            <a:r>
              <a:rPr lang="pt-BR" dirty="0"/>
              <a:t> de duas dimensões, dividido em quatro </a:t>
            </a:r>
            <a:r>
              <a:rPr lang="pt-BR" i="1" dirty="0" err="1">
                <a:solidFill>
                  <a:schemeClr val="accent2">
                    <a:lumMod val="75000"/>
                  </a:schemeClr>
                </a:solidFill>
              </a:rPr>
              <a:t>work-groups</a:t>
            </a:r>
            <a:r>
              <a:rPr lang="pt-BR" dirty="0"/>
              <a:t>.</a:t>
            </a:r>
          </a:p>
          <a:p>
            <a:r>
              <a:rPr lang="pt-BR" dirty="0"/>
              <a:t>Cada </a:t>
            </a:r>
            <a:r>
              <a:rPr lang="pt-BR" i="1" dirty="0" err="1">
                <a:solidFill>
                  <a:schemeClr val="accent2">
                    <a:lumMod val="75000"/>
                  </a:schemeClr>
                </a:solidFill>
              </a:rPr>
              <a:t>work-group</a:t>
            </a:r>
            <a:r>
              <a:rPr lang="pt-BR" dirty="0"/>
              <a:t> contém quatro </a:t>
            </a:r>
            <a:r>
              <a:rPr lang="pt-BR" i="1" dirty="0" err="1">
                <a:solidFill>
                  <a:srgbClr val="0000FF"/>
                </a:solidFill>
              </a:rPr>
              <a:t>work-items</a:t>
            </a:r>
            <a:r>
              <a:rPr lang="pt-BR" dirty="0"/>
              <a:t>. </a:t>
            </a:r>
          </a:p>
          <a:p>
            <a:r>
              <a:rPr lang="pt-BR" dirty="0"/>
              <a:t>Observando-se os diferentes índices existentes, pode constar que um </a:t>
            </a:r>
            <a:r>
              <a:rPr lang="pt-BR" i="1" dirty="0" err="1">
                <a:solidFill>
                  <a:srgbClr val="0000FF"/>
                </a:solidFill>
              </a:rPr>
              <a:t>work</a:t>
            </a:r>
            <a:r>
              <a:rPr lang="pt-BR" i="1" dirty="0">
                <a:solidFill>
                  <a:srgbClr val="0000FF"/>
                </a:solidFill>
              </a:rPr>
              <a:t>-item</a:t>
            </a:r>
            <a:r>
              <a:rPr lang="pt-BR" dirty="0"/>
              <a:t> pode ser identificado individualmente de duas maneiras:</a:t>
            </a:r>
          </a:p>
          <a:p>
            <a:pPr marL="457200" lvl="1" indent="0">
              <a:buNone/>
            </a:pPr>
            <a:endParaRPr lang="pt-BR" dirty="0"/>
          </a:p>
          <a:p>
            <a:pPr marL="457200" lvl="1" indent="0">
              <a:buNone/>
            </a:pPr>
            <a:r>
              <a:rPr lang="pt-BR" dirty="0"/>
              <a:t>1. Por meio de seus identificadores globais.</a:t>
            </a:r>
          </a:p>
          <a:p>
            <a:pPr marL="457200" lvl="1" indent="0"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dirty="0"/>
              <a:t>2. Por meio da combinação de seus </a:t>
            </a:r>
            <a:r>
              <a:rPr lang="pt-BR" dirty="0">
                <a:solidFill>
                  <a:srgbClr val="00B050"/>
                </a:solidFill>
              </a:rPr>
              <a:t>identificadores locais </a:t>
            </a:r>
            <a:r>
              <a:rPr lang="pt-BR" dirty="0"/>
              <a:t>e dos </a:t>
            </a:r>
            <a:br>
              <a:rPr lang="pt-BR" dirty="0"/>
            </a:br>
            <a:r>
              <a:rPr lang="pt-BR" dirty="0"/>
              <a:t>     identificadores do seu </a:t>
            </a:r>
            <a:r>
              <a:rPr lang="pt-BR" i="1" dirty="0" err="1">
                <a:solidFill>
                  <a:schemeClr val="accent2">
                    <a:lumMod val="75000"/>
                  </a:schemeClr>
                </a:solidFill>
              </a:rPr>
              <a:t>work-group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321133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GPU – </a:t>
            </a:r>
            <a:r>
              <a:rPr lang="pt-BR" i="1" dirty="0" err="1">
                <a:solidFill>
                  <a:srgbClr val="00B050"/>
                </a:solidFill>
              </a:rPr>
              <a:t>Graphics</a:t>
            </a:r>
            <a:r>
              <a:rPr lang="pt-BR" i="1" dirty="0">
                <a:solidFill>
                  <a:srgbClr val="00B050"/>
                </a:solidFill>
              </a:rPr>
              <a:t> </a:t>
            </a:r>
            <a:r>
              <a:rPr lang="pt-BR" i="1" dirty="0" err="1">
                <a:solidFill>
                  <a:srgbClr val="00B050"/>
                </a:solidFill>
              </a:rPr>
              <a:t>Processing</a:t>
            </a:r>
            <a:r>
              <a:rPr lang="pt-BR" i="1" dirty="0">
                <a:solidFill>
                  <a:srgbClr val="00B050"/>
                </a:solidFill>
              </a:rPr>
              <a:t> Unit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NimbusRomNo9L-Regu"/>
              </a:rPr>
              <a:t>O uso tradicional das </a:t>
            </a:r>
            <a:r>
              <a:rPr lang="pt-BR" dirty="0">
                <a:solidFill>
                  <a:srgbClr val="00B050"/>
                </a:solidFill>
                <a:latin typeface="NimbusRomNo9L-Regu"/>
              </a:rPr>
              <a:t>placas gráficas</a:t>
            </a:r>
            <a:r>
              <a:rPr lang="pt-BR" dirty="0">
                <a:latin typeface="NimbusRomNo9L-Regu"/>
              </a:rPr>
              <a:t>, esteve durante muito tempo associado às aplicações de computação gráfica e/ou processamento de imagens.</a:t>
            </a:r>
          </a:p>
          <a:p>
            <a:endParaRPr lang="pt-BR" dirty="0"/>
          </a:p>
          <a:p>
            <a:r>
              <a:rPr lang="pt-BR" dirty="0"/>
              <a:t>Nos últimos anos, </a:t>
            </a:r>
            <a:r>
              <a:rPr lang="pt-BR" dirty="0">
                <a:solidFill>
                  <a:srgbClr val="00B050"/>
                </a:solidFill>
              </a:rPr>
              <a:t>arquiteturas  de placas gráficas </a:t>
            </a:r>
            <a:r>
              <a:rPr lang="pt-BR" dirty="0"/>
              <a:t>tem sido consideradas para implementações de </a:t>
            </a:r>
            <a:r>
              <a:rPr lang="pt-BR" dirty="0">
                <a:solidFill>
                  <a:srgbClr val="0000FF"/>
                </a:solidFill>
              </a:rPr>
              <a:t>aplicações científicas em um escopo mais genérico</a:t>
            </a:r>
            <a:r>
              <a:rPr lang="pt-BR" dirty="0"/>
              <a:t>, uma vez que seus processadores, chamados de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GPU (</a:t>
            </a:r>
            <a:r>
              <a:rPr lang="pt-BR" dirty="0" err="1">
                <a:solidFill>
                  <a:schemeClr val="accent2">
                    <a:lumMod val="75000"/>
                  </a:schemeClr>
                </a:solidFill>
              </a:rPr>
              <a:t>Graphics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dirty="0" err="1">
                <a:solidFill>
                  <a:schemeClr val="accent2">
                    <a:lumMod val="75000"/>
                  </a:schemeClr>
                </a:solidFill>
              </a:rPr>
              <a:t>Processing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 Unit)</a:t>
            </a:r>
            <a:r>
              <a:rPr lang="pt-BR" dirty="0"/>
              <a:t>, dispõem de grande capacidade de processamento.</a:t>
            </a:r>
          </a:p>
        </p:txBody>
      </p:sp>
    </p:spTree>
    <p:extLst>
      <p:ext uri="{BB962C8B-B14F-4D97-AF65-F5344CB8AC3E}">
        <p14:creationId xmlns:p14="http://schemas.microsoft.com/office/powerpoint/2010/main" xmlns="" val="15290368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8787" y="276225"/>
            <a:ext cx="8734425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48227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Organização de </a:t>
            </a:r>
            <a:r>
              <a:rPr lang="pt-BR" i="1" dirty="0" err="1">
                <a:solidFill>
                  <a:srgbClr val="00B050"/>
                </a:solidFill>
              </a:rPr>
              <a:t>Work-groups</a:t>
            </a:r>
            <a:r>
              <a:rPr lang="pt-BR" i="1" dirty="0">
                <a:solidFill>
                  <a:srgbClr val="00B050"/>
                </a:solidFill>
              </a:rPr>
              <a:t> (blocos) em um </a:t>
            </a:r>
            <a:r>
              <a:rPr lang="pt-BR" i="1" dirty="0" err="1">
                <a:solidFill>
                  <a:srgbClr val="00B050"/>
                </a:solidFill>
              </a:rPr>
              <a:t>NDRange</a:t>
            </a:r>
            <a:r>
              <a:rPr lang="pt-BR" i="1" dirty="0">
                <a:solidFill>
                  <a:srgbClr val="00B050"/>
                </a:solidFill>
              </a:rPr>
              <a:t> (grid)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1690688"/>
            <a:ext cx="5410200" cy="506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52556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Identificando </a:t>
            </a:r>
            <a:r>
              <a:rPr lang="pt-BR" i="1" dirty="0" err="1">
                <a:solidFill>
                  <a:srgbClr val="00B050"/>
                </a:solidFill>
              </a:rPr>
              <a:t>work-items</a:t>
            </a:r>
            <a:endParaRPr lang="pt-BR" i="1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pt-BR" dirty="0"/>
          </a:p>
          <a:p>
            <a:r>
              <a:rPr lang="pt-BR" dirty="0"/>
              <a:t>Os identificadores de um </a:t>
            </a:r>
            <a:r>
              <a:rPr lang="pt-BR" i="1" dirty="0" err="1">
                <a:solidFill>
                  <a:srgbClr val="0000FF"/>
                </a:solidFill>
              </a:rPr>
              <a:t>work</a:t>
            </a:r>
            <a:r>
              <a:rPr lang="pt-BR" i="1" dirty="0">
                <a:solidFill>
                  <a:srgbClr val="0000FF"/>
                </a:solidFill>
              </a:rPr>
              <a:t>-item</a:t>
            </a:r>
            <a:r>
              <a:rPr lang="pt-BR" dirty="0"/>
              <a:t> são, em geral, empregados para indexar estruturas que armazenam os dados de entrada e saída de um </a:t>
            </a:r>
            <a:r>
              <a:rPr lang="pt-BR" i="1" dirty="0">
                <a:solidFill>
                  <a:srgbClr val="0000FF"/>
                </a:solidFill>
              </a:rPr>
              <a:t>kernel</a:t>
            </a:r>
            <a:r>
              <a:rPr lang="pt-BR" dirty="0"/>
              <a:t>. </a:t>
            </a:r>
          </a:p>
          <a:p>
            <a:endParaRPr lang="pt-BR" dirty="0"/>
          </a:p>
          <a:p>
            <a:r>
              <a:rPr lang="pt-BR" dirty="0"/>
              <a:t>O </a:t>
            </a:r>
            <a:r>
              <a:rPr lang="pt-BR" i="1" dirty="0">
                <a:solidFill>
                  <a:srgbClr val="00B0F0"/>
                </a:solidFill>
              </a:rPr>
              <a:t>espaço de índices </a:t>
            </a:r>
            <a:r>
              <a:rPr lang="pt-BR" dirty="0"/>
              <a:t>é frequentemente dimensionado de em função do tamanho dos conjuntos de dados a serem processados. </a:t>
            </a:r>
          </a:p>
          <a:p>
            <a:endParaRPr lang="pt-BR" dirty="0"/>
          </a:p>
          <a:p>
            <a:r>
              <a:rPr lang="pt-BR" dirty="0"/>
              <a:t>Assim, por meio de seus identificadores, cada </a:t>
            </a:r>
            <a:r>
              <a:rPr lang="pt-BR" i="1" dirty="0" err="1">
                <a:solidFill>
                  <a:srgbClr val="0000FF"/>
                </a:solidFill>
              </a:rPr>
              <a:t>work</a:t>
            </a:r>
            <a:r>
              <a:rPr lang="pt-BR" i="1" dirty="0">
                <a:solidFill>
                  <a:srgbClr val="0000FF"/>
                </a:solidFill>
              </a:rPr>
              <a:t>-item</a:t>
            </a:r>
            <a:r>
              <a:rPr lang="pt-BR" dirty="0"/>
              <a:t> pode ser designado responsável por um ponto ou uma parte específica do resultado.</a:t>
            </a:r>
          </a:p>
        </p:txBody>
      </p:sp>
    </p:spTree>
    <p:extLst>
      <p:ext uri="{BB962C8B-B14F-4D97-AF65-F5344CB8AC3E}">
        <p14:creationId xmlns:p14="http://schemas.microsoft.com/office/powerpoint/2010/main" xmlns="" val="18898517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Kernels e Contexto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sz="3600" dirty="0"/>
              <a:t>A execução de </a:t>
            </a:r>
            <a:r>
              <a:rPr lang="pt-BR" sz="3600" i="1" dirty="0">
                <a:solidFill>
                  <a:srgbClr val="00B050"/>
                </a:solidFill>
              </a:rPr>
              <a:t>kernels</a:t>
            </a:r>
            <a:r>
              <a:rPr lang="pt-BR" sz="3600" dirty="0"/>
              <a:t> em uma aplicação </a:t>
            </a:r>
            <a:r>
              <a:rPr lang="pt-BR" sz="3600" dirty="0" err="1"/>
              <a:t>OpenCL</a:t>
            </a:r>
            <a:r>
              <a:rPr lang="pt-BR" sz="3600" dirty="0"/>
              <a:t> só é possível após a definição de um </a:t>
            </a:r>
            <a:r>
              <a:rPr lang="pt-BR" sz="3600" i="1" dirty="0">
                <a:solidFill>
                  <a:srgbClr val="00B050"/>
                </a:solidFill>
              </a:rPr>
              <a:t>contexto</a:t>
            </a:r>
            <a:r>
              <a:rPr lang="pt-BR" sz="3600" dirty="0"/>
              <a:t> (</a:t>
            </a:r>
            <a:r>
              <a:rPr lang="pt-BR" sz="3600" i="1" dirty="0" err="1"/>
              <a:t>context</a:t>
            </a:r>
            <a:r>
              <a:rPr lang="pt-BR" sz="3600" dirty="0"/>
              <a:t>). </a:t>
            </a:r>
          </a:p>
          <a:p>
            <a:endParaRPr lang="pt-BR" sz="3600" dirty="0" smtClean="0"/>
          </a:p>
          <a:p>
            <a:r>
              <a:rPr lang="pt-BR" sz="3600" i="1" dirty="0" err="1" smtClean="0">
                <a:solidFill>
                  <a:schemeClr val="accent2">
                    <a:lumMod val="75000"/>
                  </a:schemeClr>
                </a:solidFill>
              </a:rPr>
              <a:t>OpenCL</a:t>
            </a:r>
            <a:r>
              <a:rPr lang="pt-BR" sz="36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3600" i="1" dirty="0" err="1" smtClean="0">
                <a:solidFill>
                  <a:schemeClr val="accent2">
                    <a:lumMod val="75000"/>
                  </a:schemeClr>
                </a:solidFill>
              </a:rPr>
              <a:t>Context</a:t>
            </a:r>
            <a:r>
              <a:rPr lang="pt-BR" sz="36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3600" dirty="0" smtClean="0"/>
              <a:t>= Para </a:t>
            </a:r>
            <a:r>
              <a:rPr lang="pt-BR" sz="3600" dirty="0" smtClean="0">
                <a:solidFill>
                  <a:srgbClr val="0000FF"/>
                </a:solidFill>
              </a:rPr>
              <a:t>gerenciar um ou mais </a:t>
            </a:r>
            <a:r>
              <a:rPr lang="pt-BR" sz="3600" i="1" dirty="0" err="1" smtClean="0">
                <a:solidFill>
                  <a:srgbClr val="0000FF"/>
                </a:solidFill>
              </a:rPr>
              <a:t>devices</a:t>
            </a:r>
            <a:r>
              <a:rPr lang="pt-BR" sz="3600" dirty="0" smtClean="0">
                <a:solidFill>
                  <a:srgbClr val="0000FF"/>
                </a:solidFill>
              </a:rPr>
              <a:t> </a:t>
            </a:r>
            <a:r>
              <a:rPr lang="pt-BR" sz="3600" dirty="0" smtClean="0"/>
              <a:t>(</a:t>
            </a:r>
            <a:r>
              <a:rPr lang="pt-BR" sz="3600" dirty="0" err="1" smtClean="0"/>
              <a:t>GPUs</a:t>
            </a:r>
            <a:r>
              <a:rPr lang="pt-BR" sz="3600" dirty="0" smtClean="0"/>
              <a:t>) no </a:t>
            </a:r>
            <a:r>
              <a:rPr lang="pt-BR" sz="3600" dirty="0" smtClean="0"/>
              <a:t>sistema, o programador </a:t>
            </a:r>
            <a:r>
              <a:rPr lang="pt-BR" sz="3600" b="1" dirty="0" err="1" smtClean="0"/>
              <a:t>OpenCL</a:t>
            </a:r>
            <a:r>
              <a:rPr lang="pt-BR" sz="3600" dirty="0" smtClean="0"/>
              <a:t> primeiro </a:t>
            </a:r>
            <a:r>
              <a:rPr lang="pt-BR" sz="3600" dirty="0" smtClean="0"/>
              <a:t>precisa cria </a:t>
            </a:r>
            <a:r>
              <a:rPr lang="pt-BR" sz="3600" dirty="0" smtClean="0"/>
              <a:t>um </a:t>
            </a:r>
            <a:r>
              <a:rPr lang="pt-BR" sz="3600" i="1" dirty="0" smtClean="0">
                <a:solidFill>
                  <a:srgbClr val="00B050"/>
                </a:solidFill>
              </a:rPr>
              <a:t>contexto</a:t>
            </a:r>
            <a:r>
              <a:rPr lang="pt-BR" sz="3600" dirty="0" smtClean="0">
                <a:solidFill>
                  <a:srgbClr val="00B050"/>
                </a:solidFill>
              </a:rPr>
              <a:t> </a:t>
            </a:r>
            <a:r>
              <a:rPr lang="pt-BR" sz="3600" dirty="0" smtClean="0"/>
              <a:t>que </a:t>
            </a:r>
            <a:r>
              <a:rPr lang="pt-BR" sz="3600" dirty="0" smtClean="0"/>
              <a:t>reconhece esses </a:t>
            </a:r>
            <a:r>
              <a:rPr lang="pt-BR" sz="3600" i="1" dirty="0" err="1" smtClean="0"/>
              <a:t>devices</a:t>
            </a:r>
            <a:r>
              <a:rPr lang="pt-BR" sz="3600" dirty="0" smtClean="0"/>
              <a:t>.</a:t>
            </a:r>
            <a:br>
              <a:rPr lang="pt-BR" sz="3600" dirty="0" smtClean="0"/>
            </a:br>
            <a:endParaRPr lang="pt-BR" sz="3600" dirty="0"/>
          </a:p>
          <a:p>
            <a:r>
              <a:rPr lang="pt-BR" sz="3600" dirty="0"/>
              <a:t>Um contexto engloba um </a:t>
            </a:r>
            <a:r>
              <a:rPr lang="pt-BR" sz="3600" i="1" dirty="0">
                <a:solidFill>
                  <a:srgbClr val="0000FF"/>
                </a:solidFill>
              </a:rPr>
              <a:t>conjunto de dispositivos </a:t>
            </a:r>
            <a:r>
              <a:rPr lang="pt-BR" sz="3600" dirty="0"/>
              <a:t>e </a:t>
            </a:r>
            <a:r>
              <a:rPr lang="pt-BR" sz="3600" i="1" dirty="0">
                <a:solidFill>
                  <a:srgbClr val="00B050"/>
                </a:solidFill>
              </a:rPr>
              <a:t>kernels</a:t>
            </a:r>
            <a:r>
              <a:rPr lang="pt-BR" sz="3600" dirty="0"/>
              <a:t>, além de outras estruturas necessárias para a operação da aplicação, como </a:t>
            </a:r>
            <a:r>
              <a:rPr lang="pt-BR" sz="3600" i="1" dirty="0">
                <a:solidFill>
                  <a:schemeClr val="accent2">
                    <a:lumMod val="75000"/>
                  </a:schemeClr>
                </a:solidFill>
              </a:rPr>
              <a:t>filas de comandos</a:t>
            </a:r>
            <a:r>
              <a:rPr lang="pt-BR" sz="3600" dirty="0"/>
              <a:t>, </a:t>
            </a:r>
            <a:r>
              <a:rPr lang="pt-BR" sz="3600" i="1" dirty="0">
                <a:solidFill>
                  <a:srgbClr val="C00000"/>
                </a:solidFill>
              </a:rPr>
              <a:t>objetos de programa</a:t>
            </a:r>
            <a:r>
              <a:rPr lang="pt-BR" sz="3600" dirty="0"/>
              <a:t> e </a:t>
            </a:r>
            <a:r>
              <a:rPr lang="pt-BR" sz="3600" i="1" dirty="0">
                <a:solidFill>
                  <a:srgbClr val="0070C0"/>
                </a:solidFill>
              </a:rPr>
              <a:t>objetos de memória</a:t>
            </a:r>
            <a:r>
              <a:rPr lang="pt-BR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342556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Kernels e filas de comandos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>
              <a:latin typeface="NimbusRomNo9L-Regu"/>
            </a:endParaRPr>
          </a:p>
          <a:p>
            <a:r>
              <a:rPr lang="pt-BR" sz="3600" dirty="0">
                <a:latin typeface="NimbusRomNo9L-Regu"/>
              </a:rPr>
              <a:t>Para serem executados, </a:t>
            </a:r>
            <a:r>
              <a:rPr lang="pt-BR" sz="3600" i="1" dirty="0">
                <a:solidFill>
                  <a:srgbClr val="00B050"/>
                </a:solidFill>
                <a:latin typeface="NimbusRomNo9L-Regu-Slant_167"/>
              </a:rPr>
              <a:t>kernels</a:t>
            </a:r>
            <a:r>
              <a:rPr lang="pt-BR" sz="3600" dirty="0">
                <a:latin typeface="NimbusRomNo9L-Regu-Slant_167"/>
              </a:rPr>
              <a:t> </a:t>
            </a:r>
            <a:r>
              <a:rPr lang="pt-BR" sz="3600" dirty="0">
                <a:latin typeface="NimbusRomNo9L-Regu"/>
              </a:rPr>
              <a:t>são submetidos a </a:t>
            </a:r>
            <a:r>
              <a:rPr lang="pt-BR" sz="3600" i="1" dirty="0">
                <a:solidFill>
                  <a:srgbClr val="0000FF"/>
                </a:solidFill>
                <a:latin typeface="NimbusRomNo9L-Medi"/>
              </a:rPr>
              <a:t>filas de comandos </a:t>
            </a:r>
            <a:r>
              <a:rPr lang="pt-BR" sz="3600" dirty="0">
                <a:latin typeface="NimbusRomNo9L-Regu"/>
              </a:rPr>
              <a:t>(</a:t>
            </a:r>
            <a:r>
              <a:rPr lang="pt-BR" sz="3600" i="1" dirty="0" err="1">
                <a:solidFill>
                  <a:srgbClr val="0000FF"/>
                </a:solidFill>
                <a:latin typeface="NimbusRomNo9L-ReguItal"/>
              </a:rPr>
              <a:t>command</a:t>
            </a:r>
            <a:r>
              <a:rPr lang="pt-BR" sz="3600" i="1" dirty="0">
                <a:solidFill>
                  <a:srgbClr val="0000FF"/>
                </a:solidFill>
                <a:latin typeface="NimbusRomNo9L-ReguItal"/>
              </a:rPr>
              <a:t> </a:t>
            </a:r>
            <a:r>
              <a:rPr lang="pt-BR" sz="3600" i="1" dirty="0" err="1">
                <a:solidFill>
                  <a:srgbClr val="0000FF"/>
                </a:solidFill>
                <a:latin typeface="NimbusRomNo9L-ReguItal"/>
              </a:rPr>
              <a:t>queues</a:t>
            </a:r>
            <a:r>
              <a:rPr lang="pt-BR" sz="3600" dirty="0">
                <a:latin typeface="NimbusRomNo9L-Regu"/>
              </a:rPr>
              <a:t>) associadas aos dispositivos em uso. </a:t>
            </a:r>
          </a:p>
          <a:p>
            <a:endParaRPr lang="pt-BR" sz="3600" dirty="0">
              <a:latin typeface="NimbusRomNo9L-Regu"/>
            </a:endParaRPr>
          </a:p>
          <a:p>
            <a:r>
              <a:rPr lang="pt-BR" sz="3600" dirty="0">
                <a:latin typeface="NimbusRomNo9L-Regu"/>
              </a:rPr>
              <a:t>Cada dispositivo (GPU) possui </a:t>
            </a:r>
            <a:r>
              <a:rPr lang="pt-BR" sz="3600" i="1" dirty="0">
                <a:solidFill>
                  <a:srgbClr val="00B050"/>
                </a:solidFill>
                <a:latin typeface="NimbusRomNo9L-Regu"/>
              </a:rPr>
              <a:t>uma</a:t>
            </a:r>
            <a:r>
              <a:rPr lang="pt-BR" sz="3600" dirty="0">
                <a:latin typeface="NimbusRomNo9L-Regu"/>
              </a:rPr>
              <a:t> fila de comandos associada a ela.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xmlns="" val="37483163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Contexto </a:t>
            </a:r>
            <a:r>
              <a:rPr lang="pt-BR" dirty="0" err="1"/>
              <a:t>OpenCL</a:t>
            </a:r>
            <a:r>
              <a:rPr lang="pt-BR" dirty="0"/>
              <a:t> para </a:t>
            </a:r>
            <a:r>
              <a:rPr lang="pt-BR" dirty="0" err="1"/>
              <a:t>Device</a:t>
            </a:r>
            <a:r>
              <a:rPr lang="pt-BR" dirty="0"/>
              <a:t> </a:t>
            </a:r>
            <a:r>
              <a:rPr lang="pt-BR" dirty="0" err="1"/>
              <a:t>GPUs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1575" y="1971675"/>
            <a:ext cx="8858249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72267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Kernels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O modelo de execução descreve a </a:t>
            </a:r>
            <a:r>
              <a:rPr lang="pt-BR" dirty="0">
                <a:solidFill>
                  <a:srgbClr val="0000FF"/>
                </a:solidFill>
              </a:rPr>
              <a:t>instanciação de kernels </a:t>
            </a:r>
            <a:r>
              <a:rPr lang="pt-BR" dirty="0"/>
              <a:t>e a identificação das instâncias. 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Em </a:t>
            </a:r>
            <a:r>
              <a:rPr lang="pt-BR" dirty="0" err="1"/>
              <a:t>OpenCL</a:t>
            </a:r>
            <a:r>
              <a:rPr lang="pt-BR" dirty="0"/>
              <a:t>, um </a:t>
            </a:r>
            <a:r>
              <a:rPr lang="pt-BR" i="1" dirty="0">
                <a:solidFill>
                  <a:srgbClr val="0000FF"/>
                </a:solidFill>
              </a:rPr>
              <a:t>kernel </a:t>
            </a:r>
            <a:r>
              <a:rPr lang="pt-BR" dirty="0"/>
              <a:t>é executado em um espaço de índices de 1, 2 ou 3 dimensões, denominado </a:t>
            </a:r>
            <a:r>
              <a:rPr lang="pt-BR" dirty="0" err="1">
                <a:solidFill>
                  <a:schemeClr val="accent2">
                    <a:lumMod val="75000"/>
                  </a:schemeClr>
                </a:solidFill>
              </a:rPr>
              <a:t>NDRange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 (N-Dimensional Range)</a:t>
            </a:r>
            <a:r>
              <a:rPr lang="pt-BR" dirty="0"/>
              <a:t>. </a:t>
            </a:r>
          </a:p>
          <a:p>
            <a:endParaRPr lang="pt-BR" dirty="0"/>
          </a:p>
          <a:p>
            <a:r>
              <a:rPr lang="pt-BR" dirty="0">
                <a:solidFill>
                  <a:srgbClr val="0000FF"/>
                </a:solidFill>
              </a:rPr>
              <a:t>Cada instância do kernel é denominada </a:t>
            </a:r>
            <a:r>
              <a:rPr lang="pt-BR" i="1" dirty="0" err="1">
                <a:solidFill>
                  <a:srgbClr val="0000FF"/>
                </a:solidFill>
              </a:rPr>
              <a:t>work</a:t>
            </a:r>
            <a:r>
              <a:rPr lang="pt-BR" i="1" dirty="0">
                <a:solidFill>
                  <a:srgbClr val="0000FF"/>
                </a:solidFill>
              </a:rPr>
              <a:t>-item</a:t>
            </a:r>
            <a:r>
              <a:rPr lang="pt-BR" dirty="0"/>
              <a:t>,</a:t>
            </a:r>
            <a:r>
              <a:rPr lang="pt-BR" dirty="0">
                <a:solidFill>
                  <a:srgbClr val="0000FF"/>
                </a:solidFill>
              </a:rPr>
              <a:t> </a:t>
            </a:r>
            <a:r>
              <a:rPr lang="pt-BR" dirty="0"/>
              <a:t>sendo este identificado por uma </a:t>
            </a:r>
            <a:r>
              <a:rPr lang="pt-BR" i="1" dirty="0" err="1"/>
              <a:t>tupla</a:t>
            </a:r>
            <a:r>
              <a:rPr lang="pt-BR" i="1" dirty="0"/>
              <a:t> de índices</a:t>
            </a:r>
            <a:r>
              <a:rPr lang="pt-BR" dirty="0"/>
              <a:t>, havendo um índice para cada dimensão do espaço de índices. </a:t>
            </a:r>
          </a:p>
          <a:p>
            <a:endParaRPr lang="pt-BR" dirty="0"/>
          </a:p>
          <a:p>
            <a:r>
              <a:rPr lang="pt-BR" dirty="0"/>
              <a:t>Estes índices são os </a:t>
            </a:r>
            <a:r>
              <a:rPr lang="pt-BR" dirty="0">
                <a:solidFill>
                  <a:srgbClr val="0000FF"/>
                </a:solidFill>
              </a:rPr>
              <a:t>identificadores globais do </a:t>
            </a:r>
            <a:r>
              <a:rPr lang="pt-BR" i="1" dirty="0" err="1">
                <a:solidFill>
                  <a:srgbClr val="0000FF"/>
                </a:solidFill>
              </a:rPr>
              <a:t>work</a:t>
            </a:r>
            <a:r>
              <a:rPr lang="pt-BR" i="1" dirty="0">
                <a:solidFill>
                  <a:srgbClr val="0000FF"/>
                </a:solidFill>
              </a:rPr>
              <a:t>-item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1683570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i="1" dirty="0">
                <a:solidFill>
                  <a:srgbClr val="00B050"/>
                </a:solidFill>
              </a:rPr>
              <a:t>Modelo de Memória </a:t>
            </a:r>
            <a:r>
              <a:rPr lang="pt-BR" i="1" dirty="0" err="1">
                <a:solidFill>
                  <a:srgbClr val="00B050"/>
                </a:solidFill>
              </a:rPr>
              <a:t>OpenCL</a:t>
            </a:r>
            <a:endParaRPr lang="pt-BR" i="1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1. </a:t>
            </a:r>
            <a:r>
              <a:rPr lang="pt-BR" dirty="0">
                <a:solidFill>
                  <a:srgbClr val="0000FF"/>
                </a:solidFill>
              </a:rPr>
              <a:t>Memória Global  </a:t>
            </a:r>
            <a:r>
              <a:rPr lang="pt-BR" dirty="0"/>
              <a:t>-  Memória que pode ser lida de todos os </a:t>
            </a:r>
            <a:r>
              <a:rPr lang="pt-BR" i="1" dirty="0" err="1"/>
              <a:t>work</a:t>
            </a:r>
            <a:r>
              <a:rPr lang="pt-BR" i="1" dirty="0"/>
              <a:t>-</a:t>
            </a:r>
            <a:br>
              <a:rPr lang="pt-BR" i="1" dirty="0"/>
            </a:br>
            <a:r>
              <a:rPr lang="pt-BR" i="1" dirty="0"/>
              <a:t>    </a:t>
            </a:r>
            <a:r>
              <a:rPr lang="pt-BR" i="1" dirty="0" err="1"/>
              <a:t>items</a:t>
            </a:r>
            <a:r>
              <a:rPr lang="pt-BR" dirty="0"/>
              <a:t>. É fisicamente a memória principal do </a:t>
            </a:r>
            <a:br>
              <a:rPr lang="pt-BR" dirty="0"/>
            </a:br>
            <a:r>
              <a:rPr lang="pt-BR" dirty="0"/>
              <a:t>                                       dispositivo (GPU).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2. </a:t>
            </a:r>
            <a:r>
              <a:rPr lang="pt-BR" dirty="0">
                <a:solidFill>
                  <a:srgbClr val="0000FF"/>
                </a:solidFill>
              </a:rPr>
              <a:t>Memória Constante  </a:t>
            </a:r>
            <a:r>
              <a:rPr lang="pt-BR" dirty="0"/>
              <a:t>-  Também é memória que pode ser lida de </a:t>
            </a:r>
            <a:br>
              <a:rPr lang="pt-BR" dirty="0"/>
            </a:br>
            <a:r>
              <a:rPr lang="pt-BR" dirty="0"/>
              <a:t>    todos os </a:t>
            </a:r>
            <a:r>
              <a:rPr lang="pt-BR" i="1" dirty="0" err="1">
                <a:solidFill>
                  <a:srgbClr val="0000FF"/>
                </a:solidFill>
              </a:rPr>
              <a:t>work-items</a:t>
            </a:r>
            <a:r>
              <a:rPr lang="pt-BR" dirty="0"/>
              <a:t>. </a:t>
            </a:r>
            <a:br>
              <a:rPr lang="pt-BR" dirty="0"/>
            </a:br>
            <a:r>
              <a:rPr lang="pt-BR" dirty="0"/>
              <a:t>    </a:t>
            </a:r>
            <a:br>
              <a:rPr lang="pt-BR" dirty="0"/>
            </a:br>
            <a:r>
              <a:rPr lang="pt-BR" dirty="0"/>
              <a:t>    É fisicamente a memória principal do </a:t>
            </a:r>
            <a:br>
              <a:rPr lang="pt-BR" dirty="0"/>
            </a:br>
            <a:r>
              <a:rPr lang="pt-BR" dirty="0"/>
              <a:t>    dispositivo, mas pode ser usada de forma mais eficiente do que a </a:t>
            </a:r>
            <a:br>
              <a:rPr lang="pt-BR" dirty="0"/>
            </a:br>
            <a:r>
              <a:rPr lang="pt-BR" dirty="0"/>
              <a:t>    memória global, se as unidades de computação contiverem </a:t>
            </a:r>
            <a:br>
              <a:rPr lang="pt-BR" dirty="0"/>
            </a:br>
            <a:r>
              <a:rPr lang="pt-BR" dirty="0"/>
              <a:t>    hardware para suportar </a:t>
            </a:r>
            <a:r>
              <a:rPr lang="pt-BR" i="1" dirty="0">
                <a:solidFill>
                  <a:srgbClr val="C00000"/>
                </a:solidFill>
              </a:rPr>
              <a:t>cache de memória constante</a:t>
            </a:r>
            <a:r>
              <a:rPr lang="pt-BR" dirty="0"/>
              <a:t>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7036496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92D050"/>
                </a:solidFill>
              </a:rPr>
              <a:t>Modelo de Memória </a:t>
            </a:r>
            <a:r>
              <a:rPr lang="pt-BR" i="1" dirty="0" err="1">
                <a:solidFill>
                  <a:srgbClr val="92D050"/>
                </a:solidFill>
              </a:rPr>
              <a:t>OpenCL</a:t>
            </a:r>
            <a:endParaRPr lang="pt-BR" dirty="0">
              <a:solidFill>
                <a:srgbClr val="92D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pt-BR" sz="9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pt-BR" sz="3200" dirty="0">
                <a:solidFill>
                  <a:prstClr val="black"/>
                </a:solidFill>
              </a:rPr>
              <a:t>3. </a:t>
            </a:r>
            <a:r>
              <a:rPr lang="pt-BR" dirty="0">
                <a:solidFill>
                  <a:srgbClr val="0000FF"/>
                </a:solidFill>
              </a:rPr>
              <a:t>Memória local  </a:t>
            </a:r>
            <a:r>
              <a:rPr lang="pt-BR" dirty="0">
                <a:solidFill>
                  <a:prstClr val="black"/>
                </a:solidFill>
              </a:rPr>
              <a:t>-  Memória que pode ser lida de itens de trabalho dentro de um grupo de trabalho. É fisicamente a memória compartilhada por cada das </a:t>
            </a:r>
            <a:r>
              <a:rPr lang="pt-BR" i="1" dirty="0">
                <a:solidFill>
                  <a:srgbClr val="00B050"/>
                </a:solidFill>
              </a:rPr>
              <a:t>unidades de computação</a:t>
            </a:r>
            <a:r>
              <a:rPr lang="pt-BR" dirty="0">
                <a:solidFill>
                  <a:prstClr val="black"/>
                </a:solidFill>
              </a:rPr>
              <a:t>.</a:t>
            </a:r>
          </a:p>
          <a:p>
            <a:pPr marL="0" lvl="0" indent="0">
              <a:buNone/>
            </a:pPr>
            <a:endParaRPr lang="pt-BR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pt-BR" dirty="0">
                <a:solidFill>
                  <a:prstClr val="black"/>
                </a:solidFill>
              </a:rPr>
              <a:t>4. </a:t>
            </a:r>
            <a:r>
              <a:rPr lang="pt-BR" dirty="0">
                <a:solidFill>
                  <a:srgbClr val="0000FF"/>
                </a:solidFill>
              </a:rPr>
              <a:t>Memória privada  </a:t>
            </a:r>
            <a:r>
              <a:rPr lang="pt-BR" dirty="0">
                <a:solidFill>
                  <a:prstClr val="black"/>
                </a:solidFill>
              </a:rPr>
              <a:t>-  Memória que só pode ser usada dentro de cada item de trabalho. É fisicamente os </a:t>
            </a:r>
            <a:r>
              <a:rPr lang="pt-BR" i="1" dirty="0">
                <a:solidFill>
                  <a:srgbClr val="00B050"/>
                </a:solidFill>
              </a:rPr>
              <a:t>registradores usados ​​por cada elemento de processamento (EP)</a:t>
            </a:r>
            <a:r>
              <a:rPr lang="pt-BR" i="1" dirty="0">
                <a:solidFill>
                  <a:prstClr val="black"/>
                </a:solidFill>
              </a:rPr>
              <a:t>.</a:t>
            </a:r>
          </a:p>
          <a:p>
            <a:pPr lvl="0"/>
            <a:endParaRPr lang="pt-B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21150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Modelo de Memória </a:t>
            </a:r>
            <a:r>
              <a:rPr lang="pt-BR" i="1" dirty="0" err="1">
                <a:solidFill>
                  <a:srgbClr val="00B050"/>
                </a:solidFill>
              </a:rPr>
              <a:t>OpenCL</a:t>
            </a:r>
            <a:endParaRPr lang="pt-BR" i="1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endParaRPr lang="pt-BR" sz="2400" dirty="0">
              <a:solidFill>
                <a:prstClr val="black"/>
              </a:solidFill>
            </a:endParaRPr>
          </a:p>
          <a:p>
            <a:pPr lvl="0"/>
            <a:r>
              <a:rPr lang="pt-BR" sz="3600" dirty="0">
                <a:solidFill>
                  <a:prstClr val="black"/>
                </a:solidFill>
              </a:rPr>
              <a:t>Os 4 tipos de memória acima mencionados existem todas no dispositivo. </a:t>
            </a:r>
          </a:p>
          <a:p>
            <a:pPr lvl="0"/>
            <a:endParaRPr lang="pt-BR" sz="3600" dirty="0">
              <a:solidFill>
                <a:prstClr val="black"/>
              </a:solidFill>
            </a:endParaRPr>
          </a:p>
          <a:p>
            <a:pPr lvl="0"/>
            <a:r>
              <a:rPr lang="pt-BR" sz="3600" dirty="0">
                <a:solidFill>
                  <a:prstClr val="black"/>
                </a:solidFill>
              </a:rPr>
              <a:t>O lado do Host tem sua própria memória também. </a:t>
            </a:r>
          </a:p>
          <a:p>
            <a:pPr lvl="0"/>
            <a:endParaRPr lang="pt-BR" sz="3600" dirty="0">
              <a:solidFill>
                <a:prstClr val="black"/>
              </a:solidFill>
            </a:endParaRPr>
          </a:p>
          <a:p>
            <a:pPr lvl="0"/>
            <a:r>
              <a:rPr lang="pt-BR" sz="3600" dirty="0">
                <a:solidFill>
                  <a:prstClr val="black"/>
                </a:solidFill>
              </a:rPr>
              <a:t>O Host, por outro lado, é capaz de ler e escrever para a memória global, constante e do host. </a:t>
            </a:r>
          </a:p>
          <a:p>
            <a:pPr lvl="0"/>
            <a:endParaRPr lang="pt-BR" sz="3600" dirty="0">
              <a:solidFill>
                <a:prstClr val="black"/>
              </a:solidFill>
            </a:endParaRPr>
          </a:p>
          <a:p>
            <a:pPr lvl="0"/>
            <a:r>
              <a:rPr lang="pt-BR" sz="3600" dirty="0">
                <a:solidFill>
                  <a:prstClr val="black"/>
                </a:solidFill>
              </a:rPr>
              <a:t>No entanto, somente o kernel pode acessar a memória no próprio dispositivo.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230424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3467" y="1827627"/>
            <a:ext cx="10905066" cy="408939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pt-BR" sz="3200" dirty="0">
                <a:solidFill>
                  <a:schemeClr val="bg1"/>
                </a:solidFill>
              </a:rPr>
              <a:t>Uma comparação entre a arquitetura de uma CPU com apenas quatro unidades lógica e aritmética (</a:t>
            </a:r>
            <a:r>
              <a:rPr lang="pt-BR" sz="3200" dirty="0" err="1">
                <a:solidFill>
                  <a:schemeClr val="bg1"/>
                </a:solidFill>
              </a:rPr>
              <a:t>ULAs</a:t>
            </a:r>
            <a:r>
              <a:rPr lang="pt-BR" sz="3200" dirty="0">
                <a:solidFill>
                  <a:schemeClr val="bg1"/>
                </a:solidFill>
              </a:rPr>
              <a:t>) e uma GPU com 128 </a:t>
            </a:r>
            <a:r>
              <a:rPr lang="pt-BR" sz="3200" dirty="0" err="1">
                <a:solidFill>
                  <a:schemeClr val="bg1"/>
                </a:solidFill>
              </a:rPr>
              <a:t>ULAs</a:t>
            </a:r>
            <a:r>
              <a:rPr lang="pt-BR" sz="3200" dirty="0">
                <a:solidFill>
                  <a:schemeClr val="bg1"/>
                </a:solidFill>
              </a:rPr>
              <a:t>.</a:t>
            </a:r>
            <a:endParaRPr lang="en-US" sz="3200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28937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Modelo de Memória para </a:t>
            </a:r>
            <a:r>
              <a:rPr lang="pt-BR" i="1" dirty="0" err="1">
                <a:solidFill>
                  <a:srgbClr val="00B050"/>
                </a:solidFill>
              </a:rPr>
              <a:t>OpenCL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O programa </a:t>
            </a:r>
            <a:r>
              <a:rPr lang="pt-BR" i="1" dirty="0">
                <a:solidFill>
                  <a:srgbClr val="0000FF"/>
                </a:solidFill>
              </a:rPr>
              <a:t>host</a:t>
            </a:r>
            <a:r>
              <a:rPr lang="pt-BR" i="1" dirty="0"/>
              <a:t> </a:t>
            </a:r>
            <a:r>
              <a:rPr lang="pt-BR" dirty="0"/>
              <a:t>e os </a:t>
            </a:r>
            <a:r>
              <a:rPr lang="pt-BR" i="1" dirty="0">
                <a:solidFill>
                  <a:srgbClr val="0000FF"/>
                </a:solidFill>
              </a:rPr>
              <a:t>kernels</a:t>
            </a:r>
            <a:r>
              <a:rPr lang="pt-BR" i="1" dirty="0"/>
              <a:t> </a:t>
            </a:r>
            <a:r>
              <a:rPr lang="pt-BR" dirty="0"/>
              <a:t>podem ler e escrever na memória global.</a:t>
            </a:r>
          </a:p>
          <a:p>
            <a:endParaRPr lang="pt-BR" dirty="0"/>
          </a:p>
          <a:p>
            <a:r>
              <a:rPr lang="pt-BR" dirty="0"/>
              <a:t>A </a:t>
            </a:r>
            <a:r>
              <a:rPr lang="pt-BR" dirty="0">
                <a:solidFill>
                  <a:srgbClr val="0000FF"/>
                </a:solidFill>
              </a:rPr>
              <a:t>memória</a:t>
            </a:r>
            <a:r>
              <a:rPr lang="pt-BR" dirty="0"/>
              <a:t> </a:t>
            </a:r>
            <a:r>
              <a:rPr lang="pt-BR" dirty="0">
                <a:solidFill>
                  <a:srgbClr val="0000FF"/>
                </a:solidFill>
              </a:rPr>
              <a:t>Local</a:t>
            </a:r>
            <a:r>
              <a:rPr lang="pt-BR" dirty="0"/>
              <a:t> é disponível para todos os </a:t>
            </a:r>
            <a:r>
              <a:rPr lang="pt-BR" i="1" dirty="0" err="1">
                <a:solidFill>
                  <a:srgbClr val="0000FF"/>
                </a:solidFill>
              </a:rPr>
              <a:t>work</a:t>
            </a:r>
            <a:r>
              <a:rPr lang="pt-BR" dirty="0" err="1">
                <a:solidFill>
                  <a:srgbClr val="0000FF"/>
                </a:solidFill>
              </a:rPr>
              <a:t>-</a:t>
            </a:r>
            <a:r>
              <a:rPr lang="pt-BR" i="1" dirty="0" err="1">
                <a:solidFill>
                  <a:srgbClr val="0000FF"/>
                </a:solidFill>
              </a:rPr>
              <a:t>items</a:t>
            </a:r>
            <a:r>
              <a:rPr lang="pt-BR" i="1" dirty="0">
                <a:solidFill>
                  <a:srgbClr val="0000FF"/>
                </a:solidFill>
              </a:rPr>
              <a:t> </a:t>
            </a:r>
            <a:r>
              <a:rPr lang="pt-BR" dirty="0"/>
              <a:t>em um determinado </a:t>
            </a:r>
            <a:r>
              <a:rPr lang="pt-BR" i="1" dirty="0" err="1">
                <a:solidFill>
                  <a:srgbClr val="0000FF"/>
                </a:solidFill>
              </a:rPr>
              <a:t>work</a:t>
            </a:r>
            <a:r>
              <a:rPr lang="pt-BR" dirty="0" err="1">
                <a:solidFill>
                  <a:srgbClr val="0000FF"/>
                </a:solidFill>
              </a:rPr>
              <a:t>-</a:t>
            </a:r>
            <a:r>
              <a:rPr lang="pt-BR" i="1" dirty="0" err="1">
                <a:solidFill>
                  <a:srgbClr val="0000FF"/>
                </a:solidFill>
              </a:rPr>
              <a:t>group</a:t>
            </a:r>
            <a:r>
              <a:rPr lang="pt-BR" dirty="0"/>
              <a:t>. </a:t>
            </a:r>
          </a:p>
          <a:p>
            <a:endParaRPr lang="pt-BR" dirty="0"/>
          </a:p>
          <a:p>
            <a:r>
              <a:rPr lang="pt-BR" dirty="0"/>
              <a:t>A </a:t>
            </a:r>
            <a:r>
              <a:rPr lang="pt-BR" dirty="0">
                <a:solidFill>
                  <a:srgbClr val="00B050"/>
                </a:solidFill>
              </a:rPr>
              <a:t>memória Constante </a:t>
            </a:r>
            <a:r>
              <a:rPr lang="pt-BR" dirty="0"/>
              <a:t>é disponível somente para leitura pelos </a:t>
            </a:r>
            <a:r>
              <a:rPr lang="pt-BR" i="1" dirty="0" err="1"/>
              <a:t>work</a:t>
            </a:r>
            <a:r>
              <a:rPr lang="pt-BR" dirty="0" err="1"/>
              <a:t>-</a:t>
            </a:r>
            <a:r>
              <a:rPr lang="pt-BR" i="1" dirty="0" err="1"/>
              <a:t>items</a:t>
            </a:r>
            <a:r>
              <a:rPr lang="pt-BR" dirty="0"/>
              <a:t>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Cada </a:t>
            </a:r>
            <a:r>
              <a:rPr lang="pt-BR" i="1" dirty="0" err="1">
                <a:solidFill>
                  <a:srgbClr val="0000FF"/>
                </a:solidFill>
              </a:rPr>
              <a:t>work</a:t>
            </a:r>
            <a:r>
              <a:rPr lang="pt-BR" dirty="0">
                <a:solidFill>
                  <a:srgbClr val="0000FF"/>
                </a:solidFill>
              </a:rPr>
              <a:t>-</a:t>
            </a:r>
            <a:r>
              <a:rPr lang="pt-BR" i="1" dirty="0">
                <a:solidFill>
                  <a:srgbClr val="0000FF"/>
                </a:solidFill>
              </a:rPr>
              <a:t>item</a:t>
            </a:r>
            <a:r>
              <a:rPr lang="pt-BR" dirty="0"/>
              <a:t> tem sua própria </a:t>
            </a:r>
            <a:r>
              <a:rPr lang="pt-BR" dirty="0">
                <a:solidFill>
                  <a:srgbClr val="0000FF"/>
                </a:solidFill>
              </a:rPr>
              <a:t>memória privada</a:t>
            </a:r>
            <a:r>
              <a:rPr lang="pt-BR" dirty="0"/>
              <a:t>, que não é visível para outros </a:t>
            </a:r>
            <a:r>
              <a:rPr lang="pt-BR" i="1" dirty="0" err="1">
                <a:solidFill>
                  <a:srgbClr val="0000FF"/>
                </a:solidFill>
              </a:rPr>
              <a:t>work-items</a:t>
            </a:r>
            <a:r>
              <a:rPr lang="pt-BR" i="1" dirty="0"/>
              <a:t>.</a:t>
            </a:r>
            <a:r>
              <a:rPr lang="pt-BR" dirty="0"/>
              <a:t> 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75746508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i="1" dirty="0">
                <a:solidFill>
                  <a:srgbClr val="00B050"/>
                </a:solidFill>
              </a:rPr>
              <a:t>Consistência de memória</a:t>
            </a:r>
            <a:r>
              <a:rPr lang="pt-BR" i="1" dirty="0"/>
              <a:t/>
            </a:r>
            <a:br>
              <a:rPr lang="pt-BR" i="1" dirty="0"/>
            </a:br>
            <a:endParaRPr lang="pt-BR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O estado visível da memória a um item de trabalho pode não ser o mesmo para outros itens de trabalho durante a execução de um kernel. </a:t>
            </a:r>
          </a:p>
          <a:p>
            <a:endParaRPr lang="pt-BR" dirty="0"/>
          </a:p>
          <a:p>
            <a:r>
              <a:rPr lang="pt-BR" dirty="0"/>
              <a:t>Porém, o padrão </a:t>
            </a:r>
            <a:r>
              <a:rPr lang="pt-BR" dirty="0" err="1"/>
              <a:t>OpenCL</a:t>
            </a:r>
            <a:r>
              <a:rPr lang="pt-BR" dirty="0"/>
              <a:t> ordena que as seguintes garantias sejam feitas quanto à consistência do acesso à memória:</a:t>
            </a:r>
          </a:p>
        </p:txBody>
      </p:sp>
    </p:spTree>
    <p:extLst>
      <p:ext uri="{BB962C8B-B14F-4D97-AF65-F5344CB8AC3E}">
        <p14:creationId xmlns:p14="http://schemas.microsoft.com/office/powerpoint/2010/main" xmlns="" val="14754279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Consistência de memória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1. Para um único item de trabalho, há consistência de leitura e escrita. Se um item de trabalho escrever em uma região de memória e, a seguir, ler a mesma região, o valor lido será aquele que foi escrito.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2. As </a:t>
            </a:r>
            <a:r>
              <a:rPr lang="pt-BR" i="1" dirty="0">
                <a:solidFill>
                  <a:srgbClr val="00B050"/>
                </a:solidFill>
              </a:rPr>
              <a:t>memórias global e local </a:t>
            </a:r>
            <a:r>
              <a:rPr lang="pt-BR" dirty="0"/>
              <a:t>são consistentes entre itens de trabalho de um mesmo grupo de trabalho em uma barreira de sincronização.</a:t>
            </a:r>
          </a:p>
        </p:txBody>
      </p:sp>
    </p:spTree>
    <p:extLst>
      <p:ext uri="{BB962C8B-B14F-4D97-AF65-F5344CB8AC3E}">
        <p14:creationId xmlns:p14="http://schemas.microsoft.com/office/powerpoint/2010/main" xmlns="" val="6912630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err="1">
                <a:solidFill>
                  <a:srgbClr val="00B050"/>
                </a:solidFill>
              </a:rPr>
              <a:t>Work-Items</a:t>
            </a:r>
            <a:r>
              <a:rPr lang="pt-BR" i="1" dirty="0">
                <a:solidFill>
                  <a:srgbClr val="00B050"/>
                </a:solidFill>
              </a:rPr>
              <a:t>  e </a:t>
            </a:r>
            <a:r>
              <a:rPr lang="pt-BR" i="1" dirty="0" err="1">
                <a:solidFill>
                  <a:srgbClr val="00B050"/>
                </a:solidFill>
              </a:rPr>
              <a:t>Work-Groups</a:t>
            </a:r>
            <a:endParaRPr lang="pt-BR" i="1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i="1" dirty="0" err="1">
                <a:solidFill>
                  <a:srgbClr val="0000FF"/>
                </a:solidFill>
                <a:latin typeface="NimbusRomNo9L-Regu"/>
              </a:rPr>
              <a:t>Work-items</a:t>
            </a:r>
            <a:r>
              <a:rPr lang="pt-BR" dirty="0">
                <a:latin typeface="NimbusRomNo9L-Regu"/>
              </a:rPr>
              <a:t> são organizados em </a:t>
            </a:r>
            <a:r>
              <a:rPr lang="pt-BR" i="1" dirty="0" err="1">
                <a:solidFill>
                  <a:schemeClr val="accent2">
                    <a:lumMod val="75000"/>
                  </a:schemeClr>
                </a:solidFill>
                <a:latin typeface="NimbusRomNo9L-ReguItal"/>
              </a:rPr>
              <a:t>work-groups</a:t>
            </a:r>
            <a:r>
              <a:rPr lang="pt-BR" dirty="0">
                <a:latin typeface="NimbusRomNo9L-Regu"/>
              </a:rPr>
              <a:t>.</a:t>
            </a:r>
          </a:p>
          <a:p>
            <a:pPr marL="0" indent="0">
              <a:buNone/>
            </a:pPr>
            <a:endParaRPr lang="pt-BR" dirty="0">
              <a:latin typeface="NimbusRomNo9L-Regu"/>
            </a:endParaRPr>
          </a:p>
          <a:p>
            <a:r>
              <a:rPr lang="pt-BR" dirty="0">
                <a:latin typeface="NimbusRomNo9L-Regu"/>
              </a:rPr>
              <a:t>Cada </a:t>
            </a:r>
            <a:r>
              <a:rPr lang="pt-BR" i="1" dirty="0" err="1">
                <a:solidFill>
                  <a:schemeClr val="accent2">
                    <a:lumMod val="75000"/>
                  </a:schemeClr>
                </a:solidFill>
                <a:latin typeface="NimbusRomNo9L-Regu"/>
              </a:rPr>
              <a:t>work-group</a:t>
            </a:r>
            <a:r>
              <a:rPr lang="pt-BR" dirty="0">
                <a:latin typeface="NimbusRomNo9L-Regu"/>
              </a:rPr>
              <a:t> também é identificado por uma </a:t>
            </a:r>
            <a:r>
              <a:rPr lang="pt-BR" i="1" dirty="0" err="1">
                <a:solidFill>
                  <a:srgbClr val="0000FF"/>
                </a:solidFill>
                <a:latin typeface="NimbusRomNo9L-Regu"/>
              </a:rPr>
              <a:t>tupla</a:t>
            </a:r>
            <a:r>
              <a:rPr lang="pt-BR" i="1" dirty="0">
                <a:solidFill>
                  <a:srgbClr val="0000FF"/>
                </a:solidFill>
                <a:latin typeface="NimbusRomNo9L-Regu"/>
              </a:rPr>
              <a:t> de índices</a:t>
            </a:r>
            <a:r>
              <a:rPr lang="pt-BR" dirty="0">
                <a:latin typeface="NimbusRomNo9L-Regu"/>
              </a:rPr>
              <a:t>, sendo um índice para cada dimensão do espaço. </a:t>
            </a:r>
          </a:p>
          <a:p>
            <a:endParaRPr lang="pt-BR" dirty="0">
              <a:latin typeface="NimbusRomNo9L-Regu"/>
            </a:endParaRPr>
          </a:p>
          <a:p>
            <a:r>
              <a:rPr lang="pt-BR" dirty="0">
                <a:latin typeface="NimbusRomNo9L-Regu"/>
              </a:rPr>
              <a:t>Dentro de um </a:t>
            </a:r>
            <a:r>
              <a:rPr lang="pt-BR" i="1" dirty="0" err="1">
                <a:solidFill>
                  <a:schemeClr val="accent2">
                    <a:lumMod val="75000"/>
                  </a:schemeClr>
                </a:solidFill>
                <a:latin typeface="NimbusRomNo9L-Regu"/>
              </a:rPr>
              <a:t>work-group</a:t>
            </a:r>
            <a:r>
              <a:rPr lang="pt-BR" dirty="0">
                <a:latin typeface="NimbusRomNo9L-Regu"/>
              </a:rPr>
              <a:t>, um </a:t>
            </a:r>
            <a:r>
              <a:rPr lang="pt-BR" i="1" dirty="0" err="1">
                <a:solidFill>
                  <a:srgbClr val="0000FF"/>
                </a:solidFill>
                <a:latin typeface="NimbusRomNo9L-Regu"/>
              </a:rPr>
              <a:t>work</a:t>
            </a:r>
            <a:r>
              <a:rPr lang="pt-BR" i="1" dirty="0">
                <a:solidFill>
                  <a:srgbClr val="0000FF"/>
                </a:solidFill>
                <a:latin typeface="NimbusRomNo9L-Regu"/>
              </a:rPr>
              <a:t>-item</a:t>
            </a:r>
            <a:r>
              <a:rPr lang="pt-BR" dirty="0">
                <a:latin typeface="NimbusRomNo9L-Regu"/>
              </a:rPr>
              <a:t> recebe ainda outra </a:t>
            </a:r>
            <a:r>
              <a:rPr lang="pt-BR" i="1" dirty="0" err="1">
                <a:latin typeface="NimbusRomNo9L-Regu"/>
              </a:rPr>
              <a:t>tupla</a:t>
            </a:r>
            <a:r>
              <a:rPr lang="pt-BR" i="1" dirty="0">
                <a:latin typeface="NimbusRomNo9L-Regu"/>
              </a:rPr>
              <a:t> de índices</a:t>
            </a:r>
            <a:r>
              <a:rPr lang="pt-BR" dirty="0">
                <a:latin typeface="NimbusRomNo9L-Regu"/>
              </a:rPr>
              <a:t>, os quais constituem os seus </a:t>
            </a:r>
            <a:r>
              <a:rPr lang="pt-BR" dirty="0">
                <a:solidFill>
                  <a:srgbClr val="00B050"/>
                </a:solidFill>
                <a:latin typeface="NimbusRomNo9L-Medi"/>
              </a:rPr>
              <a:t>identificadores locais </a:t>
            </a:r>
            <a:r>
              <a:rPr lang="pt-BR" dirty="0">
                <a:latin typeface="NimbusRomNo9L-Regu"/>
              </a:rPr>
              <a:t>no </a:t>
            </a:r>
            <a:r>
              <a:rPr lang="pt-BR" i="1" dirty="0" err="1">
                <a:solidFill>
                  <a:schemeClr val="accent2">
                    <a:lumMod val="75000"/>
                  </a:schemeClr>
                </a:solidFill>
                <a:latin typeface="NimbusRomNo9L-Regu"/>
              </a:rPr>
              <a:t>work-group</a:t>
            </a:r>
            <a:r>
              <a:rPr lang="pt-BR" dirty="0">
                <a:latin typeface="NimbusRomNo9L-Regu"/>
              </a:rPr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0616365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i="1" dirty="0"/>
              <a:t/>
            </a:r>
            <a:br>
              <a:rPr lang="pt-BR" i="1" dirty="0"/>
            </a:br>
            <a:r>
              <a:rPr lang="pt-BR" i="1" dirty="0"/>
              <a:t>Aplicações em </a:t>
            </a:r>
            <a:r>
              <a:rPr lang="pt-BR" i="1" dirty="0" err="1"/>
              <a:t>OpenCL</a:t>
            </a:r>
            <a:r>
              <a:rPr lang="pt-BR" i="1" dirty="0"/>
              <a:t>:     </a:t>
            </a:r>
            <a:r>
              <a:rPr lang="pt-PT" i="1" dirty="0"/>
              <a:t>Passos</a:t>
            </a:r>
            <a:br>
              <a:rPr lang="pt-PT" i="1" dirty="0"/>
            </a:br>
            <a:endParaRPr lang="pt-BR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1. Levantamento dos dispositivos disponíveis , a </a:t>
            </a:r>
            <a:r>
              <a:rPr lang="pt-BR" dirty="0">
                <a:solidFill>
                  <a:srgbClr val="0000FF"/>
                </a:solidFill>
              </a:rPr>
              <a:t>criação do contexto de execução</a:t>
            </a:r>
            <a:r>
              <a:rPr lang="pt-BR" dirty="0"/>
              <a:t>, </a:t>
            </a:r>
            <a:r>
              <a:rPr lang="pt-BR" i="1" dirty="0">
                <a:solidFill>
                  <a:srgbClr val="0000FF"/>
                </a:solidFill>
              </a:rPr>
              <a:t>programas</a:t>
            </a:r>
            <a:r>
              <a:rPr lang="pt-BR" dirty="0"/>
              <a:t> e </a:t>
            </a:r>
            <a:r>
              <a:rPr lang="pt-BR" i="1" dirty="0">
                <a:solidFill>
                  <a:srgbClr val="0000FF"/>
                </a:solidFill>
              </a:rPr>
              <a:t>kernels</a:t>
            </a:r>
            <a:r>
              <a:rPr lang="pt-BR" dirty="0"/>
              <a:t> utilizados pela aplicação, e a </a:t>
            </a:r>
            <a:r>
              <a:rPr lang="pt-BR" dirty="0">
                <a:solidFill>
                  <a:srgbClr val="0000FF"/>
                </a:solidFill>
              </a:rPr>
              <a:t>criação da fila de comando do dispositivo</a:t>
            </a:r>
            <a:r>
              <a:rPr lang="pt-BR" dirty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pt-BR" dirty="0"/>
          </a:p>
          <a:p>
            <a:pPr marL="0" indent="0">
              <a:buNone/>
            </a:pPr>
            <a:r>
              <a:rPr lang="pt-BR" dirty="0"/>
              <a:t>2. </a:t>
            </a:r>
            <a:r>
              <a:rPr lang="pt-BR" dirty="0">
                <a:solidFill>
                  <a:srgbClr val="0000FF"/>
                </a:solidFill>
              </a:rPr>
              <a:t>Envio de dados </a:t>
            </a:r>
            <a:r>
              <a:rPr lang="pt-BR" dirty="0"/>
              <a:t>para o dispositivo. </a:t>
            </a:r>
          </a:p>
          <a:p>
            <a:pPr marL="514350" indent="-514350">
              <a:buFont typeface="+mj-lt"/>
              <a:buAutoNum type="arabicPeriod"/>
            </a:pPr>
            <a:endParaRPr lang="pt-BR" dirty="0"/>
          </a:p>
          <a:p>
            <a:pPr marL="0" indent="0">
              <a:buNone/>
            </a:pPr>
            <a:r>
              <a:rPr lang="pt-BR" dirty="0"/>
              <a:t>3. A </a:t>
            </a:r>
            <a:r>
              <a:rPr lang="pt-BR" dirty="0">
                <a:solidFill>
                  <a:srgbClr val="0000FF"/>
                </a:solidFill>
              </a:rPr>
              <a:t>execução do </a:t>
            </a:r>
            <a:r>
              <a:rPr lang="pt-BR" i="1" dirty="0">
                <a:solidFill>
                  <a:srgbClr val="0000FF"/>
                </a:solidFill>
              </a:rPr>
              <a:t>kernel no dispositivo</a:t>
            </a:r>
            <a:r>
              <a:rPr lang="pt-BR" i="1" dirty="0"/>
              <a:t>. </a:t>
            </a:r>
          </a:p>
          <a:p>
            <a:pPr marL="514350" indent="-514350">
              <a:buFont typeface="+mj-lt"/>
              <a:buAutoNum type="arabicPeriod"/>
            </a:pPr>
            <a:endParaRPr lang="pt-BR" dirty="0"/>
          </a:p>
          <a:p>
            <a:pPr marL="0" indent="0">
              <a:buNone/>
            </a:pPr>
            <a:r>
              <a:rPr lang="pt-BR" dirty="0"/>
              <a:t>4. A </a:t>
            </a:r>
            <a:r>
              <a:rPr lang="pt-BR" dirty="0">
                <a:solidFill>
                  <a:srgbClr val="0000FF"/>
                </a:solidFill>
              </a:rPr>
              <a:t>leitura dos resultados gerados </a:t>
            </a:r>
            <a:r>
              <a:rPr lang="pt-BR" dirty="0"/>
              <a:t>pela execução no dispositivo .</a:t>
            </a:r>
          </a:p>
          <a:p>
            <a:pPr marL="514350" indent="-51435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00195103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Modelo de Memória CUDA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47900" y="1828800"/>
            <a:ext cx="6924675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96209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/>
          <a:srcRect l="6913" r="6583" b="-1"/>
          <a:stretch/>
        </p:blipFill>
        <p:spPr>
          <a:xfrm>
            <a:off x="20" y="10"/>
            <a:ext cx="6105635" cy="6857990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745735" y="640081"/>
            <a:ext cx="4806184" cy="363737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Grid e </a:t>
            </a:r>
            <a:r>
              <a:rPr lang="en-US" sz="4800" dirty="0" err="1"/>
              <a:t>Blocos</a:t>
            </a:r>
            <a:r>
              <a:rPr lang="en-US" sz="4800" dirty="0"/>
              <a:t> de threads </a:t>
            </a:r>
            <a:r>
              <a:rPr lang="en-US" sz="4800" dirty="0" err="1"/>
              <a:t>em</a:t>
            </a:r>
            <a:r>
              <a:rPr lang="en-US" sz="4800" dirty="0"/>
              <a:t> CUDA </a:t>
            </a:r>
          </a:p>
        </p:txBody>
      </p:sp>
    </p:spTree>
    <p:extLst>
      <p:ext uri="{BB962C8B-B14F-4D97-AF65-F5344CB8AC3E}">
        <p14:creationId xmlns:p14="http://schemas.microsoft.com/office/powerpoint/2010/main" xmlns="" val="371761301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3600" b="1" dirty="0">
                <a:hlinkClick r:id="rId2"/>
              </a:rPr>
              <a:t/>
            </a:r>
            <a:br>
              <a:rPr lang="en-US" sz="3600" b="1" dirty="0">
                <a:hlinkClick r:id="rId2"/>
              </a:rPr>
            </a:br>
            <a:r>
              <a:rPr lang="en-US" sz="3600" b="1" dirty="0">
                <a:hlinkClick r:id="rId2"/>
              </a:rPr>
              <a:t/>
            </a:r>
            <a:br>
              <a:rPr lang="en-US" sz="3600" b="1" dirty="0">
                <a:hlinkClick r:id="rId2"/>
              </a:rPr>
            </a:br>
            <a:r>
              <a:rPr lang="en-US" sz="3600" b="1" dirty="0">
                <a:hlinkClick r:id="rId2"/>
              </a:rPr>
              <a:t/>
            </a:r>
            <a:br>
              <a:rPr lang="en-US" sz="3600" b="1" dirty="0">
                <a:hlinkClick r:id="rId2"/>
              </a:rPr>
            </a:br>
            <a:r>
              <a:rPr lang="en-US" sz="3600" b="1" dirty="0">
                <a:hlinkClick r:id="rId2"/>
              </a:rPr>
              <a:t/>
            </a:r>
            <a:br>
              <a:rPr lang="en-US" sz="3600" b="1" dirty="0">
                <a:hlinkClick r:id="rId2"/>
              </a:rPr>
            </a:br>
            <a:r>
              <a:rPr lang="en-US" sz="3600" b="1" dirty="0">
                <a:hlinkClick r:id="rId2"/>
              </a:rPr>
              <a:t/>
            </a:r>
            <a:br>
              <a:rPr lang="en-US" sz="3600" b="1" dirty="0">
                <a:hlinkClick r:id="rId2"/>
              </a:rPr>
            </a:br>
            <a:r>
              <a:rPr lang="en-US" sz="3600" b="1" dirty="0">
                <a:hlinkClick r:id="rId2"/>
              </a:rPr>
              <a:t/>
            </a:r>
            <a:br>
              <a:rPr lang="en-US" sz="3600" b="1" dirty="0">
                <a:hlinkClick r:id="rId2"/>
              </a:rPr>
            </a:br>
            <a:r>
              <a:rPr lang="en-US" sz="3600" b="1" dirty="0">
                <a:hlinkClick r:id="rId2"/>
              </a:rPr>
              <a:t/>
            </a:r>
            <a:br>
              <a:rPr lang="en-US" sz="3600" b="1" dirty="0">
                <a:hlinkClick r:id="rId2"/>
              </a:rPr>
            </a:br>
            <a:r>
              <a:rPr lang="pt-BR" i="1" dirty="0">
                <a:solidFill>
                  <a:srgbClr val="00B050"/>
                </a:solidFill>
              </a:rPr>
              <a:t>The </a:t>
            </a:r>
            <a:r>
              <a:rPr lang="pt-BR" i="1" dirty="0" err="1">
                <a:solidFill>
                  <a:srgbClr val="00B050"/>
                </a:solidFill>
              </a:rPr>
              <a:t>OpenCL</a:t>
            </a:r>
            <a:r>
              <a:rPr lang="pt-BR" i="1" dirty="0">
                <a:solidFill>
                  <a:srgbClr val="00B050"/>
                </a:solidFill>
              </a:rPr>
              <a:t> </a:t>
            </a:r>
            <a:r>
              <a:rPr lang="pt-BR" i="1" dirty="0" err="1">
                <a:solidFill>
                  <a:srgbClr val="00B050"/>
                </a:solidFill>
              </a:rPr>
              <a:t>Programming</a:t>
            </a:r>
            <a:r>
              <a:rPr lang="pt-BR" i="1" dirty="0">
                <a:solidFill>
                  <a:srgbClr val="00B050"/>
                </a:solidFill>
              </a:rPr>
              <a:t> Book</a:t>
            </a:r>
            <a:r>
              <a:rPr lang="pt-BR" b="1" dirty="0"/>
              <a:t/>
            </a:r>
            <a:br>
              <a:rPr lang="pt-BR" b="1" dirty="0"/>
            </a:br>
            <a:r>
              <a:rPr lang="en-US" sz="3600" b="1" dirty="0">
                <a:hlinkClick r:id="rId2"/>
              </a:rPr>
              <a:t/>
            </a:r>
            <a:br>
              <a:rPr lang="en-US" sz="3600" b="1" dirty="0">
                <a:hlinkClick r:id="rId2"/>
              </a:rPr>
            </a:br>
            <a:r>
              <a:rPr lang="en-US" sz="3600" b="1" dirty="0">
                <a:hlinkClick r:id="rId2"/>
              </a:rPr>
              <a:t/>
            </a:r>
            <a:br>
              <a:rPr lang="en-US" sz="3600" b="1" dirty="0">
                <a:hlinkClick r:id="rId2"/>
              </a:rPr>
            </a:br>
            <a:r>
              <a:rPr lang="en-US" sz="3600" b="1" dirty="0">
                <a:hlinkClick r:id="rId2"/>
              </a:rPr>
              <a:t>https://www.fixstars.com/en/opencl/book/OpenCLProgrammingBook/calling-the-kernel/</a:t>
            </a:r>
            <a:br>
              <a:rPr lang="en-US" sz="3600" b="1" dirty="0">
                <a:hlinkClick r:id="rId2"/>
              </a:rPr>
            </a:br>
            <a:r>
              <a:rPr lang="en-US" b="1" dirty="0"/>
              <a:t/>
            </a:r>
            <a:br>
              <a:rPr lang="en-US" b="1" dirty="0"/>
            </a:b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sz="half" idx="1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endParaRPr lang="en-US" sz="4400" b="1" dirty="0"/>
          </a:p>
          <a:p>
            <a:endParaRPr lang="en-US" sz="4400" b="1" dirty="0"/>
          </a:p>
          <a:p>
            <a:pPr marL="0" indent="0">
              <a:buNone/>
            </a:pPr>
            <a:endParaRPr lang="en-US" sz="4400" b="1" dirty="0"/>
          </a:p>
          <a:p>
            <a:pPr marL="0" indent="0">
              <a:buNone/>
            </a:pPr>
            <a:endParaRPr lang="en-US" sz="4400" b="1" dirty="0"/>
          </a:p>
          <a:p>
            <a:pPr marL="0" indent="0">
              <a:buNone/>
            </a:pPr>
            <a:r>
              <a:rPr lang="en-US" sz="4400" b="1" dirty="0"/>
              <a:t>4.3 Calling the kernel</a:t>
            </a:r>
            <a:br>
              <a:rPr lang="en-US" sz="4400" b="1" dirty="0"/>
            </a:br>
            <a:r>
              <a:rPr lang="en-US" sz="4400" b="1" dirty="0"/>
              <a:t/>
            </a:r>
            <a:br>
              <a:rPr lang="en-US" sz="4400" b="1" dirty="0"/>
            </a:br>
            <a:endParaRPr lang="pt-BR" sz="44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r>
              <a:rPr lang="en-US" b="1" i="1" dirty="0">
                <a:solidFill>
                  <a:srgbClr val="00B0F0"/>
                </a:solidFill>
              </a:rPr>
              <a:t>Data Parallelism and Task Parallelism</a:t>
            </a:r>
            <a:endParaRPr lang="pt-BR" i="1" dirty="0">
              <a:solidFill>
                <a:srgbClr val="00B0F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8408190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1000"/>
              </a:spcBef>
            </a:pPr>
            <a:r>
              <a:rPr lang="en-US" b="1" dirty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| Data Parallelism and Task Parallelism</a:t>
            </a:r>
            <a:r>
              <a:rPr lang="pt-BR" dirty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pt-BR" dirty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/>
          </a:p>
          <a:p>
            <a:r>
              <a:rPr lang="pt-BR" sz="3600" dirty="0"/>
              <a:t>O código paralelizável é implementado com:</a:t>
            </a:r>
            <a:br>
              <a:rPr lang="pt-BR" sz="3600" dirty="0"/>
            </a:b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/>
              <a:t>"</a:t>
            </a:r>
            <a:r>
              <a:rPr lang="pt-BR" sz="3600" dirty="0">
                <a:solidFill>
                  <a:srgbClr val="0000FF"/>
                </a:solidFill>
              </a:rPr>
              <a:t>Paralelismo de dados</a:t>
            </a:r>
            <a:r>
              <a:rPr lang="pt-BR" sz="3600" dirty="0"/>
              <a:t>" ou “</a:t>
            </a:r>
            <a:r>
              <a:rPr lang="pt-BR" sz="3600" dirty="0">
                <a:solidFill>
                  <a:srgbClr val="0000FF"/>
                </a:solidFill>
              </a:rPr>
              <a:t>Paralelismo de Tarefa</a:t>
            </a:r>
            <a:r>
              <a:rPr lang="pt-BR" sz="3600" dirty="0"/>
              <a:t>". </a:t>
            </a:r>
          </a:p>
          <a:p>
            <a:endParaRPr lang="pt-BR" sz="3600" dirty="0"/>
          </a:p>
          <a:p>
            <a:r>
              <a:rPr lang="pt-BR" sz="3600" dirty="0"/>
              <a:t>No </a:t>
            </a:r>
            <a:r>
              <a:rPr lang="pt-BR" sz="3600" dirty="0" err="1"/>
              <a:t>OpenCL</a:t>
            </a:r>
            <a:r>
              <a:rPr lang="pt-BR" sz="3600" dirty="0"/>
              <a:t>, a diferença entre os dois é, </a:t>
            </a:r>
            <a:r>
              <a:rPr lang="pt-BR" sz="3600" dirty="0">
                <a:solidFill>
                  <a:srgbClr val="00B050"/>
                </a:solidFill>
              </a:rPr>
              <a:t>se o mesmo kernel </a:t>
            </a:r>
            <a:r>
              <a:rPr lang="pt-BR" sz="3600" dirty="0">
                <a:solidFill>
                  <a:srgbClr val="0000FF"/>
                </a:solidFill>
              </a:rPr>
              <a:t>ou </a:t>
            </a:r>
            <a:r>
              <a:rPr lang="pt-BR" sz="3600" dirty="0">
                <a:solidFill>
                  <a:schemeClr val="accent2">
                    <a:lumMod val="75000"/>
                  </a:schemeClr>
                </a:solidFill>
              </a:rPr>
              <a:t>kernels diferentes </a:t>
            </a:r>
            <a:r>
              <a:rPr lang="pt-BR" sz="3600" dirty="0"/>
              <a:t>são executados em paralelo.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15229171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1000"/>
              </a:spcBef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| Data Parallelism and Task Parallelism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pt-BR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  <a:ea typeface="+mn-ea"/>
                <a:cs typeface="+mn-cs"/>
              </a:rPr>
            </a:b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4400" dirty="0"/>
          </a:p>
          <a:p>
            <a:endParaRPr lang="pt-BR" sz="4400" dirty="0"/>
          </a:p>
          <a:p>
            <a:r>
              <a:rPr lang="pt-BR" sz="3600" dirty="0"/>
              <a:t>Atualmente, a maioria das </a:t>
            </a:r>
            <a:r>
              <a:rPr lang="pt-BR" sz="3600" dirty="0" err="1"/>
              <a:t>GPUs</a:t>
            </a:r>
            <a:r>
              <a:rPr lang="pt-BR" sz="3600" dirty="0"/>
              <a:t> contém centenas de  processadores. </a:t>
            </a:r>
          </a:p>
          <a:p>
            <a:endParaRPr lang="pt-BR" sz="6500" dirty="0"/>
          </a:p>
        </p:txBody>
      </p:sp>
    </p:spTree>
    <p:extLst>
      <p:ext uri="{BB962C8B-B14F-4D97-AF65-F5344CB8AC3E}">
        <p14:creationId xmlns:p14="http://schemas.microsoft.com/office/powerpoint/2010/main" xmlns="" val="3410499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GPU – </a:t>
            </a:r>
            <a:r>
              <a:rPr lang="pt-BR" i="1" dirty="0" err="1">
                <a:solidFill>
                  <a:srgbClr val="00B050"/>
                </a:solidFill>
              </a:rPr>
              <a:t>Graphics</a:t>
            </a:r>
            <a:r>
              <a:rPr lang="pt-BR" i="1" dirty="0">
                <a:solidFill>
                  <a:srgbClr val="00B050"/>
                </a:solidFill>
              </a:rPr>
              <a:t> </a:t>
            </a:r>
            <a:r>
              <a:rPr lang="pt-BR" i="1" dirty="0" err="1">
                <a:solidFill>
                  <a:srgbClr val="00B050"/>
                </a:solidFill>
              </a:rPr>
              <a:t>Processing</a:t>
            </a:r>
            <a:r>
              <a:rPr lang="pt-BR" i="1" dirty="0">
                <a:solidFill>
                  <a:srgbClr val="00B050"/>
                </a:solidFill>
              </a:rPr>
              <a:t> Unit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pt-BR" sz="2600" dirty="0">
              <a:solidFill>
                <a:srgbClr val="000000"/>
              </a:solidFill>
              <a:latin typeface="Open Sans"/>
            </a:endParaRPr>
          </a:p>
          <a:p>
            <a:pPr lvl="0"/>
            <a:r>
              <a:rPr lang="pt-BR" sz="2600" dirty="0">
                <a:solidFill>
                  <a:srgbClr val="000000"/>
                </a:solidFill>
                <a:latin typeface="Open Sans"/>
              </a:rPr>
              <a:t>A GPU surgiu para "aliviar" o processador principal do computador (CPUs) da pesada tarefa de gerar imagens. </a:t>
            </a:r>
          </a:p>
          <a:p>
            <a:pPr lvl="0"/>
            <a:endParaRPr lang="pt-BR" sz="2600" dirty="0">
              <a:solidFill>
                <a:srgbClr val="000000"/>
              </a:solidFill>
              <a:latin typeface="Open Sans"/>
            </a:endParaRPr>
          </a:p>
          <a:p>
            <a:pPr lvl="0"/>
            <a:r>
              <a:rPr lang="pt-BR" sz="2600" dirty="0">
                <a:solidFill>
                  <a:srgbClr val="000000"/>
                </a:solidFill>
                <a:latin typeface="Open Sans"/>
              </a:rPr>
              <a:t>Por isso, é capaz de lidar com um grande volume de cálculos matemáticos e geométricos, condição para o processamento de imagens 3D, utilizadas em jogos, exames médicos computadorizados, entre outros.</a:t>
            </a:r>
            <a:endParaRPr lang="pt-BR" sz="2600" dirty="0">
              <a:solidFill>
                <a:prstClr val="black"/>
              </a:solidFill>
              <a:latin typeface="NimbusRomNo9L-Regu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84783934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m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3467" y="1827627"/>
            <a:ext cx="10905066" cy="408939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6532" y="651751"/>
            <a:ext cx="11210925" cy="73655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Uma comparação entre a arquitetura de uma CPU com apenas quatro unidades lógica e aritmética (</a:t>
            </a:r>
            <a:r>
              <a:rPr lang="pt-BR" sz="3200" b="1" dirty="0" err="1">
                <a:solidFill>
                  <a:schemeClr val="bg1"/>
                </a:solidFill>
              </a:rPr>
              <a:t>ULAs</a:t>
            </a:r>
            <a:r>
              <a:rPr lang="pt-BR" sz="3200" b="1" dirty="0">
                <a:solidFill>
                  <a:schemeClr val="bg1"/>
                </a:solidFill>
              </a:rPr>
              <a:t>) e uma GPU com 128 </a:t>
            </a:r>
            <a:r>
              <a:rPr lang="pt-BR" sz="3200" b="1" dirty="0" err="1">
                <a:solidFill>
                  <a:schemeClr val="bg1"/>
                </a:solidFill>
              </a:rPr>
              <a:t>ULAs</a:t>
            </a:r>
            <a:r>
              <a:rPr lang="pt-BR" sz="3200" b="1" dirty="0">
                <a:solidFill>
                  <a:schemeClr val="bg1"/>
                </a:solidFill>
              </a:rPr>
              <a:t>.</a:t>
            </a:r>
            <a:endParaRPr lang="en-US" sz="3200" b="1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239557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Hardware da GPU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pt-BR" sz="3100" b="1" dirty="0">
              <a:solidFill>
                <a:srgbClr val="000000"/>
              </a:solidFill>
              <a:latin typeface="Times New Roman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pt-BR" sz="3100" dirty="0">
                <a:solidFill>
                  <a:srgbClr val="000000"/>
                </a:solidFill>
                <a:latin typeface="Times New Roman"/>
              </a:rPr>
              <a:t>Em hardware, como a </a:t>
            </a:r>
            <a:r>
              <a:rPr lang="pt-BR" sz="3100" dirty="0">
                <a:solidFill>
                  <a:srgbClr val="00B050"/>
                </a:solidFill>
                <a:latin typeface="Times New Roman"/>
              </a:rPr>
              <a:t>busca de instruções</a:t>
            </a:r>
            <a:r>
              <a:rPr lang="pt-BR" sz="3100" dirty="0">
                <a:solidFill>
                  <a:srgbClr val="000000"/>
                </a:solidFill>
                <a:latin typeface="Times New Roman"/>
              </a:rPr>
              <a:t> e os </a:t>
            </a:r>
            <a:r>
              <a:rPr lang="pt-BR" sz="3100" dirty="0">
                <a:solidFill>
                  <a:srgbClr val="00B050"/>
                </a:solidFill>
                <a:latin typeface="Times New Roman"/>
              </a:rPr>
              <a:t>contadores de programas</a:t>
            </a:r>
            <a:r>
              <a:rPr lang="pt-BR" sz="3100" dirty="0">
                <a:solidFill>
                  <a:srgbClr val="000000"/>
                </a:solidFill>
                <a:latin typeface="Times New Roman"/>
              </a:rPr>
              <a:t>, são </a:t>
            </a:r>
            <a:r>
              <a:rPr lang="pt-BR" sz="3100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compartilhados</a:t>
            </a:r>
            <a:r>
              <a:rPr lang="pt-BR" sz="3100" dirty="0">
                <a:solidFill>
                  <a:srgbClr val="000000"/>
                </a:solidFill>
                <a:latin typeface="Times New Roman"/>
              </a:rPr>
              <a:t> entre os processadores. 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pt-BR" sz="3100" b="1" dirty="0">
              <a:solidFill>
                <a:srgbClr val="000000"/>
              </a:solidFill>
              <a:latin typeface="Times New Roman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pt-BR" sz="3100" dirty="0">
                <a:solidFill>
                  <a:srgbClr val="000000"/>
                </a:solidFill>
                <a:latin typeface="Times New Roman"/>
              </a:rPr>
              <a:t>Por esta razão, </a:t>
            </a:r>
            <a:r>
              <a:rPr lang="pt-BR" sz="3100" dirty="0">
                <a:solidFill>
                  <a:srgbClr val="0000FF"/>
                </a:solidFill>
                <a:latin typeface="Times New Roman"/>
              </a:rPr>
              <a:t>as </a:t>
            </a:r>
            <a:r>
              <a:rPr lang="pt-BR" sz="3100" dirty="0" err="1">
                <a:solidFill>
                  <a:srgbClr val="0000FF"/>
                </a:solidFill>
                <a:latin typeface="Times New Roman"/>
              </a:rPr>
              <a:t>GPUs</a:t>
            </a:r>
            <a:r>
              <a:rPr lang="pt-BR" sz="3100" dirty="0">
                <a:solidFill>
                  <a:srgbClr val="0000FF"/>
                </a:solidFill>
                <a:latin typeface="Times New Roman"/>
              </a:rPr>
              <a:t> funcionam muito bem para paralelismo de dados (códigos iguais) e são incapazes de executar tarefas de códigos diferentes em paralelo</a:t>
            </a:r>
            <a:r>
              <a:rPr lang="pt-BR" sz="3100" dirty="0">
                <a:solidFill>
                  <a:srgbClr val="000000"/>
                </a:solidFill>
                <a:latin typeface="Times New Roman"/>
              </a:rPr>
              <a:t>, ao mesmo tempo.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pt-BR" sz="3100" dirty="0">
              <a:solidFill>
                <a:srgbClr val="000000"/>
              </a:solidFill>
              <a:latin typeface="Times New Roman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pt-BR" sz="3100" dirty="0">
                <a:solidFill>
                  <a:srgbClr val="000000"/>
                </a:solidFill>
                <a:latin typeface="Times New Roman"/>
              </a:rPr>
              <a:t>Ver Figura 4.2 e Figura 4.3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13228451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Flowchart: Document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s://www.fixstars.com/images/openclbook/dtp_462724_USER_CONTENT_0_html_m613113e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086225" y="1063869"/>
            <a:ext cx="7001055" cy="533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Figure 4.2: Efficient use of the GPU</a:t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/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 err="1">
                <a:solidFill>
                  <a:srgbClr val="FFFFFF"/>
                </a:solidFill>
              </a:rPr>
              <a:t>Paralelismo</a:t>
            </a:r>
            <a:r>
              <a:rPr lang="en-US" sz="3200" dirty="0">
                <a:solidFill>
                  <a:srgbClr val="FFFFFF"/>
                </a:solidFill>
              </a:rPr>
              <a:t> de Dados</a:t>
            </a:r>
            <a:endParaRPr lang="pt-BR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513728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Processadores executam a mesma tarefa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r>
              <a:rPr lang="pt-BR" sz="3600" dirty="0"/>
              <a:t>Conforme mostrado na Figura 4.2, </a:t>
            </a:r>
            <a:r>
              <a:rPr lang="pt-BR" sz="3600" dirty="0">
                <a:solidFill>
                  <a:srgbClr val="0000FF"/>
                </a:solidFill>
              </a:rPr>
              <a:t>quando vários processadores executam a mesma tarefa</a:t>
            </a:r>
            <a:r>
              <a:rPr lang="pt-BR" sz="3600" dirty="0"/>
              <a:t>, o número de tarefas, igual ao número de processadores, pode ser executado ao mesmo tempo, de uma vez.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89345291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fixstars.com/images/openclbook/dtp_462724_USER_CONTENT_0_html_74632b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677508" y="1262332"/>
            <a:ext cx="5846884" cy="465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Down Arrow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algn="ctr"/>
            <a:r>
              <a:rPr lang="en-US" sz="3600" b="1" dirty="0"/>
              <a:t>Figure 4.3: Inefficient use of the GPU</a:t>
            </a:r>
            <a:br>
              <a:rPr lang="en-US" sz="3600" b="1" dirty="0"/>
            </a:br>
            <a:r>
              <a:rPr lang="en-US" sz="3600" b="1" dirty="0"/>
              <a:t>A </a:t>
            </a:r>
            <a:r>
              <a:rPr lang="en-US" sz="3600" b="1" dirty="0" err="1"/>
              <a:t>diferente</a:t>
            </a:r>
            <a:r>
              <a:rPr lang="en-US" sz="3600" b="1" dirty="0"/>
              <a:t> B</a:t>
            </a:r>
            <a:endParaRPr lang="pt-B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378049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GPU  -  Tarefas estão programadas para serem executadas em paralelo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A Figura 4.3 mostra o caso em que tarefas A e B estão programadas para serem executadas em paralelo na GPU. </a:t>
            </a:r>
          </a:p>
          <a:p>
            <a:endParaRPr lang="pt-BR" dirty="0"/>
          </a:p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Como processadores só podem processar o mesmo conjunto de instruções nos núcleos (tarefas iguais)</a:t>
            </a:r>
            <a:r>
              <a:rPr lang="pt-BR" dirty="0"/>
              <a:t>, </a:t>
            </a:r>
            <a:r>
              <a:rPr lang="pt-BR" dirty="0">
                <a:solidFill>
                  <a:srgbClr val="0000FF"/>
                </a:solidFill>
              </a:rPr>
              <a:t>os processadores agendados para processar a </a:t>
            </a:r>
            <a:r>
              <a:rPr lang="pt-BR" dirty="0"/>
              <a:t>Tarefa B</a:t>
            </a:r>
            <a:r>
              <a:rPr lang="pt-BR" dirty="0">
                <a:solidFill>
                  <a:srgbClr val="0000FF"/>
                </a:solidFill>
              </a:rPr>
              <a:t> devem estar no modo inativo</a:t>
            </a:r>
            <a:r>
              <a:rPr lang="pt-BR" dirty="0"/>
              <a:t> até que a Tarefa A esteja concluída.</a:t>
            </a:r>
          </a:p>
        </p:txBody>
      </p:sp>
    </p:spTree>
    <p:extLst>
      <p:ext uri="{BB962C8B-B14F-4D97-AF65-F5344CB8AC3E}">
        <p14:creationId xmlns:p14="http://schemas.microsoft.com/office/powerpoint/2010/main" xmlns="" val="281110019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Cuidar 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pt-BR" dirty="0">
              <a:solidFill>
                <a:prstClr val="black"/>
              </a:solidFill>
            </a:endParaRPr>
          </a:p>
          <a:p>
            <a:pPr lvl="0"/>
            <a:endParaRPr lang="pt-BR" dirty="0">
              <a:solidFill>
                <a:prstClr val="black"/>
              </a:solidFill>
            </a:endParaRPr>
          </a:p>
          <a:p>
            <a:pPr lvl="0"/>
            <a:r>
              <a:rPr lang="pt-BR" sz="4000" dirty="0">
                <a:solidFill>
                  <a:prstClr val="black"/>
                </a:solidFill>
              </a:rPr>
              <a:t>Ao se desenvolver uma aplicação, </a:t>
            </a:r>
            <a:r>
              <a:rPr lang="pt-BR" sz="4000" i="1" dirty="0">
                <a:solidFill>
                  <a:srgbClr val="00B050"/>
                </a:solidFill>
              </a:rPr>
              <a:t>o tipo de paralelismo e o hardware precisam ser considerados</a:t>
            </a:r>
            <a:r>
              <a:rPr lang="pt-BR" sz="4000" dirty="0">
                <a:solidFill>
                  <a:prstClr val="black"/>
                </a:solidFill>
              </a:rPr>
              <a:t>, e usar a API apropriada.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75706540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| </a:t>
            </a:r>
            <a:r>
              <a:rPr lang="en-US" i="1" dirty="0">
                <a:solidFill>
                  <a:srgbClr val="00B050"/>
                </a:solidFill>
                <a:latin typeface="Calibri" panose="020F0502020204030204"/>
              </a:rPr>
              <a:t>Data Parallelism and Task Parallelism</a:t>
            </a:r>
            <a:r>
              <a:rPr lang="pt-BR" i="1" dirty="0">
                <a:solidFill>
                  <a:srgbClr val="00B050"/>
                </a:solidFill>
                <a:latin typeface="Calibri" panose="020F0502020204030204"/>
              </a:rPr>
              <a:t/>
            </a:r>
            <a:br>
              <a:rPr lang="pt-BR" i="1" dirty="0">
                <a:solidFill>
                  <a:srgbClr val="00B050"/>
                </a:solidFill>
                <a:latin typeface="Calibri" panose="020F0502020204030204"/>
              </a:rPr>
            </a:br>
            <a:endParaRPr lang="pt-BR" i="1" dirty="0">
              <a:solidFill>
                <a:srgbClr val="00B050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/>
            </a:r>
            <a:br>
              <a:rPr lang="pt-BR" dirty="0"/>
            </a:br>
            <a:endParaRPr lang="pt-BR" dirty="0"/>
          </a:p>
          <a:p>
            <a:r>
              <a:rPr lang="pt-BR" sz="3600" dirty="0"/>
              <a:t>Para </a:t>
            </a:r>
            <a:r>
              <a:rPr lang="pt-BR" sz="3600" dirty="0">
                <a:solidFill>
                  <a:srgbClr val="0000FF"/>
                </a:solidFill>
              </a:rPr>
              <a:t>tarefas paralelas de dados</a:t>
            </a:r>
            <a:r>
              <a:rPr lang="pt-BR" sz="3600" dirty="0"/>
              <a:t> adequadas para um dispositivo como o GPU, o </a:t>
            </a:r>
            <a:r>
              <a:rPr lang="pt-BR" sz="3600" dirty="0" err="1"/>
              <a:t>OpenCL</a:t>
            </a:r>
            <a:r>
              <a:rPr lang="pt-BR" sz="3600" dirty="0"/>
              <a:t> fornece uma API para executar um mesmo kernel em vários processadores.</a:t>
            </a:r>
          </a:p>
          <a:p>
            <a:endParaRPr lang="pt-BR" sz="36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78667203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| </a:t>
            </a:r>
            <a:r>
              <a:rPr lang="en-US" i="1" dirty="0">
                <a:solidFill>
                  <a:srgbClr val="00B050"/>
                </a:solidFill>
                <a:latin typeface="Calibri" panose="020F0502020204030204"/>
              </a:rPr>
              <a:t>Data Parallelism and Task Parallelism</a:t>
            </a:r>
            <a:endParaRPr lang="pt-BR" i="1" dirty="0">
              <a:solidFill>
                <a:srgbClr val="00B050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545454"/>
              </a:solidFill>
              <a:latin typeface="Open Sans"/>
            </a:endParaRPr>
          </a:p>
          <a:p>
            <a:r>
              <a:rPr lang="pt-BR" sz="3200" dirty="0">
                <a:latin typeface="Open Sans"/>
              </a:rPr>
              <a:t>Esta seção usará a </a:t>
            </a:r>
            <a:r>
              <a:rPr lang="pt-BR" sz="3200" dirty="0">
                <a:solidFill>
                  <a:srgbClr val="0000FF"/>
                </a:solidFill>
                <a:latin typeface="Open Sans"/>
              </a:rPr>
              <a:t>operação aritmética vectorizada </a:t>
            </a:r>
            <a:r>
              <a:rPr lang="pt-BR" sz="3200" dirty="0">
                <a:latin typeface="Open Sans"/>
              </a:rPr>
              <a:t>para explicar o </a:t>
            </a:r>
            <a:r>
              <a:rPr lang="pt-BR" sz="3200" dirty="0">
                <a:solidFill>
                  <a:srgbClr val="0000FF"/>
                </a:solidFill>
                <a:latin typeface="Open Sans"/>
              </a:rPr>
              <a:t>método básico de implementações</a:t>
            </a:r>
            <a:r>
              <a:rPr lang="pt-BR" sz="3200" dirty="0">
                <a:latin typeface="Open Sans"/>
              </a:rPr>
              <a:t> para </a:t>
            </a:r>
            <a:r>
              <a:rPr lang="pt-BR" sz="3200" dirty="0">
                <a:solidFill>
                  <a:srgbClr val="0000FF"/>
                </a:solidFill>
                <a:latin typeface="Open Sans"/>
              </a:rPr>
              <a:t>comandos paralelos de dados</a:t>
            </a:r>
            <a:r>
              <a:rPr lang="pt-BR" sz="3200" dirty="0">
                <a:latin typeface="Open Sans"/>
              </a:rPr>
              <a:t> e comandos paralelos de </a:t>
            </a:r>
            <a:r>
              <a:rPr lang="pt-BR" sz="3200" dirty="0">
                <a:solidFill>
                  <a:srgbClr val="0000FF"/>
                </a:solidFill>
                <a:latin typeface="Open Sans"/>
              </a:rPr>
              <a:t>tarefas</a:t>
            </a:r>
            <a:r>
              <a:rPr lang="pt-BR" sz="3200" dirty="0">
                <a:latin typeface="Open Sans"/>
              </a:rPr>
              <a:t>. </a:t>
            </a:r>
          </a:p>
          <a:p>
            <a:endParaRPr lang="pt-BR" sz="3200" dirty="0">
              <a:latin typeface="Open Sans"/>
            </a:endParaRPr>
          </a:p>
          <a:p>
            <a:r>
              <a:rPr lang="pt-BR" sz="3200" dirty="0">
                <a:latin typeface="Open Sans"/>
              </a:rPr>
              <a:t>O código de exemplo fornecido </a:t>
            </a:r>
            <a:r>
              <a:rPr lang="pt-BR" sz="3200" dirty="0">
                <a:solidFill>
                  <a:srgbClr val="0000FF"/>
                </a:solidFill>
                <a:latin typeface="Open Sans"/>
              </a:rPr>
              <a:t>destina-se a ilustrar os conceitos de paralelização</a:t>
            </a:r>
            <a:r>
              <a:rPr lang="pt-BR" sz="3200" dirty="0">
                <a:latin typeface="Open Sans"/>
              </a:rPr>
              <a:t>.</a:t>
            </a:r>
            <a:endParaRPr lang="en-US" sz="3200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334638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Exemplo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r>
              <a:rPr lang="pt-BR" sz="3200" dirty="0"/>
              <a:t>O código de exemplo executa as </a:t>
            </a:r>
            <a:r>
              <a:rPr lang="pt-BR" sz="3200" dirty="0">
                <a:solidFill>
                  <a:srgbClr val="0000FF"/>
                </a:solidFill>
              </a:rPr>
              <a:t>operações aritméticas básicas</a:t>
            </a:r>
            <a:r>
              <a:rPr lang="pt-BR" sz="3200" dirty="0"/>
              <a:t>, que são </a:t>
            </a:r>
            <a:r>
              <a:rPr lang="pt-BR" sz="3200" dirty="0">
                <a:solidFill>
                  <a:srgbClr val="0000FF"/>
                </a:solidFill>
              </a:rPr>
              <a:t>adição</a:t>
            </a:r>
            <a:r>
              <a:rPr lang="pt-BR" sz="3200" dirty="0"/>
              <a:t>, </a:t>
            </a:r>
            <a:r>
              <a:rPr lang="pt-BR" sz="3200" dirty="0">
                <a:solidFill>
                  <a:srgbClr val="0000FF"/>
                </a:solidFill>
              </a:rPr>
              <a:t>subtração</a:t>
            </a:r>
            <a:r>
              <a:rPr lang="pt-BR" sz="3200" dirty="0"/>
              <a:t>, </a:t>
            </a:r>
            <a:r>
              <a:rPr lang="pt-BR" sz="3200" dirty="0">
                <a:solidFill>
                  <a:srgbClr val="0000FF"/>
                </a:solidFill>
              </a:rPr>
              <a:t>multiplicação</a:t>
            </a:r>
            <a:r>
              <a:rPr lang="pt-BR" sz="3200" dirty="0"/>
              <a:t> e </a:t>
            </a:r>
            <a:r>
              <a:rPr lang="pt-BR" sz="3200" dirty="0">
                <a:solidFill>
                  <a:srgbClr val="0000FF"/>
                </a:solidFill>
              </a:rPr>
              <a:t>divisão</a:t>
            </a:r>
            <a:r>
              <a:rPr lang="pt-BR" sz="3200" dirty="0"/>
              <a:t>, entre valores de flutuação (ponto flutuante). </a:t>
            </a:r>
          </a:p>
          <a:p>
            <a:endParaRPr lang="pt-BR" sz="3200" dirty="0"/>
          </a:p>
          <a:p>
            <a:r>
              <a:rPr lang="pt-BR" sz="3200" dirty="0"/>
              <a:t>A visão geral é mostrada na Figura 4.4.</a:t>
            </a:r>
          </a:p>
        </p:txBody>
      </p:sp>
    </p:spTree>
    <p:extLst>
      <p:ext uri="{BB962C8B-B14F-4D97-AF65-F5344CB8AC3E}">
        <p14:creationId xmlns:p14="http://schemas.microsoft.com/office/powerpoint/2010/main" xmlns="" val="2427851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OMO AS PLACAS DE VÍDEO ACELERAM OS APLICATIVOS DE SOFTWA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1792" y="1690687"/>
            <a:ext cx="9012116" cy="497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9607062" cy="1325563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Computação acelerada por placas de vídeo é o uso de uma unidade de processamento gráfico (GPU) juntamente com uma CPU para acelerar aplicações complexas ...</a:t>
            </a:r>
            <a:endParaRPr lang="pt-BR" sz="2400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235536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www.fixstars.com/images/openclbook/dtp_462724_USER_CONTENT_0_html_2fe4548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267088" y="1380392"/>
            <a:ext cx="7105512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>
                <a:solidFill>
                  <a:srgbClr val="00B050"/>
                </a:solidFill>
              </a:rPr>
              <a:t>Figure 4.4: </a:t>
            </a:r>
            <a:br>
              <a:rPr lang="en-US" i="1" dirty="0">
                <a:solidFill>
                  <a:srgbClr val="00B050"/>
                </a:solidFill>
              </a:rPr>
            </a:br>
            <a:r>
              <a:rPr lang="en-US" i="1" dirty="0">
                <a:solidFill>
                  <a:srgbClr val="00B050"/>
                </a:solidFill>
              </a:rPr>
              <a:t>Basic arithmetic operations between floats</a:t>
            </a:r>
            <a:r>
              <a:rPr lang="en-US" b="1" dirty="0"/>
              <a:t/>
            </a:r>
            <a:br>
              <a:rPr lang="en-US" b="1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99694381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Na Figura 4.4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Como mostra a Figura 4.4, os dados de entrada consistem em 2 conjuntos de matrizes 4x4, A e B. Os dados de saída são uma matriz 4x4, C.</a:t>
            </a:r>
          </a:p>
          <a:p>
            <a:endParaRPr lang="pt-BR" dirty="0"/>
          </a:p>
          <a:p>
            <a:r>
              <a:rPr lang="pt-BR" dirty="0"/>
              <a:t>Veja primeiro a </a:t>
            </a:r>
            <a:r>
              <a:rPr lang="pt-BR" dirty="0">
                <a:solidFill>
                  <a:srgbClr val="0000FF"/>
                </a:solidFill>
              </a:rPr>
              <a:t>implementação paralela de dados </a:t>
            </a:r>
            <a:r>
              <a:rPr lang="pt-BR" dirty="0"/>
              <a:t>(Lista 4.8, Lista 4.9). </a:t>
            </a:r>
          </a:p>
          <a:p>
            <a:endParaRPr lang="pt-BR" dirty="0"/>
          </a:p>
          <a:p>
            <a:r>
              <a:rPr lang="pt-BR" dirty="0"/>
              <a:t>Este programa trata </a:t>
            </a:r>
            <a:r>
              <a:rPr lang="pt-BR" dirty="0">
                <a:solidFill>
                  <a:srgbClr val="0000FF"/>
                </a:solidFill>
              </a:rPr>
              <a:t>cada linha de dados como um </a:t>
            </a:r>
            <a:r>
              <a:rPr lang="pt-BR" i="1" dirty="0" err="1">
                <a:solidFill>
                  <a:srgbClr val="0000FF"/>
                </a:solidFill>
              </a:rPr>
              <a:t>work-group</a:t>
            </a:r>
            <a:r>
              <a:rPr lang="pt-BR" dirty="0">
                <a:solidFill>
                  <a:srgbClr val="0000FF"/>
                </a:solidFill>
              </a:rPr>
              <a:t> </a:t>
            </a:r>
            <a:r>
              <a:rPr lang="pt-BR" dirty="0"/>
              <a:t>para executar a computação.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92231150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/>
            </a:r>
            <a:br>
              <a:rPr lang="pt-BR" b="1" dirty="0"/>
            </a:br>
            <a:r>
              <a:rPr lang="pt-BR" sz="5300" i="1" dirty="0" err="1">
                <a:solidFill>
                  <a:srgbClr val="00B050"/>
                </a:solidFill>
              </a:rPr>
              <a:t>List</a:t>
            </a:r>
            <a:r>
              <a:rPr lang="pt-BR" sz="5300" i="1" dirty="0">
                <a:solidFill>
                  <a:srgbClr val="00B050"/>
                </a:solidFill>
              </a:rPr>
              <a:t> 4.8  e  </a:t>
            </a:r>
            <a:r>
              <a:rPr lang="pt-BR" sz="5300" i="1" dirty="0" err="1">
                <a:solidFill>
                  <a:srgbClr val="00B050"/>
                </a:solidFill>
              </a:rPr>
              <a:t>List</a:t>
            </a:r>
            <a:r>
              <a:rPr lang="pt-BR" sz="5300" i="1" dirty="0">
                <a:solidFill>
                  <a:srgbClr val="00B050"/>
                </a:solidFill>
              </a:rPr>
              <a:t> 4.9 – Implementações</a:t>
            </a:r>
            <a:br>
              <a:rPr lang="pt-BR" sz="5300" i="1" dirty="0">
                <a:solidFill>
                  <a:srgbClr val="00B050"/>
                </a:solidFill>
              </a:rPr>
            </a:br>
            <a:r>
              <a:rPr lang="pt-BR" sz="5300" i="1" dirty="0">
                <a:solidFill>
                  <a:srgbClr val="00B050"/>
                </a:solidFill>
              </a:rPr>
              <a:t>                                         Kernel e Host</a:t>
            </a:r>
            <a:r>
              <a:rPr lang="pt-BR" b="1" i="1" dirty="0"/>
              <a:t/>
            </a:r>
            <a:br>
              <a:rPr lang="pt-BR" b="1" i="1" dirty="0"/>
            </a:br>
            <a:endParaRPr lang="pt-BR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t-BR" b="1" dirty="0"/>
          </a:p>
          <a:p>
            <a:r>
              <a:rPr lang="pt-BR" b="1" i="1" dirty="0" err="1"/>
              <a:t>List</a:t>
            </a:r>
            <a:r>
              <a:rPr lang="pt-BR" b="1" i="1" dirty="0"/>
              <a:t> 4.8</a:t>
            </a:r>
          </a:p>
          <a:p>
            <a:pPr marL="0" indent="0">
              <a:buNone/>
            </a:pPr>
            <a:r>
              <a:rPr lang="pt-BR" b="1" dirty="0"/>
              <a:t>         </a:t>
            </a:r>
            <a:r>
              <a:rPr lang="pt-BR" dirty="0"/>
              <a:t>Data </a:t>
            </a:r>
            <a:r>
              <a:rPr lang="pt-BR" dirty="0" err="1"/>
              <a:t>parallel</a:t>
            </a:r>
            <a:r>
              <a:rPr lang="pt-BR" dirty="0"/>
              <a:t> </a:t>
            </a:r>
            <a:r>
              <a:rPr lang="pt-BR" dirty="0" err="1"/>
              <a:t>model</a:t>
            </a:r>
            <a:r>
              <a:rPr lang="pt-BR" dirty="0"/>
              <a:t> </a:t>
            </a:r>
            <a:r>
              <a:rPr lang="pt-BR" b="1" dirty="0"/>
              <a:t>- </a:t>
            </a:r>
            <a:r>
              <a:rPr lang="pt-BR" b="1" dirty="0">
                <a:solidFill>
                  <a:srgbClr val="C00000"/>
                </a:solidFill>
              </a:rPr>
              <a:t>kernel</a:t>
            </a:r>
            <a:r>
              <a:rPr lang="pt-BR" b="1" dirty="0"/>
              <a:t>  </a:t>
            </a:r>
            <a:r>
              <a:rPr lang="pt-BR" dirty="0">
                <a:solidFill>
                  <a:srgbClr val="0000FF"/>
                </a:solidFill>
                <a:latin typeface="Monaco"/>
                <a:cs typeface="Courier New" panose="02070309020205020404" pitchFamily="49" charset="0"/>
              </a:rPr>
              <a:t>dataParallel.cl</a:t>
            </a:r>
          </a:p>
          <a:p>
            <a:pPr marL="0" indent="0">
              <a:buNone/>
            </a:pPr>
            <a:endParaRPr lang="pt-BR" b="1" dirty="0">
              <a:solidFill>
                <a:srgbClr val="0000FF"/>
              </a:solidFill>
              <a:latin typeface="Monaco"/>
              <a:cs typeface="Courier New" panose="02070309020205020404" pitchFamily="49" charset="0"/>
            </a:endParaRPr>
          </a:p>
          <a:p>
            <a:r>
              <a:rPr lang="pt-BR" b="1" i="1" dirty="0" err="1"/>
              <a:t>List</a:t>
            </a:r>
            <a:r>
              <a:rPr lang="pt-BR" b="1" i="1" dirty="0"/>
              <a:t> 4.9</a:t>
            </a:r>
          </a:p>
          <a:p>
            <a:pPr marL="0" indent="0">
              <a:buNone/>
            </a:pPr>
            <a:r>
              <a:rPr lang="pt-BR" b="1" dirty="0"/>
              <a:t>        </a:t>
            </a:r>
            <a:r>
              <a:rPr lang="pt-BR" dirty="0"/>
              <a:t>Data </a:t>
            </a:r>
            <a:r>
              <a:rPr lang="pt-BR" dirty="0" err="1"/>
              <a:t>parallel</a:t>
            </a:r>
            <a:r>
              <a:rPr lang="pt-BR" dirty="0"/>
              <a:t> </a:t>
            </a:r>
            <a:r>
              <a:rPr lang="pt-BR" dirty="0" err="1"/>
              <a:t>model</a:t>
            </a:r>
            <a:r>
              <a:rPr lang="pt-BR" dirty="0"/>
              <a:t> </a:t>
            </a:r>
            <a:r>
              <a:rPr lang="pt-BR" b="1" dirty="0"/>
              <a:t>- </a:t>
            </a:r>
            <a:r>
              <a:rPr lang="pt-BR" b="1" dirty="0">
                <a:solidFill>
                  <a:srgbClr val="C00000"/>
                </a:solidFill>
              </a:rPr>
              <a:t>host</a:t>
            </a:r>
            <a:r>
              <a:rPr lang="pt-BR" b="1" dirty="0"/>
              <a:t> </a:t>
            </a:r>
            <a:r>
              <a:rPr lang="pt-BR" dirty="0" err="1">
                <a:solidFill>
                  <a:srgbClr val="0000FF"/>
                </a:solidFill>
              </a:rPr>
              <a:t>dataParallel.c</a:t>
            </a:r>
            <a:endParaRPr lang="pt-BR" dirty="0">
              <a:solidFill>
                <a:srgbClr val="0000FF"/>
              </a:solidFill>
            </a:endParaRPr>
          </a:p>
          <a:p>
            <a:endParaRPr lang="pt-BR" b="1" dirty="0"/>
          </a:p>
          <a:p>
            <a:endParaRPr lang="pt-BR" b="1" dirty="0"/>
          </a:p>
          <a:p>
            <a:r>
              <a:rPr lang="pt-BR" b="1" dirty="0"/>
              <a:t>Exemplo – </a:t>
            </a:r>
            <a:r>
              <a:rPr lang="pt-BR" b="1" dirty="0">
                <a:hlinkClick r:id="rId2"/>
              </a:rPr>
              <a:t>Modelo Paralelo de </a:t>
            </a:r>
            <a:r>
              <a:rPr lang="pt-BR" b="1">
                <a:hlinkClick r:id="rId2"/>
              </a:rPr>
              <a:t>Dados </a:t>
            </a:r>
            <a:r>
              <a:rPr lang="pt-BR" b="1" smtClean="0">
                <a:hlinkClick r:id="rId2"/>
              </a:rPr>
              <a:t> -  </a:t>
            </a:r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Código </a:t>
            </a:r>
            <a:r>
              <a:rPr lang="pt-BR" i="1" dirty="0">
                <a:solidFill>
                  <a:schemeClr val="accent2">
                    <a:lumMod val="75000"/>
                  </a:schemeClr>
                </a:solidFill>
                <a:hlinkClick r:id="rId2"/>
              </a:rPr>
              <a:t>Kernel e Código Host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26286516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Versão paralela da tarefa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pt-BR" dirty="0"/>
          </a:p>
          <a:p>
            <a:r>
              <a:rPr lang="pt-BR" sz="3200" dirty="0"/>
              <a:t>Em seguida, você pode ver a versão paralela da tarefa para o mesmo problema  (Lista 4.10, Lista 4.11). </a:t>
            </a:r>
          </a:p>
          <a:p>
            <a:endParaRPr lang="pt-BR" sz="3200" dirty="0"/>
          </a:p>
          <a:p>
            <a:r>
              <a:rPr lang="pt-BR" sz="3200" dirty="0"/>
              <a:t>Neste exemplo, </a:t>
            </a:r>
            <a:r>
              <a:rPr lang="pt-BR" sz="3200" dirty="0">
                <a:solidFill>
                  <a:srgbClr val="0000FF"/>
                </a:solidFill>
              </a:rPr>
              <a:t>as tarefas são agrupadas de acordo com o tipo de operação aritmética</a:t>
            </a:r>
            <a:r>
              <a:rPr lang="pt-BR" sz="3200" dirty="0"/>
              <a:t> que está sendo executada.</a:t>
            </a:r>
          </a:p>
          <a:p>
            <a:endParaRPr lang="pt-BR" sz="3200" dirty="0"/>
          </a:p>
          <a:p>
            <a:r>
              <a:rPr lang="pt-BR" sz="3200" b="1" dirty="0"/>
              <a:t>Exemplo – </a:t>
            </a:r>
            <a:r>
              <a:rPr lang="pt-BR" sz="3200" b="1" dirty="0">
                <a:hlinkClick r:id="rId2"/>
              </a:rPr>
              <a:t>Modelo Paralelo de Tarefas </a:t>
            </a:r>
            <a:r>
              <a:rPr lang="pt-BR" sz="3200" b="1" dirty="0" smtClean="0">
                <a:hlinkClick r:id="rId2"/>
              </a:rPr>
              <a:t>- </a:t>
            </a:r>
            <a:r>
              <a:rPr lang="pt-BR" sz="3200" i="1" dirty="0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Código </a:t>
            </a:r>
            <a:r>
              <a:rPr lang="pt-BR" sz="3200" i="1" dirty="0">
                <a:solidFill>
                  <a:schemeClr val="accent2">
                    <a:lumMod val="75000"/>
                  </a:schemeClr>
                </a:solidFill>
                <a:hlinkClick r:id="rId2"/>
              </a:rPr>
              <a:t>Kernel e Código Host</a:t>
            </a:r>
            <a:r>
              <a:rPr lang="pt-BR" sz="3200" b="1" dirty="0"/>
              <a:t/>
            </a:r>
            <a:br>
              <a:rPr lang="pt-BR" sz="3200" b="1" dirty="0"/>
            </a:br>
            <a:endParaRPr lang="pt-BR" sz="3200" dirty="0"/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xmlns="" val="136847230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Comentando ... Modelo Paralelo de Dados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Como você pode ver, os códigos-fonte são muito semelhantes. </a:t>
            </a:r>
          </a:p>
          <a:p>
            <a:endParaRPr lang="pt-BR" dirty="0"/>
          </a:p>
          <a:p>
            <a:r>
              <a:rPr lang="pt-BR" dirty="0">
                <a:solidFill>
                  <a:srgbClr val="0000FF"/>
                </a:solidFill>
              </a:rPr>
              <a:t>As únicas diferenças estão nos próprios </a:t>
            </a:r>
            <a:r>
              <a:rPr lang="pt-BR" i="1" dirty="0">
                <a:solidFill>
                  <a:srgbClr val="00B050"/>
                </a:solidFill>
              </a:rPr>
              <a:t>kernels</a:t>
            </a:r>
            <a:r>
              <a:rPr lang="pt-BR" dirty="0"/>
              <a:t>, e </a:t>
            </a:r>
            <a:r>
              <a:rPr lang="pt-BR" dirty="0">
                <a:solidFill>
                  <a:srgbClr val="0000FF"/>
                </a:solidFill>
              </a:rPr>
              <a:t>na </a:t>
            </a:r>
            <a:r>
              <a:rPr lang="pt-BR" i="1" dirty="0">
                <a:solidFill>
                  <a:srgbClr val="00B050"/>
                </a:solidFill>
              </a:rPr>
              <a:t>maneira de executar esses kernels</a:t>
            </a:r>
            <a:r>
              <a:rPr lang="pt-BR" dirty="0"/>
              <a:t>. </a:t>
            </a:r>
          </a:p>
          <a:p>
            <a:endParaRPr lang="pt-BR" dirty="0"/>
          </a:p>
          <a:p>
            <a:r>
              <a:rPr lang="pt-BR" dirty="0"/>
              <a:t>No </a:t>
            </a:r>
            <a:r>
              <a:rPr lang="pt-BR" dirty="0">
                <a:solidFill>
                  <a:srgbClr val="C00000"/>
                </a:solidFill>
              </a:rPr>
              <a:t>modelo de dados em paralelo</a:t>
            </a:r>
            <a:r>
              <a:rPr lang="pt-BR" dirty="0"/>
              <a:t>, as 4 operações aritméticas são agrupadas como </a:t>
            </a:r>
            <a:r>
              <a:rPr lang="pt-BR" dirty="0">
                <a:solidFill>
                  <a:srgbClr val="0000FF"/>
                </a:solidFill>
              </a:rPr>
              <a:t>um conjunto de comandos em um </a:t>
            </a:r>
            <a:r>
              <a:rPr lang="pt-BR" i="1" dirty="0">
                <a:solidFill>
                  <a:srgbClr val="00B050"/>
                </a:solidFill>
              </a:rPr>
              <a:t>kernel</a:t>
            </a:r>
            <a:r>
              <a:rPr lang="pt-BR" dirty="0"/>
              <a:t>.</a:t>
            </a:r>
          </a:p>
          <a:p>
            <a:endParaRPr lang="pt-BR" dirty="0"/>
          </a:p>
          <a:p>
            <a:r>
              <a:rPr lang="pt-BR" dirty="0"/>
              <a:t>Enquanto que no </a:t>
            </a:r>
            <a:r>
              <a:rPr lang="pt-BR" dirty="0">
                <a:solidFill>
                  <a:srgbClr val="C00000"/>
                </a:solidFill>
              </a:rPr>
              <a:t>modelo paralelo de tarefas</a:t>
            </a:r>
            <a:r>
              <a:rPr lang="pt-BR" dirty="0"/>
              <a:t>, 4 kernels diferentes são implementados para cada tipo de operação aritmética.</a:t>
            </a:r>
          </a:p>
        </p:txBody>
      </p:sp>
    </p:spTree>
    <p:extLst>
      <p:ext uri="{BB962C8B-B14F-4D97-AF65-F5344CB8AC3E}">
        <p14:creationId xmlns:p14="http://schemas.microsoft.com/office/powerpoint/2010/main" xmlns="" val="331727646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i="1" dirty="0"/>
              <a:t>Modelo Paralelo de Dados </a:t>
            </a:r>
            <a:br>
              <a:rPr lang="pt-BR" i="1" dirty="0"/>
            </a:br>
            <a:r>
              <a:rPr lang="pt-BR" i="1" dirty="0"/>
              <a:t>                     x    Modelo Paralelo de Tarefas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Pode parecer que, uma vez o </a:t>
            </a:r>
            <a:r>
              <a:rPr lang="pt-BR" dirty="0">
                <a:solidFill>
                  <a:srgbClr val="0000FF"/>
                </a:solidFill>
              </a:rPr>
              <a:t>modelo paralelo de tarefas </a:t>
            </a:r>
            <a:r>
              <a:rPr lang="pt-BR" dirty="0"/>
              <a:t>requer mais código, ele também deve executar mais operações. </a:t>
            </a:r>
          </a:p>
          <a:p>
            <a:endParaRPr lang="pt-BR" dirty="0"/>
          </a:p>
          <a:p>
            <a:r>
              <a:rPr lang="pt-BR" dirty="0"/>
              <a:t>No entanto, </a:t>
            </a:r>
            <a:r>
              <a:rPr lang="pt-BR" dirty="0">
                <a:solidFill>
                  <a:srgbClr val="0000FF"/>
                </a:solidFill>
              </a:rPr>
              <a:t>independentemente do modelo que seja utilizado </a:t>
            </a:r>
            <a:r>
              <a:rPr lang="pt-BR" dirty="0"/>
              <a:t>para este problema, </a:t>
            </a:r>
            <a:r>
              <a:rPr lang="pt-BR" dirty="0">
                <a:solidFill>
                  <a:srgbClr val="0000FF"/>
                </a:solidFill>
              </a:rPr>
              <a:t>o número de operações efetuadas pelo dispositivo </a:t>
            </a:r>
            <a:r>
              <a:rPr lang="pt-BR" dirty="0"/>
              <a:t>é realmente o mesmo. 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Apesar desse fato, </a:t>
            </a:r>
            <a:r>
              <a:rPr lang="pt-BR" dirty="0">
                <a:solidFill>
                  <a:srgbClr val="C00000"/>
                </a:solidFill>
              </a:rPr>
              <a:t>o desempenho pode variar</a:t>
            </a:r>
            <a:r>
              <a:rPr lang="pt-BR" dirty="0"/>
              <a:t>, escolhendo um ou outro modelo, de modo que o</a:t>
            </a:r>
            <a:r>
              <a:rPr lang="pt-BR" dirty="0">
                <a:solidFill>
                  <a:srgbClr val="00B0F0"/>
                </a:solidFill>
              </a:rPr>
              <a:t> </a:t>
            </a:r>
            <a:r>
              <a:rPr lang="pt-BR" dirty="0">
                <a:solidFill>
                  <a:srgbClr val="00B050"/>
                </a:solidFill>
              </a:rPr>
              <a:t>modelo de paralelização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deve ser considerado com sabedoria na fase de planejamento do aplicativo</a:t>
            </a:r>
            <a:r>
              <a:rPr lang="pt-BR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22403512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Modelo de Execução</a:t>
            </a:r>
            <a:br>
              <a:rPr lang="pt-BR" dirty="0"/>
            </a:br>
            <a:endParaRPr lang="pt-BR" dirty="0"/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sz="4000" dirty="0"/>
              <a:t>                                                                                                                                  </a:t>
            </a:r>
            <a:br>
              <a:rPr lang="pt-BR" sz="4000" dirty="0"/>
            </a:br>
            <a:r>
              <a:rPr lang="pt-BR" sz="4000" dirty="0"/>
              <a:t>                                                                            </a:t>
            </a:r>
            <a:r>
              <a:rPr lang="pt-BR" sz="4000" i="1" dirty="0" err="1">
                <a:solidFill>
                  <a:srgbClr val="0000FF"/>
                </a:solidFill>
              </a:rPr>
              <a:t>Work-Items</a:t>
            </a:r>
            <a:endParaRPr lang="pt-BR" sz="40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059315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/>
              <a:t>List</a:t>
            </a:r>
            <a:r>
              <a:rPr lang="pt-BR" dirty="0"/>
              <a:t> 4.8: </a:t>
            </a:r>
            <a:br>
              <a:rPr lang="pt-BR" dirty="0"/>
            </a:br>
            <a:r>
              <a:rPr lang="pt-BR" dirty="0"/>
              <a:t>   Data </a:t>
            </a:r>
            <a:r>
              <a:rPr lang="pt-BR" dirty="0" err="1"/>
              <a:t>parallel</a:t>
            </a:r>
            <a:r>
              <a:rPr lang="pt-BR" dirty="0"/>
              <a:t> </a:t>
            </a:r>
            <a:r>
              <a:rPr lang="pt-BR" dirty="0" err="1"/>
              <a:t>model</a:t>
            </a:r>
            <a:r>
              <a:rPr lang="pt-BR" dirty="0"/>
              <a:t> - </a:t>
            </a:r>
            <a:r>
              <a:rPr lang="pt-BR" dirty="0">
                <a:solidFill>
                  <a:srgbClr val="0000FF"/>
                </a:solidFill>
              </a:rPr>
              <a:t>kernel</a:t>
            </a:r>
            <a:r>
              <a:rPr lang="pt-BR" dirty="0"/>
              <a:t> </a:t>
            </a:r>
            <a:r>
              <a:rPr lang="pt-BR" i="1" dirty="0">
                <a:solidFill>
                  <a:schemeClr val="accent2">
                    <a:lumMod val="75000"/>
                  </a:schemeClr>
                </a:solidFill>
              </a:rPr>
              <a:t>dataParallel.cl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pt-BR" dirty="0">
                <a:solidFill>
                  <a:srgbClr val="48484C"/>
                </a:solidFill>
                <a:latin typeface="Monaco"/>
              </a:rPr>
              <a:t> 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Monaco"/>
              </a:rPr>
              <a:t>__kernel </a:t>
            </a:r>
            <a:r>
              <a:rPr lang="pt-BR" dirty="0" err="1">
                <a:solidFill>
                  <a:schemeClr val="accent2">
                    <a:lumMod val="75000"/>
                  </a:schemeClr>
                </a:solidFill>
                <a:latin typeface="Monaco"/>
              </a:rPr>
              <a:t>void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Monaco"/>
              </a:rPr>
              <a:t> </a:t>
            </a:r>
            <a:r>
              <a:rPr lang="pt-BR" dirty="0" err="1">
                <a:solidFill>
                  <a:schemeClr val="accent2">
                    <a:lumMod val="75000"/>
                  </a:schemeClr>
                </a:solidFill>
                <a:latin typeface="Monaco"/>
              </a:rPr>
              <a:t>dataParallel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(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__global </a:t>
            </a:r>
            <a:r>
              <a:rPr lang="pt-BR" dirty="0" err="1">
                <a:solidFill>
                  <a:srgbClr val="1E347B"/>
                </a:solidFill>
                <a:latin typeface="Monaco"/>
              </a:rPr>
              <a:t>float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*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A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,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__global </a:t>
            </a:r>
            <a:r>
              <a:rPr lang="pt-BR" dirty="0" err="1">
                <a:solidFill>
                  <a:srgbClr val="1E347B"/>
                </a:solidFill>
                <a:latin typeface="Monaco"/>
              </a:rPr>
              <a:t>float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*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B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,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     </a:t>
            </a:r>
            <a:br>
              <a:rPr lang="pt-BR" dirty="0">
                <a:solidFill>
                  <a:srgbClr val="48484C"/>
                </a:solidFill>
                <a:latin typeface="Monaco"/>
              </a:rPr>
            </a:br>
            <a:r>
              <a:rPr lang="pt-BR" dirty="0">
                <a:solidFill>
                  <a:srgbClr val="48484C"/>
                </a:solidFill>
                <a:latin typeface="Monaco"/>
              </a:rPr>
              <a:t>                                                           __global </a:t>
            </a:r>
            <a:r>
              <a:rPr lang="pt-BR" dirty="0" err="1">
                <a:solidFill>
                  <a:srgbClr val="1E347B"/>
                </a:solidFill>
                <a:latin typeface="Monaco"/>
              </a:rPr>
              <a:t>float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*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C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)</a:t>
            </a:r>
            <a:endParaRPr lang="pt-BR" dirty="0">
              <a:solidFill>
                <a:srgbClr val="BEBEC5"/>
              </a:solidFill>
              <a:latin typeface="Monaco"/>
            </a:endParaRPr>
          </a:p>
          <a:p>
            <a:pPr>
              <a:buFont typeface="+mj-lt"/>
              <a:buAutoNum type="arabicPeriod"/>
            </a:pPr>
            <a:r>
              <a:rPr lang="pt-BR" dirty="0">
                <a:solidFill>
                  <a:srgbClr val="93A1A1"/>
                </a:solidFill>
                <a:latin typeface="Monaco"/>
              </a:rPr>
              <a:t>{</a:t>
            </a:r>
            <a:endParaRPr lang="pt-BR" dirty="0">
              <a:solidFill>
                <a:srgbClr val="BEBEC5"/>
              </a:solidFill>
              <a:latin typeface="Monaco"/>
            </a:endParaRPr>
          </a:p>
          <a:p>
            <a:pPr>
              <a:buFont typeface="+mj-lt"/>
              <a:buAutoNum type="arabicPeriod"/>
            </a:pPr>
            <a:r>
              <a:rPr lang="pt-BR" dirty="0">
                <a:solidFill>
                  <a:srgbClr val="1E347B"/>
                </a:solidFill>
                <a:latin typeface="Monaco"/>
              </a:rPr>
              <a:t>     </a:t>
            </a:r>
            <a:r>
              <a:rPr lang="pt-BR" dirty="0" err="1">
                <a:solidFill>
                  <a:srgbClr val="1E347B"/>
                </a:solidFill>
                <a:latin typeface="Monaco"/>
              </a:rPr>
              <a:t>int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=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4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*</a:t>
            </a:r>
            <a:r>
              <a:rPr lang="pt-BR" dirty="0" err="1">
                <a:solidFill>
                  <a:srgbClr val="48484C"/>
                </a:solidFill>
                <a:latin typeface="Monaco"/>
              </a:rPr>
              <a:t>get_global_id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(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0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);</a:t>
            </a:r>
            <a:endParaRPr lang="pt-BR" dirty="0">
              <a:solidFill>
                <a:srgbClr val="BEBEC5"/>
              </a:solidFill>
              <a:latin typeface="Monaco"/>
            </a:endParaRPr>
          </a:p>
          <a:p>
            <a:pPr>
              <a:buFont typeface="+mj-lt"/>
              <a:buAutoNum type="arabicPeriod"/>
            </a:pPr>
            <a:r>
              <a:rPr lang="pt-BR" dirty="0">
                <a:solidFill>
                  <a:srgbClr val="48484C"/>
                </a:solidFill>
                <a:latin typeface="Monaco"/>
              </a:rPr>
              <a:t>     C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[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0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]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=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A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[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0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]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B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[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0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];</a:t>
            </a:r>
            <a:endParaRPr lang="pt-BR" dirty="0">
              <a:solidFill>
                <a:srgbClr val="BEBEC5"/>
              </a:solidFill>
              <a:latin typeface="Monaco"/>
            </a:endParaRPr>
          </a:p>
          <a:p>
            <a:pPr>
              <a:buFont typeface="+mj-lt"/>
              <a:buAutoNum type="arabicPeriod"/>
            </a:pPr>
            <a:r>
              <a:rPr lang="pt-BR" dirty="0">
                <a:solidFill>
                  <a:srgbClr val="48484C"/>
                </a:solidFill>
                <a:latin typeface="Monaco"/>
              </a:rPr>
              <a:t>     C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[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1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]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=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A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[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1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]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-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B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[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1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];</a:t>
            </a:r>
            <a:endParaRPr lang="pt-BR" dirty="0">
              <a:solidFill>
                <a:srgbClr val="BEBEC5"/>
              </a:solidFill>
              <a:latin typeface="Monaco"/>
            </a:endParaRPr>
          </a:p>
          <a:p>
            <a:pPr>
              <a:buFont typeface="+mj-lt"/>
              <a:buAutoNum type="arabicPeriod"/>
            </a:pPr>
            <a:r>
              <a:rPr lang="pt-BR" dirty="0">
                <a:solidFill>
                  <a:srgbClr val="48484C"/>
                </a:solidFill>
                <a:latin typeface="Monaco"/>
              </a:rPr>
              <a:t>     C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[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2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]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=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A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[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2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]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*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B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[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2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];</a:t>
            </a:r>
            <a:endParaRPr lang="pt-BR" dirty="0">
              <a:solidFill>
                <a:srgbClr val="BEBEC5"/>
              </a:solidFill>
              <a:latin typeface="Monaco"/>
            </a:endParaRPr>
          </a:p>
          <a:p>
            <a:pPr>
              <a:buFont typeface="+mj-lt"/>
              <a:buAutoNum type="arabicPeriod"/>
            </a:pPr>
            <a:r>
              <a:rPr lang="pt-BR" dirty="0">
                <a:solidFill>
                  <a:srgbClr val="48484C"/>
                </a:solidFill>
                <a:latin typeface="Monaco"/>
              </a:rPr>
              <a:t>     C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[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3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]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=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A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[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3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]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/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B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[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3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];</a:t>
            </a:r>
            <a:endParaRPr lang="pt-BR" dirty="0">
              <a:solidFill>
                <a:srgbClr val="BEBEC5"/>
              </a:solidFill>
              <a:latin typeface="Monaco"/>
            </a:endParaRPr>
          </a:p>
          <a:p>
            <a:pPr>
              <a:buFont typeface="+mj-lt"/>
              <a:buAutoNum type="arabicPeriod"/>
            </a:pPr>
            <a:r>
              <a:rPr lang="pt-BR" dirty="0">
                <a:solidFill>
                  <a:srgbClr val="93A1A1"/>
                </a:solidFill>
                <a:latin typeface="Monaco"/>
              </a:rPr>
              <a:t>}</a:t>
            </a:r>
            <a:endParaRPr lang="pt-BR" dirty="0">
              <a:solidFill>
                <a:srgbClr val="BEBEC5"/>
              </a:solidFill>
              <a:latin typeface="Monaco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81651703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Passeando no código-fonte do </a:t>
            </a:r>
            <a:br>
              <a:rPr lang="pt-BR" i="1" dirty="0"/>
            </a:br>
            <a:r>
              <a:rPr lang="pt-BR" i="1" dirty="0"/>
              <a:t>                        Modelo Paralelo de dados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pPr marL="514350" indent="-514350">
              <a:buAutoNum type="arabicPeriod"/>
            </a:pPr>
            <a:r>
              <a:rPr lang="pt-BR" dirty="0">
                <a:solidFill>
                  <a:srgbClr val="0000FF"/>
                </a:solidFill>
              </a:rPr>
              <a:t>__kernel </a:t>
            </a:r>
            <a:r>
              <a:rPr lang="pt-BR" dirty="0" err="1"/>
              <a:t>void</a:t>
            </a:r>
            <a:r>
              <a:rPr lang="pt-BR" dirty="0"/>
              <a:t> </a:t>
            </a:r>
            <a:r>
              <a:rPr lang="pt-BR" dirty="0" err="1">
                <a:solidFill>
                  <a:schemeClr val="accent2">
                    <a:lumMod val="75000"/>
                  </a:schemeClr>
                </a:solidFill>
              </a:rPr>
              <a:t>dataParallel</a:t>
            </a:r>
            <a:r>
              <a:rPr lang="pt-BR" dirty="0"/>
              <a:t>( </a:t>
            </a:r>
            <a:r>
              <a:rPr lang="pt-BR" dirty="0">
                <a:solidFill>
                  <a:srgbClr val="00B0F0"/>
                </a:solidFill>
              </a:rPr>
              <a:t>__global </a:t>
            </a:r>
            <a:r>
              <a:rPr lang="pt-BR" dirty="0" err="1">
                <a:solidFill>
                  <a:srgbClr val="00B0F0"/>
                </a:solidFill>
              </a:rPr>
              <a:t>float</a:t>
            </a:r>
            <a:r>
              <a:rPr lang="pt-BR" dirty="0">
                <a:solidFill>
                  <a:srgbClr val="00B0F0"/>
                </a:solidFill>
              </a:rPr>
              <a:t> * A</a:t>
            </a:r>
            <a:r>
              <a:rPr lang="pt-BR" dirty="0"/>
              <a:t>, </a:t>
            </a:r>
            <a:r>
              <a:rPr lang="pt-BR" dirty="0">
                <a:solidFill>
                  <a:schemeClr val="accent4">
                    <a:lumMod val="75000"/>
                  </a:schemeClr>
                </a:solidFill>
              </a:rPr>
              <a:t>__global </a:t>
            </a:r>
            <a:r>
              <a:rPr lang="pt-BR" dirty="0" err="1">
                <a:solidFill>
                  <a:schemeClr val="accent4">
                    <a:lumMod val="75000"/>
                  </a:schemeClr>
                </a:solidFill>
              </a:rPr>
              <a:t>float</a:t>
            </a:r>
            <a:r>
              <a:rPr lang="pt-BR" dirty="0">
                <a:solidFill>
                  <a:schemeClr val="accent4">
                    <a:lumMod val="75000"/>
                  </a:schemeClr>
                </a:solidFill>
              </a:rPr>
              <a:t> * B</a:t>
            </a:r>
            <a:r>
              <a:rPr lang="pt-BR" dirty="0"/>
              <a:t>,  </a:t>
            </a:r>
            <a:br>
              <a:rPr lang="pt-BR" dirty="0"/>
            </a:br>
            <a:r>
              <a:rPr lang="pt-BR" dirty="0"/>
              <a:t>                                                                </a:t>
            </a:r>
            <a:r>
              <a:rPr lang="pt-BR" dirty="0">
                <a:solidFill>
                  <a:srgbClr val="7030A0"/>
                </a:solidFill>
              </a:rPr>
              <a:t>__global </a:t>
            </a:r>
            <a:r>
              <a:rPr lang="pt-BR" dirty="0" err="1">
                <a:solidFill>
                  <a:srgbClr val="7030A0"/>
                </a:solidFill>
              </a:rPr>
              <a:t>float</a:t>
            </a:r>
            <a:r>
              <a:rPr lang="pt-BR" dirty="0">
                <a:solidFill>
                  <a:srgbClr val="7030A0"/>
                </a:solidFill>
              </a:rPr>
              <a:t> * C </a:t>
            </a:r>
            <a:r>
              <a:rPr lang="pt-BR" dirty="0"/>
              <a:t>)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Quando o paralelismo de dados é enfileirada, os </a:t>
            </a:r>
            <a:r>
              <a:rPr lang="pt-BR" i="1" dirty="0" err="1">
                <a:solidFill>
                  <a:srgbClr val="0000FF"/>
                </a:solidFill>
              </a:rPr>
              <a:t>work-items</a:t>
            </a:r>
            <a:r>
              <a:rPr lang="pt-BR" dirty="0"/>
              <a:t> são criados. 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Cada um desses </a:t>
            </a:r>
            <a:r>
              <a:rPr lang="pt-BR" i="1" dirty="0" err="1">
                <a:solidFill>
                  <a:srgbClr val="0000FF"/>
                </a:solidFill>
              </a:rPr>
              <a:t>work-items</a:t>
            </a:r>
            <a:r>
              <a:rPr lang="pt-BR" dirty="0"/>
              <a:t> executa </a:t>
            </a:r>
            <a:r>
              <a:rPr lang="pt-BR" dirty="0">
                <a:solidFill>
                  <a:srgbClr val="C00000"/>
                </a:solidFill>
              </a:rPr>
              <a:t>o mesmo kernel em paralelo</a:t>
            </a:r>
            <a:r>
              <a:rPr lang="pt-BR" dirty="0"/>
              <a:t>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63397040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Obtendo ID de item de trabalho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3.   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int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base = 4*</a:t>
            </a:r>
            <a:r>
              <a:rPr lang="en-US" dirty="0" err="1">
                <a:solidFill>
                  <a:srgbClr val="0000FF"/>
                </a:solidFill>
              </a:rPr>
              <a:t>get_global_id</a:t>
            </a:r>
            <a:r>
              <a:rPr lang="en-US" dirty="0">
                <a:solidFill>
                  <a:srgbClr val="0000FF"/>
                </a:solidFill>
              </a:rPr>
              <a:t>(0)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;</a:t>
            </a:r>
            <a:endParaRPr lang="pt-BR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A instrução </a:t>
            </a:r>
            <a:r>
              <a:rPr lang="pt-BR" dirty="0" err="1"/>
              <a:t>OpenCL</a:t>
            </a:r>
            <a:r>
              <a:rPr lang="pt-BR" dirty="0"/>
              <a:t>,</a:t>
            </a:r>
            <a:r>
              <a:rPr lang="pt-BR" dirty="0">
                <a:solidFill>
                  <a:srgbClr val="0000FF"/>
                </a:solidFill>
              </a:rPr>
              <a:t> </a:t>
            </a:r>
            <a:r>
              <a:rPr lang="pt-BR" dirty="0" err="1">
                <a:solidFill>
                  <a:srgbClr val="0000FF"/>
                </a:solidFill>
              </a:rPr>
              <a:t>get_global_id</a:t>
            </a:r>
            <a:r>
              <a:rPr lang="pt-BR" dirty="0">
                <a:solidFill>
                  <a:srgbClr val="0000FF"/>
                </a:solidFill>
              </a:rPr>
              <a:t> (0) </a:t>
            </a:r>
            <a:r>
              <a:rPr lang="pt-BR" dirty="0"/>
              <a:t>obtém o </a:t>
            </a:r>
            <a:r>
              <a:rPr lang="pt-BR" i="1" dirty="0">
                <a:solidFill>
                  <a:srgbClr val="0000FF"/>
                </a:solidFill>
              </a:rPr>
              <a:t>ID do </a:t>
            </a:r>
            <a:r>
              <a:rPr lang="pt-BR" i="1" dirty="0" err="1">
                <a:solidFill>
                  <a:srgbClr val="0000FF"/>
                </a:solidFill>
              </a:rPr>
              <a:t>work</a:t>
            </a:r>
            <a:r>
              <a:rPr lang="pt-BR" i="1" dirty="0">
                <a:solidFill>
                  <a:srgbClr val="0000FF"/>
                </a:solidFill>
              </a:rPr>
              <a:t>-item global</a:t>
            </a:r>
            <a:r>
              <a:rPr lang="pt-BR" dirty="0"/>
              <a:t>, que é usado para decidir quais os dados a processar, de modo que cada</a:t>
            </a:r>
            <a:r>
              <a:rPr lang="pt-BR" dirty="0">
                <a:solidFill>
                  <a:srgbClr val="0000FF"/>
                </a:solidFill>
              </a:rPr>
              <a:t> </a:t>
            </a:r>
            <a:r>
              <a:rPr lang="pt-BR" i="1" dirty="0" err="1">
                <a:solidFill>
                  <a:srgbClr val="0000FF"/>
                </a:solidFill>
              </a:rPr>
              <a:t>work</a:t>
            </a:r>
            <a:r>
              <a:rPr lang="pt-BR" i="1" dirty="0">
                <a:solidFill>
                  <a:srgbClr val="0000FF"/>
                </a:solidFill>
              </a:rPr>
              <a:t>-item</a:t>
            </a:r>
            <a:r>
              <a:rPr lang="pt-BR" dirty="0">
                <a:solidFill>
                  <a:srgbClr val="0000FF"/>
                </a:solidFill>
              </a:rPr>
              <a:t> </a:t>
            </a:r>
            <a:r>
              <a:rPr lang="pt-BR" dirty="0"/>
              <a:t>possa processar diferentes conjuntos de dados em paralelo.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901219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Uso de </a:t>
            </a:r>
            <a:r>
              <a:rPr lang="pt-BR" i="1" dirty="0" err="1">
                <a:solidFill>
                  <a:srgbClr val="00B050"/>
                </a:solidFill>
              </a:rPr>
              <a:t>GPUs</a:t>
            </a:r>
            <a:endParaRPr lang="pt-BR" i="1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t-BR" dirty="0"/>
          </a:p>
          <a:p>
            <a:r>
              <a:rPr lang="en-US" sz="3200" dirty="0">
                <a:solidFill>
                  <a:srgbClr val="545454"/>
                </a:solidFill>
                <a:latin typeface="Open Sans"/>
              </a:rPr>
              <a:t>GPU é um </a:t>
            </a:r>
            <a:r>
              <a:rPr lang="en-US" sz="3200" dirty="0" err="1">
                <a:solidFill>
                  <a:srgbClr val="545454"/>
                </a:solidFill>
                <a:latin typeface="Open Sans"/>
              </a:rPr>
              <a:t>processador</a:t>
            </a:r>
            <a:r>
              <a:rPr lang="en-US" sz="3200" dirty="0">
                <a:solidFill>
                  <a:srgbClr val="545454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545454"/>
                </a:solidFill>
                <a:latin typeface="Open Sans"/>
              </a:rPr>
              <a:t>projetado</a:t>
            </a:r>
            <a:r>
              <a:rPr lang="en-US" sz="3200" dirty="0">
                <a:solidFill>
                  <a:srgbClr val="545454"/>
                </a:solidFill>
                <a:latin typeface="Open Sans"/>
              </a:rPr>
              <a:t> para </a:t>
            </a:r>
            <a:r>
              <a:rPr lang="en-US" sz="3200" dirty="0" err="1">
                <a:solidFill>
                  <a:srgbClr val="0000FF"/>
                </a:solidFill>
                <a:latin typeface="Open Sans"/>
              </a:rPr>
              <a:t>processamento</a:t>
            </a:r>
            <a:r>
              <a:rPr lang="en-US" sz="3200" dirty="0">
                <a:solidFill>
                  <a:srgbClr val="0000FF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Open Sans"/>
              </a:rPr>
              <a:t>gráfico</a:t>
            </a:r>
            <a:r>
              <a:rPr lang="en-US" sz="3200" dirty="0">
                <a:solidFill>
                  <a:srgbClr val="545454"/>
                </a:solidFill>
                <a:latin typeface="Open Sans"/>
              </a:rPr>
              <a:t>, </a:t>
            </a:r>
            <a:r>
              <a:rPr lang="en-US" sz="3200" dirty="0" err="1">
                <a:solidFill>
                  <a:srgbClr val="545454"/>
                </a:solidFill>
                <a:latin typeface="Open Sans"/>
              </a:rPr>
              <a:t>porém</a:t>
            </a:r>
            <a:r>
              <a:rPr lang="en-US" sz="3200" dirty="0">
                <a:solidFill>
                  <a:srgbClr val="545454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545454"/>
                </a:solidFill>
                <a:latin typeface="Open Sans"/>
              </a:rPr>
              <a:t>sua</a:t>
            </a:r>
            <a:r>
              <a:rPr lang="en-US" sz="3200" dirty="0">
                <a:solidFill>
                  <a:srgbClr val="545454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Open Sans"/>
              </a:rPr>
              <a:t>arquitetura</a:t>
            </a:r>
            <a:r>
              <a:rPr lang="en-US" sz="3200" dirty="0">
                <a:solidFill>
                  <a:srgbClr val="0000FF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Open Sans"/>
              </a:rPr>
              <a:t>paralela</a:t>
            </a:r>
            <a:r>
              <a:rPr lang="en-US" sz="3200" dirty="0">
                <a:solidFill>
                  <a:srgbClr val="0000FF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545454"/>
                </a:solidFill>
                <a:latin typeface="Open Sans"/>
              </a:rPr>
              <a:t>contendo</a:t>
            </a:r>
            <a:r>
              <a:rPr lang="en-US" sz="3200" dirty="0">
                <a:solidFill>
                  <a:srgbClr val="545454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Open Sans"/>
              </a:rPr>
              <a:t>centenas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Open Sans"/>
              </a:rPr>
              <a:t> de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Open Sans"/>
              </a:rPr>
              <a:t>núcleos</a:t>
            </a:r>
            <a:r>
              <a:rPr lang="en-US" sz="3200" dirty="0">
                <a:solidFill>
                  <a:srgbClr val="545454"/>
                </a:solidFill>
                <a:latin typeface="Open Sans"/>
              </a:rPr>
              <a:t>, a </a:t>
            </a:r>
            <a:r>
              <a:rPr lang="en-US" sz="3200" dirty="0" err="1">
                <a:solidFill>
                  <a:srgbClr val="545454"/>
                </a:solidFill>
                <a:latin typeface="Open Sans"/>
              </a:rPr>
              <a:t>torna</a:t>
            </a:r>
            <a:r>
              <a:rPr lang="en-US" sz="3200" dirty="0">
                <a:solidFill>
                  <a:srgbClr val="545454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545454"/>
                </a:solidFill>
                <a:latin typeface="Open Sans"/>
              </a:rPr>
              <a:t>adequada</a:t>
            </a:r>
            <a:r>
              <a:rPr lang="en-US" sz="3200" dirty="0">
                <a:solidFill>
                  <a:srgbClr val="545454"/>
                </a:solidFill>
                <a:latin typeface="Open Sans"/>
              </a:rPr>
              <a:t> para </a:t>
            </a:r>
            <a:r>
              <a:rPr lang="en-US" sz="3200" dirty="0" err="1">
                <a:solidFill>
                  <a:srgbClr val="545454"/>
                </a:solidFill>
                <a:latin typeface="Open Sans"/>
              </a:rPr>
              <a:t>processar</a:t>
            </a:r>
            <a:r>
              <a:rPr lang="en-US" sz="3200" dirty="0">
                <a:solidFill>
                  <a:srgbClr val="545454"/>
                </a:solidFill>
                <a:latin typeface="Open Sans"/>
              </a:rPr>
              <a:t> dados </a:t>
            </a:r>
            <a:r>
              <a:rPr lang="en-US" sz="3200" dirty="0" err="1">
                <a:solidFill>
                  <a:srgbClr val="545454"/>
                </a:solidFill>
                <a:latin typeface="Open Sans"/>
              </a:rPr>
              <a:t>em</a:t>
            </a:r>
            <a:r>
              <a:rPr lang="en-US" sz="3200" dirty="0">
                <a:solidFill>
                  <a:srgbClr val="545454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545454"/>
                </a:solidFill>
                <a:latin typeface="Open Sans"/>
              </a:rPr>
              <a:t>paralelo</a:t>
            </a:r>
            <a:r>
              <a:rPr lang="en-US" sz="3200" dirty="0">
                <a:solidFill>
                  <a:srgbClr val="545454"/>
                </a:solidFill>
                <a:latin typeface="Open Sans"/>
              </a:rPr>
              <a:t>. </a:t>
            </a:r>
          </a:p>
          <a:p>
            <a:endParaRPr lang="en-US" sz="3200" dirty="0">
              <a:solidFill>
                <a:srgbClr val="545454"/>
              </a:solidFill>
              <a:latin typeface="Open Sans"/>
            </a:endParaRPr>
          </a:p>
          <a:p>
            <a:r>
              <a:rPr lang="pt-BR" sz="3600" dirty="0"/>
              <a:t>O uso de </a:t>
            </a:r>
            <a:r>
              <a:rPr lang="pt-BR" sz="3600" dirty="0" err="1"/>
              <a:t>GPUs</a:t>
            </a:r>
            <a:r>
              <a:rPr lang="pt-BR" sz="3600" dirty="0"/>
              <a:t>, justifica-se em função do </a:t>
            </a:r>
            <a:r>
              <a:rPr lang="pt-BR" sz="3600" dirty="0">
                <a:solidFill>
                  <a:srgbClr val="0000FF"/>
                </a:solidFill>
              </a:rPr>
              <a:t>desempenho</a:t>
            </a:r>
            <a:r>
              <a:rPr lang="pt-BR" sz="3600" dirty="0"/>
              <a:t> obtido pelo </a:t>
            </a:r>
            <a:r>
              <a:rPr lang="pt-BR" sz="3600" dirty="0">
                <a:solidFill>
                  <a:srgbClr val="0000FF"/>
                </a:solidFill>
              </a:rPr>
              <a:t>investimento realizado</a:t>
            </a:r>
            <a:r>
              <a:rPr lang="pt-BR" sz="3600" dirty="0"/>
              <a:t>, o qual é altamente favorável ao usuário final.</a:t>
            </a:r>
          </a:p>
        </p:txBody>
      </p:sp>
    </p:spTree>
    <p:extLst>
      <p:ext uri="{BB962C8B-B14F-4D97-AF65-F5344CB8AC3E}">
        <p14:creationId xmlns:p14="http://schemas.microsoft.com/office/powerpoint/2010/main" xmlns="" val="126381817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Etapas do processamento paralelo de dados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pt-BR" dirty="0">
                <a:solidFill>
                  <a:prstClr val="black"/>
                </a:solidFill>
              </a:rPr>
              <a:t>Em geral, o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processamento paralelo de dados </a:t>
            </a:r>
            <a:r>
              <a:rPr lang="pt-BR" dirty="0">
                <a:solidFill>
                  <a:prstClr val="black"/>
                </a:solidFill>
              </a:rPr>
              <a:t>é feito usando as seguintes etapas.</a:t>
            </a:r>
          </a:p>
          <a:p>
            <a:pPr marL="0" indent="0">
              <a:buNone/>
            </a:pPr>
            <a:endParaRPr lang="en-US" dirty="0">
              <a:solidFill>
                <a:srgbClr val="545454"/>
              </a:solidFill>
              <a:latin typeface="Open Sans"/>
            </a:endParaRPr>
          </a:p>
          <a:p>
            <a:pPr marL="0" indent="0">
              <a:buNone/>
            </a:pPr>
            <a:r>
              <a:rPr lang="en-US" dirty="0">
                <a:latin typeface="Open Sans"/>
              </a:rPr>
              <a:t>1.   Get </a:t>
            </a:r>
            <a:r>
              <a:rPr lang="en-US" i="1" dirty="0">
                <a:solidFill>
                  <a:srgbClr val="0000FF"/>
                </a:solidFill>
                <a:latin typeface="Open Sans"/>
              </a:rPr>
              <a:t>work-item ID</a:t>
            </a:r>
          </a:p>
          <a:p>
            <a:pPr marL="514350" indent="-514350">
              <a:buAutoNum type="arabicPeriod"/>
            </a:pPr>
            <a:endParaRPr lang="en-US" dirty="0">
              <a:solidFill>
                <a:srgbClr val="0000FF"/>
              </a:solidFill>
              <a:latin typeface="Open Sans"/>
            </a:endParaRPr>
          </a:p>
          <a:p>
            <a:pPr marL="514350" indent="-514350">
              <a:buAutoNum type="arabicPeriod" startAt="2"/>
            </a:pPr>
            <a:r>
              <a:rPr lang="en-US" dirty="0" err="1">
                <a:latin typeface="Open Sans"/>
              </a:rPr>
              <a:t>Processa</a:t>
            </a:r>
            <a:r>
              <a:rPr lang="en-US" dirty="0">
                <a:latin typeface="Open Sans"/>
              </a:rPr>
              <a:t> o </a:t>
            </a:r>
            <a:r>
              <a:rPr lang="en-US" dirty="0" err="1">
                <a:latin typeface="Open Sans"/>
              </a:rPr>
              <a:t>subconjunto</a:t>
            </a:r>
            <a:r>
              <a:rPr lang="en-US" dirty="0">
                <a:latin typeface="Open Sans"/>
              </a:rPr>
              <a:t> de dados </a:t>
            </a:r>
            <a:r>
              <a:rPr lang="en-US" dirty="0" err="1">
                <a:latin typeface="Open Sans"/>
              </a:rPr>
              <a:t>correspondendo</a:t>
            </a:r>
            <a:r>
              <a:rPr lang="en-US" dirty="0">
                <a:latin typeface="Open Sans"/>
              </a:rPr>
              <a:t> </a:t>
            </a:r>
            <a:r>
              <a:rPr lang="en-US" dirty="0" err="1">
                <a:latin typeface="Open Sans"/>
              </a:rPr>
              <a:t>ao</a:t>
            </a:r>
            <a:r>
              <a:rPr lang="en-US" dirty="0">
                <a:latin typeface="Open Sans"/>
              </a:rPr>
              <a:t> </a:t>
            </a:r>
            <a:r>
              <a:rPr lang="en-US" i="1" dirty="0">
                <a:solidFill>
                  <a:srgbClr val="0000FF"/>
                </a:solidFill>
                <a:latin typeface="Open Sans"/>
              </a:rPr>
              <a:t>work-item ID</a:t>
            </a:r>
            <a:r>
              <a:rPr lang="en-US" i="1" dirty="0">
                <a:latin typeface="Open Sans"/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  <a:latin typeface="Open Sans"/>
            </a:endParaRPr>
          </a:p>
          <a:p>
            <a:pPr marL="0" indent="0">
              <a:buNone/>
            </a:pPr>
            <a:r>
              <a:rPr lang="en-US" dirty="0"/>
              <a:t>Um </a:t>
            </a:r>
            <a:r>
              <a:rPr lang="en-US" dirty="0" err="1"/>
              <a:t>diagrama</a:t>
            </a:r>
            <a:r>
              <a:rPr lang="en-US" dirty="0"/>
              <a:t> de </a:t>
            </a:r>
            <a:r>
              <a:rPr lang="en-US" dirty="0" err="1"/>
              <a:t>bloco</a:t>
            </a:r>
            <a:r>
              <a:rPr lang="en-US" dirty="0"/>
              <a:t> do </a:t>
            </a:r>
            <a:r>
              <a:rPr lang="en-US" dirty="0" err="1"/>
              <a:t>processo</a:t>
            </a:r>
            <a:r>
              <a:rPr lang="en-US" dirty="0"/>
              <a:t> é </a:t>
            </a:r>
            <a:r>
              <a:rPr lang="en-US" dirty="0" err="1"/>
              <a:t>mostrado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Figura</a:t>
            </a:r>
            <a:r>
              <a:rPr lang="en-US" dirty="0"/>
              <a:t> 4.5.</a:t>
            </a:r>
            <a:endParaRPr lang="en-US" dirty="0">
              <a:solidFill>
                <a:srgbClr val="0000FF"/>
              </a:solidFill>
              <a:latin typeface="Open Sans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27144976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www.fixstars.com/images/openclbook/dtp_462724_USER_CONTENT_0_html_7fabef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936631" y="2461845"/>
            <a:ext cx="6128238" cy="367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i="1" dirty="0"/>
              <a:t>Figure 4.5: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4000" i="1" dirty="0"/>
              <a:t>Block diagram of the </a:t>
            </a:r>
            <a:r>
              <a:rPr lang="en-US" sz="4000" i="1" dirty="0">
                <a:solidFill>
                  <a:srgbClr val="0000FF"/>
                </a:solidFill>
              </a:rPr>
              <a:t>data-parallel model </a:t>
            </a:r>
            <a:r>
              <a:rPr lang="en-US" sz="4000" i="1" dirty="0"/>
              <a:t>in relation to </a:t>
            </a:r>
            <a:r>
              <a:rPr lang="en-US" sz="4000" i="1" dirty="0">
                <a:solidFill>
                  <a:srgbClr val="0000FF"/>
                </a:solidFill>
              </a:rPr>
              <a:t>work-items</a:t>
            </a:r>
            <a:r>
              <a:rPr lang="en-US" b="1" dirty="0"/>
              <a:t/>
            </a:r>
            <a:br>
              <a:rPr lang="en-US" b="1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08586904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Exemplo – Figura 4.5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Neste exemplo, o </a:t>
            </a:r>
            <a:r>
              <a:rPr lang="pt-BR" i="1" dirty="0" err="1">
                <a:solidFill>
                  <a:srgbClr val="0000FF"/>
                </a:solidFill>
              </a:rPr>
              <a:t>work</a:t>
            </a:r>
            <a:r>
              <a:rPr lang="pt-BR" i="1" dirty="0">
                <a:solidFill>
                  <a:srgbClr val="0000FF"/>
                </a:solidFill>
              </a:rPr>
              <a:t>-item</a:t>
            </a:r>
            <a:r>
              <a:rPr lang="pt-BR" dirty="0"/>
              <a:t> </a:t>
            </a:r>
            <a:r>
              <a:rPr lang="pt-BR" i="1" dirty="0">
                <a:solidFill>
                  <a:srgbClr val="0000FF"/>
                </a:solidFill>
              </a:rPr>
              <a:t>global </a:t>
            </a:r>
            <a:r>
              <a:rPr lang="pt-BR" dirty="0"/>
              <a:t>é multiplicado por </a:t>
            </a:r>
            <a:r>
              <a:rPr lang="pt-BR" dirty="0">
                <a:solidFill>
                  <a:srgbClr val="0000FF"/>
                </a:solidFill>
              </a:rPr>
              <a:t>4</a:t>
            </a:r>
            <a:r>
              <a:rPr lang="pt-BR" dirty="0"/>
              <a:t> e armazenado na variável "</a:t>
            </a:r>
            <a:r>
              <a:rPr lang="pt-BR" dirty="0">
                <a:solidFill>
                  <a:srgbClr val="0000FF"/>
                </a:solidFill>
              </a:rPr>
              <a:t>base</a:t>
            </a:r>
            <a:r>
              <a:rPr lang="pt-BR" dirty="0"/>
              <a:t>". </a:t>
            </a:r>
          </a:p>
          <a:p>
            <a:endParaRPr lang="pt-BR" dirty="0"/>
          </a:p>
          <a:p>
            <a:r>
              <a:rPr lang="pt-BR" dirty="0"/>
              <a:t>Esse valor é usado para </a:t>
            </a:r>
            <a:r>
              <a:rPr lang="pt-BR" dirty="0">
                <a:solidFill>
                  <a:srgbClr val="0000FF"/>
                </a:solidFill>
              </a:rPr>
              <a:t>decidir qual elemento da matriz A e B </a:t>
            </a:r>
            <a:r>
              <a:rPr lang="pt-BR" dirty="0"/>
              <a:t>é processado.</a:t>
            </a:r>
            <a:br>
              <a:rPr lang="pt-BR" dirty="0"/>
            </a:br>
            <a:endParaRPr lang="pt-BR" dirty="0"/>
          </a:p>
          <a:p>
            <a:pPr lvl="1">
              <a:lnSpc>
                <a:spcPct val="100000"/>
              </a:lnSpc>
              <a:buFont typeface="+mj-lt"/>
              <a:buAutoNum type="arabicPeriod"/>
            </a:pPr>
            <a:r>
              <a:rPr lang="pt-BR" dirty="0">
                <a:solidFill>
                  <a:srgbClr val="48484C"/>
                </a:solidFill>
                <a:latin typeface="Monaco"/>
              </a:rPr>
              <a:t>   C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[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0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]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=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A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[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0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]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B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[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0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];</a:t>
            </a:r>
            <a:endParaRPr lang="pt-BR" dirty="0">
              <a:solidFill>
                <a:srgbClr val="BEBEC5"/>
              </a:solidFill>
              <a:latin typeface="Monaco"/>
            </a:endParaRPr>
          </a:p>
          <a:p>
            <a:pPr lvl="1">
              <a:lnSpc>
                <a:spcPct val="100000"/>
              </a:lnSpc>
              <a:buFont typeface="+mj-lt"/>
              <a:buAutoNum type="arabicPeriod"/>
            </a:pPr>
            <a:r>
              <a:rPr lang="pt-BR" dirty="0">
                <a:solidFill>
                  <a:srgbClr val="48484C"/>
                </a:solidFill>
                <a:latin typeface="Monaco"/>
              </a:rPr>
              <a:t>   C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[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1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]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=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A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[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1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]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-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B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[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1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];</a:t>
            </a:r>
            <a:endParaRPr lang="pt-BR" dirty="0">
              <a:solidFill>
                <a:srgbClr val="BEBEC5"/>
              </a:solidFill>
              <a:latin typeface="Monaco"/>
            </a:endParaRPr>
          </a:p>
          <a:p>
            <a:pPr lvl="1">
              <a:lnSpc>
                <a:spcPct val="100000"/>
              </a:lnSpc>
              <a:buFont typeface="+mj-lt"/>
              <a:buAutoNum type="arabicPeriod"/>
            </a:pPr>
            <a:r>
              <a:rPr lang="pt-BR" dirty="0">
                <a:solidFill>
                  <a:srgbClr val="48484C"/>
                </a:solidFill>
                <a:latin typeface="Monaco"/>
              </a:rPr>
              <a:t>   C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[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2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]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=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A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[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2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]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*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B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[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2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];</a:t>
            </a:r>
            <a:endParaRPr lang="pt-BR" dirty="0">
              <a:solidFill>
                <a:srgbClr val="BEBEC5"/>
              </a:solidFill>
              <a:latin typeface="Monaco"/>
            </a:endParaRPr>
          </a:p>
          <a:p>
            <a:pPr lvl="1">
              <a:lnSpc>
                <a:spcPct val="100000"/>
              </a:lnSpc>
              <a:buFont typeface="+mj-lt"/>
              <a:buAutoNum type="arabicPeriod"/>
            </a:pPr>
            <a:r>
              <a:rPr lang="pt-BR" dirty="0">
                <a:solidFill>
                  <a:srgbClr val="48484C"/>
                </a:solidFill>
                <a:latin typeface="Monaco"/>
              </a:rPr>
              <a:t>   C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[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3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]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=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A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[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3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]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/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B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[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3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];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2317419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Exemplo – Figura 4.5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pt-BR" sz="3200" dirty="0"/>
              <a:t>Como cada </a:t>
            </a:r>
            <a:r>
              <a:rPr lang="pt-BR" sz="3200" i="1" dirty="0" err="1">
                <a:solidFill>
                  <a:srgbClr val="0000FF"/>
                </a:solidFill>
              </a:rPr>
              <a:t>work</a:t>
            </a:r>
            <a:r>
              <a:rPr lang="pt-BR" sz="3200" i="1" dirty="0">
                <a:solidFill>
                  <a:srgbClr val="0000FF"/>
                </a:solidFill>
              </a:rPr>
              <a:t>-item</a:t>
            </a:r>
            <a:r>
              <a:rPr lang="pt-BR" sz="3200" dirty="0"/>
              <a:t> tem </a:t>
            </a:r>
            <a:r>
              <a:rPr lang="pt-BR" sz="3200" dirty="0" err="1"/>
              <a:t>IDs</a:t>
            </a:r>
            <a:r>
              <a:rPr lang="pt-BR" sz="3200" dirty="0"/>
              <a:t> diferentes, a variável "</a:t>
            </a:r>
            <a:r>
              <a:rPr lang="pt-BR" sz="3200" dirty="0">
                <a:solidFill>
                  <a:schemeClr val="accent2">
                    <a:lumMod val="75000"/>
                  </a:schemeClr>
                </a:solidFill>
              </a:rPr>
              <a:t>base</a:t>
            </a:r>
            <a:r>
              <a:rPr lang="pt-BR" sz="3200" dirty="0"/>
              <a:t>" também tem um valor diferente para cada </a:t>
            </a:r>
            <a:r>
              <a:rPr lang="pt-BR" sz="3200" i="1" dirty="0" err="1">
                <a:solidFill>
                  <a:srgbClr val="0000FF"/>
                </a:solidFill>
              </a:rPr>
              <a:t>work</a:t>
            </a:r>
            <a:r>
              <a:rPr lang="pt-BR" sz="3200" i="1" dirty="0">
                <a:solidFill>
                  <a:srgbClr val="0000FF"/>
                </a:solidFill>
              </a:rPr>
              <a:t>-item</a:t>
            </a:r>
            <a:r>
              <a:rPr lang="pt-BR" sz="3200" dirty="0"/>
              <a:t>, o que impede que os </a:t>
            </a:r>
            <a:r>
              <a:rPr lang="pt-BR" sz="3200" i="1" dirty="0" err="1">
                <a:solidFill>
                  <a:srgbClr val="0000FF"/>
                </a:solidFill>
              </a:rPr>
              <a:t>work-items</a:t>
            </a:r>
            <a:r>
              <a:rPr lang="pt-BR" sz="3200" dirty="0"/>
              <a:t> processem os mesmos dados. </a:t>
            </a:r>
          </a:p>
          <a:p>
            <a:endParaRPr lang="pt-BR" sz="3200" dirty="0"/>
          </a:p>
          <a:p>
            <a:r>
              <a:rPr lang="pt-BR" sz="3200" dirty="0"/>
              <a:t>Desta forma, </a:t>
            </a:r>
            <a:r>
              <a:rPr lang="pt-BR" sz="3200" dirty="0">
                <a:solidFill>
                  <a:schemeClr val="accent2">
                    <a:lumMod val="75000"/>
                  </a:schemeClr>
                </a:solidFill>
              </a:rPr>
              <a:t>grande quantidade de dados </a:t>
            </a:r>
            <a:r>
              <a:rPr lang="pt-BR" sz="3200" dirty="0"/>
              <a:t>podem ser processados simultaneamente.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08347758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prstClr val="black"/>
                </a:solidFill>
              </a:rPr>
              <a:t>Exemplo – Figura 4.5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r>
              <a:rPr lang="pt-BR" dirty="0"/>
              <a:t>Discutimos que muitos </a:t>
            </a:r>
            <a:r>
              <a:rPr lang="pt-BR" i="1" dirty="0" err="1">
                <a:solidFill>
                  <a:srgbClr val="0000FF"/>
                </a:solidFill>
              </a:rPr>
              <a:t>work-items</a:t>
            </a:r>
            <a:r>
              <a:rPr lang="pt-BR" dirty="0"/>
              <a:t> são criados, mas não abordamos como decidir o número de </a:t>
            </a:r>
            <a:r>
              <a:rPr lang="pt-BR" i="1" dirty="0" err="1">
                <a:solidFill>
                  <a:srgbClr val="0000FF"/>
                </a:solidFill>
              </a:rPr>
              <a:t>work-items</a:t>
            </a:r>
            <a:r>
              <a:rPr lang="pt-BR" dirty="0"/>
              <a:t> a serem criados. </a:t>
            </a:r>
          </a:p>
          <a:p>
            <a:endParaRPr lang="pt-BR" dirty="0"/>
          </a:p>
          <a:p>
            <a:r>
              <a:rPr lang="pt-BR" dirty="0"/>
              <a:t>Isso é feito no segmento de código a seguir do </a:t>
            </a:r>
            <a:r>
              <a:rPr lang="pt-BR" dirty="0">
                <a:solidFill>
                  <a:srgbClr val="0000FF"/>
                </a:solidFill>
              </a:rPr>
              <a:t>código do host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20149952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prstClr val="black"/>
                </a:solidFill>
              </a:rPr>
              <a:t>Exemplo – Figura 4.5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>
              <a:solidFill>
                <a:srgbClr val="008080"/>
              </a:solidFill>
              <a:latin typeface="Monaco"/>
            </a:endParaRPr>
          </a:p>
          <a:p>
            <a:pPr>
              <a:buFont typeface="+mj-lt"/>
              <a:buAutoNum type="arabicPeriod"/>
            </a:pPr>
            <a:r>
              <a:rPr lang="pt-BR" dirty="0">
                <a:solidFill>
                  <a:srgbClr val="008080"/>
                </a:solidFill>
                <a:latin typeface="Monaco"/>
              </a:rPr>
              <a:t>   </a:t>
            </a:r>
            <a:r>
              <a:rPr lang="pt-BR" dirty="0" err="1">
                <a:solidFill>
                  <a:srgbClr val="008080"/>
                </a:solidFill>
                <a:latin typeface="Monaco"/>
              </a:rPr>
              <a:t>size_t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 err="1">
                <a:solidFill>
                  <a:srgbClr val="48484C"/>
                </a:solidFill>
                <a:latin typeface="Monaco"/>
              </a:rPr>
              <a:t>global_item_size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=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4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;</a:t>
            </a:r>
            <a:endParaRPr lang="pt-BR" dirty="0">
              <a:solidFill>
                <a:srgbClr val="48484C"/>
              </a:solidFill>
              <a:latin typeface="Monaco"/>
            </a:endParaRPr>
          </a:p>
          <a:p>
            <a:pPr>
              <a:buFont typeface="+mj-lt"/>
              <a:buAutoNum type="arabicPeriod"/>
            </a:pPr>
            <a:r>
              <a:rPr lang="pt-BR" dirty="0">
                <a:solidFill>
                  <a:srgbClr val="008080"/>
                </a:solidFill>
                <a:latin typeface="Monaco"/>
              </a:rPr>
              <a:t>   </a:t>
            </a:r>
            <a:r>
              <a:rPr lang="pt-BR" dirty="0" err="1">
                <a:solidFill>
                  <a:srgbClr val="008080"/>
                </a:solidFill>
                <a:latin typeface="Monaco"/>
              </a:rPr>
              <a:t>size_t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 err="1">
                <a:solidFill>
                  <a:srgbClr val="48484C"/>
                </a:solidFill>
                <a:latin typeface="Monaco"/>
              </a:rPr>
              <a:t>local_item_size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=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1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;</a:t>
            </a:r>
            <a:endParaRPr lang="pt-BR" dirty="0">
              <a:solidFill>
                <a:srgbClr val="BEBEC5"/>
              </a:solidFill>
              <a:latin typeface="Monaco"/>
            </a:endParaRPr>
          </a:p>
          <a:p>
            <a:pPr>
              <a:buFont typeface="+mj-lt"/>
              <a:buAutoNum type="arabicPeriod"/>
            </a:pPr>
            <a:r>
              <a:rPr lang="pt-BR" dirty="0">
                <a:solidFill>
                  <a:srgbClr val="48484C"/>
                </a:solidFill>
                <a:latin typeface="Monaco"/>
              </a:rPr>
              <a:t> </a:t>
            </a:r>
            <a:endParaRPr lang="pt-BR" dirty="0">
              <a:solidFill>
                <a:srgbClr val="BEBEC5"/>
              </a:solidFill>
              <a:latin typeface="Monaco"/>
            </a:endParaRPr>
          </a:p>
          <a:p>
            <a:pPr>
              <a:buFont typeface="+mj-lt"/>
              <a:buAutoNum type="arabicPeriod"/>
            </a:pPr>
            <a:r>
              <a:rPr lang="pt-BR" dirty="0">
                <a:solidFill>
                  <a:srgbClr val="93A1A1"/>
                </a:solidFill>
                <a:latin typeface="Monaco"/>
              </a:rPr>
              <a:t>   </a:t>
            </a:r>
            <a:r>
              <a:rPr lang="pt-BR" dirty="0">
                <a:solidFill>
                  <a:srgbClr val="0000FF"/>
                </a:solidFill>
                <a:latin typeface="Monaco"/>
              </a:rPr>
              <a:t>/* Execute </a:t>
            </a:r>
            <a:r>
              <a:rPr lang="pt-BR" dirty="0" err="1">
                <a:solidFill>
                  <a:srgbClr val="0000FF"/>
                </a:solidFill>
                <a:latin typeface="Monaco"/>
              </a:rPr>
              <a:t>OpenCL</a:t>
            </a:r>
            <a:r>
              <a:rPr lang="pt-BR" dirty="0">
                <a:solidFill>
                  <a:srgbClr val="0000FF"/>
                </a:solidFill>
                <a:latin typeface="Monaco"/>
              </a:rPr>
              <a:t> kernel as data </a:t>
            </a:r>
            <a:r>
              <a:rPr lang="pt-BR" dirty="0" err="1">
                <a:solidFill>
                  <a:srgbClr val="0000FF"/>
                </a:solidFill>
                <a:latin typeface="Monaco"/>
              </a:rPr>
              <a:t>parallel</a:t>
            </a:r>
            <a:r>
              <a:rPr lang="pt-BR" dirty="0">
                <a:solidFill>
                  <a:srgbClr val="0000FF"/>
                </a:solidFill>
                <a:latin typeface="Monaco"/>
              </a:rPr>
              <a:t> */</a:t>
            </a:r>
          </a:p>
          <a:p>
            <a:pPr>
              <a:buFont typeface="+mj-lt"/>
              <a:buAutoNum type="arabicPeriod"/>
            </a:pPr>
            <a:r>
              <a:rPr lang="pt-BR" dirty="0">
                <a:solidFill>
                  <a:srgbClr val="48484C"/>
                </a:solidFill>
                <a:latin typeface="Monaco"/>
              </a:rPr>
              <a:t>   </a:t>
            </a:r>
            <a:r>
              <a:rPr lang="pt-BR" dirty="0" err="1">
                <a:solidFill>
                  <a:srgbClr val="48484C"/>
                </a:solidFill>
                <a:latin typeface="Monaco"/>
              </a:rPr>
              <a:t>ret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=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 err="1">
                <a:solidFill>
                  <a:schemeClr val="accent2">
                    <a:lumMod val="75000"/>
                  </a:schemeClr>
                </a:solidFill>
                <a:latin typeface="Monaco"/>
              </a:rPr>
              <a:t>clEnqueueNDRangeKernel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(</a:t>
            </a:r>
            <a:r>
              <a:rPr lang="pt-BR" dirty="0" err="1">
                <a:solidFill>
                  <a:srgbClr val="48484C"/>
                </a:solidFill>
                <a:latin typeface="Monaco"/>
              </a:rPr>
              <a:t>command_queue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,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kernel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,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1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,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NULL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,</a:t>
            </a:r>
            <a:endParaRPr lang="pt-BR" dirty="0">
              <a:solidFill>
                <a:srgbClr val="BEBEC5"/>
              </a:solidFill>
              <a:latin typeface="Monaco"/>
            </a:endParaRPr>
          </a:p>
          <a:p>
            <a:pPr>
              <a:buFont typeface="+mj-lt"/>
              <a:buAutoNum type="arabicPeriod"/>
            </a:pPr>
            <a:r>
              <a:rPr lang="pt-BR" dirty="0">
                <a:solidFill>
                  <a:srgbClr val="93A1A1"/>
                </a:solidFill>
                <a:latin typeface="Monaco"/>
              </a:rPr>
              <a:t>            </a:t>
            </a:r>
            <a:r>
              <a:rPr lang="pt-BR" dirty="0">
                <a:solidFill>
                  <a:srgbClr val="00B0F0"/>
                </a:solidFill>
                <a:latin typeface="Monaco"/>
              </a:rPr>
              <a:t>&amp;</a:t>
            </a:r>
            <a:r>
              <a:rPr lang="pt-BR" dirty="0" err="1">
                <a:solidFill>
                  <a:srgbClr val="00B0F0"/>
                </a:solidFill>
                <a:latin typeface="Monaco"/>
              </a:rPr>
              <a:t>global_item_size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,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  <a:latin typeface="Monaco"/>
              </a:rPr>
              <a:t>&amp;</a:t>
            </a:r>
            <a:r>
              <a:rPr lang="pt-BR" dirty="0" err="1">
                <a:solidFill>
                  <a:schemeClr val="accent6">
                    <a:lumMod val="75000"/>
                  </a:schemeClr>
                </a:solidFill>
                <a:latin typeface="Monaco"/>
              </a:rPr>
              <a:t>local_item_size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,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0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,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NULL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,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NULL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);</a:t>
            </a:r>
            <a:endParaRPr lang="pt-BR" dirty="0">
              <a:solidFill>
                <a:srgbClr val="BEBEC5"/>
              </a:solidFill>
              <a:latin typeface="Monaco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07288601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prstClr val="black"/>
                </a:solidFill>
              </a:rPr>
              <a:t>Exemplo – Figura 4.5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O </a:t>
            </a:r>
            <a:r>
              <a:rPr lang="pt-BR" dirty="0" err="1">
                <a:solidFill>
                  <a:schemeClr val="accent2">
                    <a:lumMod val="75000"/>
                  </a:schemeClr>
                </a:solidFill>
              </a:rPr>
              <a:t>clEnqueueNDRangeKernel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 () </a:t>
            </a:r>
            <a:r>
              <a:rPr lang="pt-BR" dirty="0"/>
              <a:t>é um comando </a:t>
            </a:r>
            <a:r>
              <a:rPr lang="pt-BR" dirty="0" err="1"/>
              <a:t>OpenCL</a:t>
            </a:r>
            <a:r>
              <a:rPr lang="pt-BR" dirty="0"/>
              <a:t> API usado para enfileirar tarefas paralelas de dados. </a:t>
            </a:r>
          </a:p>
          <a:p>
            <a:endParaRPr lang="pt-BR" dirty="0"/>
          </a:p>
          <a:p>
            <a:r>
              <a:rPr lang="pt-BR" dirty="0"/>
              <a:t>Os </a:t>
            </a:r>
            <a:r>
              <a:rPr lang="pt-BR" dirty="0">
                <a:solidFill>
                  <a:srgbClr val="0000FF"/>
                </a:solidFill>
              </a:rPr>
              <a:t>argumentos 5 e 6 </a:t>
            </a:r>
            <a:r>
              <a:rPr lang="pt-BR" dirty="0"/>
              <a:t>determinam o </a:t>
            </a:r>
            <a:r>
              <a:rPr lang="pt-BR" dirty="0">
                <a:solidFill>
                  <a:srgbClr val="00B0F0"/>
                </a:solidFill>
              </a:rPr>
              <a:t>tamanho do </a:t>
            </a:r>
            <a:r>
              <a:rPr lang="pt-BR" i="1" dirty="0" err="1">
                <a:solidFill>
                  <a:srgbClr val="0000FF"/>
                </a:solidFill>
              </a:rPr>
              <a:t>work</a:t>
            </a:r>
            <a:r>
              <a:rPr lang="pt-BR" i="1" dirty="0">
                <a:solidFill>
                  <a:srgbClr val="0000FF"/>
                </a:solidFill>
              </a:rPr>
              <a:t>-item</a:t>
            </a:r>
            <a:r>
              <a:rPr lang="pt-BR" dirty="0"/>
              <a:t>. </a:t>
            </a:r>
            <a:br>
              <a:rPr lang="pt-BR" dirty="0"/>
            </a:br>
            <a:r>
              <a:rPr lang="pt-BR" dirty="0"/>
              <a:t>Nesse caso, o </a:t>
            </a:r>
            <a:r>
              <a:rPr lang="pt-BR" dirty="0" err="1">
                <a:solidFill>
                  <a:srgbClr val="00B0F0"/>
                </a:solidFill>
              </a:rPr>
              <a:t>global_item_size</a:t>
            </a:r>
            <a:r>
              <a:rPr lang="pt-BR" dirty="0">
                <a:solidFill>
                  <a:srgbClr val="00B0F0"/>
                </a:solidFill>
              </a:rPr>
              <a:t> </a:t>
            </a:r>
            <a:r>
              <a:rPr lang="pt-BR" dirty="0"/>
              <a:t>é definido como 4 e o </a:t>
            </a:r>
            <a:r>
              <a:rPr lang="pt-BR" dirty="0" err="1">
                <a:solidFill>
                  <a:schemeClr val="accent6">
                    <a:lumMod val="75000"/>
                  </a:schemeClr>
                </a:solidFill>
              </a:rPr>
              <a:t>local_item_size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dirty="0"/>
              <a:t>é definido como 1. </a:t>
            </a:r>
          </a:p>
          <a:p>
            <a:endParaRPr lang="pt-BR" dirty="0"/>
          </a:p>
          <a:p>
            <a:r>
              <a:rPr lang="pt-BR" dirty="0"/>
              <a:t>As </a:t>
            </a:r>
            <a:r>
              <a:rPr lang="pt-BR" dirty="0">
                <a:solidFill>
                  <a:srgbClr val="0000FF"/>
                </a:solidFill>
              </a:rPr>
              <a:t>etapas gerais </a:t>
            </a:r>
            <a:r>
              <a:rPr lang="pt-BR" dirty="0"/>
              <a:t>são resumidas da seguinte maneira.</a:t>
            </a:r>
          </a:p>
          <a:p>
            <a:endParaRPr lang="pt-BR" dirty="0"/>
          </a:p>
          <a:p>
            <a:pPr marL="457200" lvl="1" indent="0">
              <a:buNone/>
            </a:pPr>
            <a:r>
              <a:rPr lang="pt-BR" dirty="0"/>
              <a:t>1. Criar itens de trabalho no host</a:t>
            </a:r>
          </a:p>
          <a:p>
            <a:pPr lvl="1"/>
            <a:endParaRPr lang="pt-BR" dirty="0"/>
          </a:p>
          <a:p>
            <a:pPr marL="457200" lvl="1" indent="0">
              <a:buNone/>
            </a:pPr>
            <a:r>
              <a:rPr lang="pt-BR" dirty="0"/>
              <a:t>2. Processar dados correspondentes a </a:t>
            </a:r>
            <a:r>
              <a:rPr lang="pt-BR" dirty="0">
                <a:solidFill>
                  <a:srgbClr val="0000FF"/>
                </a:solidFill>
              </a:rPr>
              <a:t>ID do item de trabalho global </a:t>
            </a:r>
            <a:r>
              <a:rPr lang="pt-BR" dirty="0"/>
              <a:t>no kernel</a:t>
            </a:r>
          </a:p>
        </p:txBody>
      </p:sp>
    </p:spTree>
    <p:extLst>
      <p:ext uri="{BB962C8B-B14F-4D97-AF65-F5344CB8AC3E}">
        <p14:creationId xmlns:p14="http://schemas.microsoft.com/office/powerpoint/2010/main" xmlns="" val="203728585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00B050"/>
                </a:solidFill>
                <a:latin typeface="Open Sans"/>
              </a:rPr>
              <a:t>The source code for the </a:t>
            </a:r>
            <a:r>
              <a:rPr lang="en-US" i="1" dirty="0">
                <a:solidFill>
                  <a:srgbClr val="0000FF"/>
                </a:solidFill>
                <a:latin typeface="Open Sans"/>
              </a:rPr>
              <a:t>task parallel model</a:t>
            </a:r>
            <a:endParaRPr lang="pt-BR" i="1" dirty="0">
              <a:solidFill>
                <a:srgbClr val="0000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Neste modelo, diferentes kernels podem ser executados em paralelo. </a:t>
            </a:r>
          </a:p>
          <a:p>
            <a:endParaRPr lang="pt-BR" dirty="0"/>
          </a:p>
          <a:p>
            <a:r>
              <a:rPr lang="pt-BR" dirty="0"/>
              <a:t>Note que diferentes kernels são implementados para cada uma das 4 operações aritméticas.</a:t>
            </a:r>
          </a:p>
          <a:p>
            <a:endParaRPr lang="pt-BR" dirty="0"/>
          </a:p>
          <a:p>
            <a:pPr>
              <a:buFont typeface="+mj-lt"/>
              <a:buAutoNum type="arabicPeriod"/>
            </a:pPr>
            <a:r>
              <a:rPr lang="pt-BR" dirty="0">
                <a:solidFill>
                  <a:srgbClr val="93A1A1"/>
                </a:solidFill>
                <a:latin typeface="Monaco"/>
              </a:rPr>
              <a:t>   </a:t>
            </a:r>
            <a:r>
              <a:rPr lang="pt-BR" dirty="0">
                <a:solidFill>
                  <a:srgbClr val="0000FF"/>
                </a:solidFill>
                <a:latin typeface="Monaco"/>
              </a:rPr>
              <a:t>/* Execute </a:t>
            </a:r>
            <a:r>
              <a:rPr lang="pt-BR" dirty="0" err="1">
                <a:solidFill>
                  <a:srgbClr val="0000FF"/>
                </a:solidFill>
                <a:latin typeface="Monaco"/>
              </a:rPr>
              <a:t>OpenCL</a:t>
            </a:r>
            <a:r>
              <a:rPr lang="pt-BR" dirty="0">
                <a:solidFill>
                  <a:srgbClr val="0000FF"/>
                </a:solidFill>
                <a:latin typeface="Monaco"/>
              </a:rPr>
              <a:t> kernel as </a:t>
            </a:r>
            <a:r>
              <a:rPr lang="pt-BR" dirty="0" err="1">
                <a:solidFill>
                  <a:srgbClr val="0000FF"/>
                </a:solidFill>
                <a:latin typeface="Monaco"/>
              </a:rPr>
              <a:t>task</a:t>
            </a:r>
            <a:r>
              <a:rPr lang="pt-BR" dirty="0">
                <a:solidFill>
                  <a:srgbClr val="0000FF"/>
                </a:solidFill>
                <a:latin typeface="Monaco"/>
              </a:rPr>
              <a:t> </a:t>
            </a:r>
            <a:r>
              <a:rPr lang="pt-BR" dirty="0" err="1">
                <a:solidFill>
                  <a:srgbClr val="0000FF"/>
                </a:solidFill>
                <a:latin typeface="Monaco"/>
              </a:rPr>
              <a:t>parallel</a:t>
            </a:r>
            <a:r>
              <a:rPr lang="pt-BR" dirty="0">
                <a:solidFill>
                  <a:srgbClr val="0000FF"/>
                </a:solidFill>
                <a:latin typeface="Monaco"/>
              </a:rPr>
              <a:t> */</a:t>
            </a:r>
          </a:p>
          <a:p>
            <a:pPr>
              <a:buFont typeface="+mj-lt"/>
              <a:buAutoNum type="arabicPeriod"/>
            </a:pPr>
            <a:r>
              <a:rPr lang="pt-BR" dirty="0">
                <a:solidFill>
                  <a:srgbClr val="1E347B"/>
                </a:solidFill>
                <a:latin typeface="Monaco"/>
              </a:rPr>
              <a:t>   for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(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i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=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0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;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i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&lt;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4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;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i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++)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 </a:t>
            </a:r>
            <a:r>
              <a:rPr lang="pt-BR" dirty="0">
                <a:solidFill>
                  <a:srgbClr val="C00000"/>
                </a:solidFill>
                <a:latin typeface="Monaco"/>
              </a:rPr>
              <a:t>{</a:t>
            </a:r>
          </a:p>
          <a:p>
            <a:pPr>
              <a:buFont typeface="+mj-lt"/>
              <a:buAutoNum type="arabicPeriod"/>
            </a:pPr>
            <a:r>
              <a:rPr lang="pt-BR" dirty="0">
                <a:solidFill>
                  <a:srgbClr val="48484C"/>
                </a:solidFill>
                <a:latin typeface="Monaco"/>
              </a:rPr>
              <a:t>       </a:t>
            </a:r>
            <a:r>
              <a:rPr lang="pt-BR" dirty="0" err="1">
                <a:solidFill>
                  <a:srgbClr val="48484C"/>
                </a:solidFill>
                <a:latin typeface="Monaco"/>
              </a:rPr>
              <a:t>ret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=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 err="1">
                <a:solidFill>
                  <a:schemeClr val="accent2">
                    <a:lumMod val="75000"/>
                  </a:schemeClr>
                </a:solidFill>
                <a:latin typeface="Monaco"/>
              </a:rPr>
              <a:t>clEnqueueTask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(</a:t>
            </a:r>
            <a:r>
              <a:rPr lang="pt-BR" dirty="0" err="1">
                <a:solidFill>
                  <a:srgbClr val="48484C"/>
                </a:solidFill>
                <a:latin typeface="Monaco"/>
              </a:rPr>
              <a:t>command_queue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,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0000FF"/>
                </a:solidFill>
                <a:latin typeface="Monaco"/>
              </a:rPr>
              <a:t>kernel[i]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,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0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,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NULL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,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NULL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);</a:t>
            </a:r>
            <a:endParaRPr lang="pt-BR" dirty="0">
              <a:solidFill>
                <a:srgbClr val="BEBEC5"/>
              </a:solidFill>
              <a:latin typeface="Monaco"/>
            </a:endParaRPr>
          </a:p>
          <a:p>
            <a:pPr>
              <a:buFont typeface="+mj-lt"/>
              <a:buAutoNum type="arabicPeriod"/>
            </a:pPr>
            <a:r>
              <a:rPr lang="pt-BR" dirty="0">
                <a:solidFill>
                  <a:srgbClr val="93A1A1"/>
                </a:solidFill>
                <a:latin typeface="Monaco"/>
              </a:rPr>
              <a:t>   </a:t>
            </a:r>
            <a:r>
              <a:rPr lang="pt-BR" dirty="0">
                <a:solidFill>
                  <a:srgbClr val="C00000"/>
                </a:solidFill>
                <a:latin typeface="Monaco"/>
              </a:rPr>
              <a:t>}</a:t>
            </a:r>
          </a:p>
          <a:p>
            <a:pPr marL="0" indent="0">
              <a:buNone/>
            </a:pPr>
            <a:endParaRPr lang="pt-BR" dirty="0">
              <a:solidFill>
                <a:srgbClr val="C00000"/>
              </a:solidFill>
              <a:latin typeface="Monaco"/>
            </a:endParaRPr>
          </a:p>
          <a:p>
            <a:r>
              <a:rPr lang="en-US" dirty="0"/>
              <a:t>O </a:t>
            </a:r>
            <a:r>
              <a:rPr lang="en-US" dirty="0" err="1"/>
              <a:t>segmento</a:t>
            </a:r>
            <a:r>
              <a:rPr lang="en-US" dirty="0"/>
              <a:t> de </a:t>
            </a:r>
            <a:r>
              <a:rPr lang="en-US" dirty="0" err="1"/>
              <a:t>código</a:t>
            </a:r>
            <a:r>
              <a:rPr lang="en-US" dirty="0"/>
              <a:t> </a:t>
            </a:r>
            <a:r>
              <a:rPr lang="en-US" dirty="0" err="1"/>
              <a:t>acima</a:t>
            </a:r>
            <a:r>
              <a:rPr lang="en-US" dirty="0"/>
              <a:t> </a:t>
            </a:r>
            <a:r>
              <a:rPr lang="en-US" dirty="0" err="1">
                <a:solidFill>
                  <a:srgbClr val="0000FF"/>
                </a:solidFill>
              </a:rPr>
              <a:t>enfileira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os</a:t>
            </a:r>
            <a:r>
              <a:rPr lang="en-US" dirty="0">
                <a:solidFill>
                  <a:srgbClr val="0000FF"/>
                </a:solidFill>
              </a:rPr>
              <a:t> 4 kernels</a:t>
            </a:r>
            <a:r>
              <a:rPr lang="en-US" dirty="0"/>
              <a:t>.</a:t>
            </a:r>
            <a:endParaRPr lang="pt-BR" dirty="0">
              <a:solidFill>
                <a:srgbClr val="C00000"/>
              </a:solidFill>
              <a:latin typeface="Monaco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53803669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err="1"/>
              <a:t>OpenCL</a:t>
            </a:r>
            <a:r>
              <a:rPr lang="pt-BR" i="1" dirty="0"/>
              <a:t> - Processo paralelo de tarefas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Em </a:t>
            </a:r>
            <a:r>
              <a:rPr lang="pt-BR" dirty="0" err="1"/>
              <a:t>OpenCL</a:t>
            </a:r>
            <a:r>
              <a:rPr lang="pt-BR" dirty="0"/>
              <a:t>, para executar um </a:t>
            </a:r>
            <a:r>
              <a:rPr lang="pt-BR" dirty="0">
                <a:solidFill>
                  <a:srgbClr val="00B050"/>
                </a:solidFill>
              </a:rPr>
              <a:t>processo paralelo de tarefas</a:t>
            </a:r>
            <a:r>
              <a:rPr lang="pt-BR" dirty="0"/>
              <a:t>, o </a:t>
            </a:r>
            <a:r>
              <a:rPr lang="pt-BR" dirty="0">
                <a:solidFill>
                  <a:srgbClr val="0000FF"/>
                </a:solidFill>
              </a:rPr>
              <a:t>modo fora de ordem </a:t>
            </a:r>
            <a:r>
              <a:rPr lang="pt-BR" dirty="0"/>
              <a:t>deve ser ativado quando a fila de comandos é criada.</a:t>
            </a:r>
          </a:p>
          <a:p>
            <a:endParaRPr lang="pt-BR" dirty="0"/>
          </a:p>
          <a:p>
            <a:r>
              <a:rPr lang="pt-BR" dirty="0"/>
              <a:t> Usando esse modo, </a:t>
            </a:r>
            <a:r>
              <a:rPr lang="pt-BR" dirty="0">
                <a:solidFill>
                  <a:srgbClr val="00B050"/>
                </a:solidFill>
              </a:rPr>
              <a:t>a tarefa enfileirada não aguarda até que a tarefa anterior seja concluída</a:t>
            </a:r>
            <a:r>
              <a:rPr lang="pt-BR" dirty="0"/>
              <a:t>, se houver </a:t>
            </a:r>
            <a:r>
              <a:rPr lang="pt-BR" dirty="0">
                <a:solidFill>
                  <a:srgbClr val="0000FF"/>
                </a:solidFill>
              </a:rPr>
              <a:t>unidades de computação inativas disponíveis</a:t>
            </a:r>
            <a:r>
              <a:rPr lang="pt-BR" dirty="0"/>
              <a:t> que possam estar executando essa tarefa.</a:t>
            </a:r>
          </a:p>
        </p:txBody>
      </p:sp>
    </p:spTree>
    <p:extLst>
      <p:ext uri="{BB962C8B-B14F-4D97-AF65-F5344CB8AC3E}">
        <p14:creationId xmlns:p14="http://schemas.microsoft.com/office/powerpoint/2010/main" xmlns="" val="270112131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 i="1" dirty="0"/>
              <a:t>Criando fila de comandos e execução paralela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>
              <a:solidFill>
                <a:srgbClr val="93A1A1"/>
              </a:solidFill>
              <a:latin typeface="Monaco"/>
            </a:endParaRPr>
          </a:p>
          <a:p>
            <a:pPr marL="0" indent="0">
              <a:buNone/>
            </a:pPr>
            <a:r>
              <a:rPr lang="pt-BR" dirty="0">
                <a:latin typeface="Monaco"/>
              </a:rPr>
              <a:t>1.</a:t>
            </a:r>
            <a:r>
              <a:rPr lang="pt-BR" dirty="0">
                <a:solidFill>
                  <a:srgbClr val="0000FF"/>
                </a:solidFill>
                <a:latin typeface="Monaco"/>
              </a:rPr>
              <a:t>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  </a:t>
            </a:r>
            <a:r>
              <a:rPr lang="pt-BR" dirty="0">
                <a:solidFill>
                  <a:srgbClr val="0000FF"/>
                </a:solidFill>
                <a:latin typeface="Monaco"/>
              </a:rPr>
              <a:t>/* </a:t>
            </a:r>
            <a:r>
              <a:rPr lang="pt-BR" dirty="0" err="1">
                <a:solidFill>
                  <a:srgbClr val="0000FF"/>
                </a:solidFill>
                <a:latin typeface="Monaco"/>
              </a:rPr>
              <a:t>Create</a:t>
            </a:r>
            <a:r>
              <a:rPr lang="pt-BR" dirty="0">
                <a:solidFill>
                  <a:srgbClr val="0000FF"/>
                </a:solidFill>
                <a:latin typeface="Monaco"/>
              </a:rPr>
              <a:t> </a:t>
            </a:r>
            <a:r>
              <a:rPr lang="pt-BR" dirty="0" err="1">
                <a:solidFill>
                  <a:srgbClr val="0000FF"/>
                </a:solidFill>
                <a:latin typeface="Monaco"/>
              </a:rPr>
              <a:t>command</a:t>
            </a:r>
            <a:r>
              <a:rPr lang="pt-BR" dirty="0">
                <a:solidFill>
                  <a:srgbClr val="0000FF"/>
                </a:solidFill>
                <a:latin typeface="Monaco"/>
              </a:rPr>
              <a:t> </a:t>
            </a:r>
            <a:r>
              <a:rPr lang="pt-BR" dirty="0" err="1">
                <a:solidFill>
                  <a:srgbClr val="0000FF"/>
                </a:solidFill>
                <a:latin typeface="Monaco"/>
              </a:rPr>
              <a:t>queue</a:t>
            </a:r>
            <a:r>
              <a:rPr lang="pt-BR" dirty="0">
                <a:solidFill>
                  <a:srgbClr val="0000FF"/>
                </a:solidFill>
                <a:latin typeface="Monaco"/>
              </a:rPr>
              <a:t> */</a:t>
            </a:r>
          </a:p>
          <a:p>
            <a:pPr marL="0" indent="0">
              <a:buNone/>
            </a:pPr>
            <a:r>
              <a:rPr lang="pt-BR" dirty="0">
                <a:solidFill>
                  <a:srgbClr val="48484C"/>
                </a:solidFill>
                <a:latin typeface="Monaco"/>
              </a:rPr>
              <a:t>2.   </a:t>
            </a:r>
            <a:r>
              <a:rPr lang="pt-BR" dirty="0" err="1">
                <a:solidFill>
                  <a:srgbClr val="48484C"/>
                </a:solidFill>
                <a:latin typeface="Monaco"/>
              </a:rPr>
              <a:t>command_queue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=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 err="1">
                <a:solidFill>
                  <a:schemeClr val="accent2">
                    <a:lumMod val="75000"/>
                  </a:schemeClr>
                </a:solidFill>
                <a:latin typeface="Monaco"/>
              </a:rPr>
              <a:t>clCreateCommandQueue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(</a:t>
            </a:r>
            <a:r>
              <a:rPr lang="pt-BR" dirty="0" err="1">
                <a:solidFill>
                  <a:srgbClr val="00B0F0"/>
                </a:solidFill>
                <a:latin typeface="Monaco"/>
              </a:rPr>
              <a:t>context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,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 err="1">
                <a:solidFill>
                  <a:srgbClr val="0070C0"/>
                </a:solidFill>
                <a:latin typeface="Monaco"/>
              </a:rPr>
              <a:t>device_id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,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    </a:t>
            </a:r>
            <a:br>
              <a:rPr lang="pt-BR" dirty="0">
                <a:solidFill>
                  <a:srgbClr val="48484C"/>
                </a:solidFill>
                <a:latin typeface="Monaco"/>
              </a:rPr>
            </a:br>
            <a:r>
              <a:rPr lang="pt-BR" dirty="0">
                <a:solidFill>
                  <a:srgbClr val="48484C"/>
                </a:solidFill>
                <a:latin typeface="Monaco"/>
              </a:rPr>
              <a:t>                  </a:t>
            </a:r>
            <a:r>
              <a:rPr lang="pt-BR" dirty="0">
                <a:solidFill>
                  <a:srgbClr val="C00000"/>
                </a:solidFill>
                <a:latin typeface="Monaco"/>
              </a:rPr>
              <a:t>CL_QUEUE_OUT_OF_ORDER_EXEC_MODE_ENABLE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,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0000FF"/>
                </a:solidFill>
                <a:latin typeface="Monaco"/>
              </a:rPr>
              <a:t>&amp;</a:t>
            </a:r>
            <a:r>
              <a:rPr lang="pt-BR" dirty="0" err="1">
                <a:solidFill>
                  <a:srgbClr val="0000FF"/>
                </a:solidFill>
                <a:latin typeface="Monaco"/>
              </a:rPr>
              <a:t>ret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);</a:t>
            </a:r>
            <a:endParaRPr lang="pt-BR" dirty="0">
              <a:solidFill>
                <a:srgbClr val="BEBEC5"/>
              </a:solidFill>
              <a:latin typeface="Monaco"/>
            </a:endParaRP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O diagrama de blocos da </a:t>
            </a:r>
            <a:r>
              <a:rPr lang="pt-BR" dirty="0">
                <a:solidFill>
                  <a:srgbClr val="00B050"/>
                </a:solidFill>
              </a:rPr>
              <a:t>natureza das filas de comandos e execução paralela</a:t>
            </a:r>
            <a:r>
              <a:rPr lang="pt-BR" dirty="0"/>
              <a:t> são mostrados na Figura 4.6.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8186385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7179</TotalTime>
  <Words>4162</Words>
  <Application>Microsoft Office PowerPoint</Application>
  <PresentationFormat>Personalizar</PresentationFormat>
  <Paragraphs>693</Paragraphs>
  <Slides>112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112</vt:i4>
      </vt:variant>
    </vt:vector>
  </HeadingPairs>
  <TitlesOfParts>
    <vt:vector size="114" baseType="lpstr">
      <vt:lpstr>Tema do Office</vt:lpstr>
      <vt:lpstr>Blank Presentation</vt:lpstr>
      <vt:lpstr>Programação em OpenCL Uma introdução prática</vt:lpstr>
      <vt:lpstr>Programação em OpenCL:                  Uma introdução prática</vt:lpstr>
      <vt:lpstr>Introdução</vt:lpstr>
      <vt:lpstr>Plataformas Heterogêneas</vt:lpstr>
      <vt:lpstr>GPU – Graphics Processing Unit</vt:lpstr>
      <vt:lpstr>Uma comparação entre a arquitetura de uma CPU com apenas quatro unidades lógica e aritmética (ULAs) e uma GPU com 128 ULAs.</vt:lpstr>
      <vt:lpstr>GPU – Graphics Processing Unit</vt:lpstr>
      <vt:lpstr>Computação acelerada por placas de vídeo é o uso de uma unidade de processamento gráfico (GPU) juntamente com uma CPU para acelerar aplicações complexas ...</vt:lpstr>
      <vt:lpstr>Uso de GPUs</vt:lpstr>
      <vt:lpstr>Aplicações de GPUs</vt:lpstr>
      <vt:lpstr>Poder de processamento GPUs</vt:lpstr>
      <vt:lpstr> O que é OpenCL  -  Open Computing Language </vt:lpstr>
      <vt:lpstr>OpenCL – Open Computing Language</vt:lpstr>
      <vt:lpstr>Tipos de arquiteturas paralelas SIMD e MIMD</vt:lpstr>
      <vt:lpstr>SIMD - Single Instruction Multiple Data</vt:lpstr>
      <vt:lpstr>Tipos de arquiteturas paralelas SIMD e MIMD</vt:lpstr>
      <vt:lpstr>Tipos de Paralelismo</vt:lpstr>
      <vt:lpstr>Paralelismo de dados </vt:lpstr>
      <vt:lpstr>Paralelismo de dados </vt:lpstr>
      <vt:lpstr>Slide 20</vt:lpstr>
      <vt:lpstr>Single Instruction, Multiple Data (SIMD)</vt:lpstr>
      <vt:lpstr>Terminologia CUDA e OpenCL</vt:lpstr>
      <vt:lpstr>Multiple Instruction, Multiple Data (MIMD)</vt:lpstr>
      <vt:lpstr> MIMD - Multiple Instruction Multiple Data </vt:lpstr>
      <vt:lpstr>Ambientes OpenCL Disponíveis</vt:lpstr>
      <vt:lpstr>Objetivo</vt:lpstr>
      <vt:lpstr>OpenCL</vt:lpstr>
      <vt:lpstr>OpenCL </vt:lpstr>
      <vt:lpstr>OpenCL</vt:lpstr>
      <vt:lpstr>Código  Sequencial em C</vt:lpstr>
      <vt:lpstr>Código em OpenCL</vt:lpstr>
      <vt:lpstr>          Arquitetura em Camadas - OpenCL</vt:lpstr>
      <vt:lpstr>Importante observar no código OpenCL</vt:lpstr>
      <vt:lpstr>Importante observar no código OpenCL</vt:lpstr>
      <vt:lpstr>Kernels e a API C</vt:lpstr>
      <vt:lpstr>Uso de OpenCL</vt:lpstr>
      <vt:lpstr>Slide 37</vt:lpstr>
      <vt:lpstr>Arquitetura OpenCL</vt:lpstr>
      <vt:lpstr>Modelo de Plataforma</vt:lpstr>
      <vt:lpstr>Modelo OpenCL</vt:lpstr>
      <vt:lpstr>Modelo de Plataforma</vt:lpstr>
      <vt:lpstr>Slide 42</vt:lpstr>
      <vt:lpstr>Arquitetura conceitual de um device OpenCL, o host não aparece</vt:lpstr>
      <vt:lpstr>Slide 44</vt:lpstr>
      <vt:lpstr>O dispositivo (device) OpenCL </vt:lpstr>
      <vt:lpstr>Modelo de programação </vt:lpstr>
      <vt:lpstr>Modelo de Execução</vt:lpstr>
      <vt:lpstr>Slide 48</vt:lpstr>
      <vt:lpstr>Um NDRange de duas dimensões</vt:lpstr>
      <vt:lpstr>Slide 50</vt:lpstr>
      <vt:lpstr>Organização de Work-groups (blocos) em um NDRange (grid)</vt:lpstr>
      <vt:lpstr>Identificando work-items</vt:lpstr>
      <vt:lpstr>Kernels e Contexto</vt:lpstr>
      <vt:lpstr>Kernels e filas de comandos</vt:lpstr>
      <vt:lpstr>Contexto OpenCL para Device GPUs</vt:lpstr>
      <vt:lpstr>Kernels</vt:lpstr>
      <vt:lpstr>Modelo de Memória OpenCL</vt:lpstr>
      <vt:lpstr>Modelo de Memória OpenCL</vt:lpstr>
      <vt:lpstr>Modelo de Memória OpenCL</vt:lpstr>
      <vt:lpstr>Modelo de Memória para OpenCL</vt:lpstr>
      <vt:lpstr> Consistência de memória </vt:lpstr>
      <vt:lpstr>Consistência de memória</vt:lpstr>
      <vt:lpstr>Work-Items  e Work-Groups</vt:lpstr>
      <vt:lpstr> Aplicações em OpenCL:     Passos </vt:lpstr>
      <vt:lpstr>Modelo de Memória CUDA</vt:lpstr>
      <vt:lpstr>Grid e Blocos de threads em CUDA </vt:lpstr>
      <vt:lpstr>       The OpenCL Programming Book   https://www.fixstars.com/en/opencl/book/OpenCLProgrammingBook/calling-the-kernel/  </vt:lpstr>
      <vt:lpstr>| Data Parallelism and Task Parallelism </vt:lpstr>
      <vt:lpstr>| Data Parallelism and Task Parallelism </vt:lpstr>
      <vt:lpstr>Uma comparação entre a arquitetura de uma CPU com apenas quatro unidades lógica e aritmética (ULAs) e uma GPU com 128 ULAs.</vt:lpstr>
      <vt:lpstr>Hardware da GPU</vt:lpstr>
      <vt:lpstr>Figure 4.2: Efficient use of the GPU  Paralelismo de Dados</vt:lpstr>
      <vt:lpstr>Processadores executam a mesma tarefa</vt:lpstr>
      <vt:lpstr>Figure 4.3: Inefficient use of the GPU A diferente B</vt:lpstr>
      <vt:lpstr>GPU  -  Tarefas estão programadas para serem executadas em paralelo</vt:lpstr>
      <vt:lpstr>Cuidar ...</vt:lpstr>
      <vt:lpstr>| Data Parallelism and Task Parallelism </vt:lpstr>
      <vt:lpstr>| Data Parallelism and Task Parallelism</vt:lpstr>
      <vt:lpstr>Exemplo</vt:lpstr>
      <vt:lpstr>Figure 4.4:  Basic arithmetic operations between floats </vt:lpstr>
      <vt:lpstr>Na Figura 4.4</vt:lpstr>
      <vt:lpstr> List 4.8  e  List 4.9 – Implementações                                          Kernel e Host </vt:lpstr>
      <vt:lpstr>Versão paralela da tarefa</vt:lpstr>
      <vt:lpstr>Comentando ... Modelo Paralelo de Dados</vt:lpstr>
      <vt:lpstr>Modelo Paralelo de Dados                       x    Modelo Paralelo de Tarefas</vt:lpstr>
      <vt:lpstr>Modelo de Execução </vt:lpstr>
      <vt:lpstr>List 4.8:     Data parallel model - kernel dataParallel.cl</vt:lpstr>
      <vt:lpstr>Passeando no código-fonte do                          Modelo Paralelo de dados</vt:lpstr>
      <vt:lpstr>Obtendo ID de item de trabalho</vt:lpstr>
      <vt:lpstr>Etapas do processamento paralelo de dados</vt:lpstr>
      <vt:lpstr> Figure 4.5:  Block diagram of the data-parallel model in relation to work-items </vt:lpstr>
      <vt:lpstr>Exemplo – Figura 4.5</vt:lpstr>
      <vt:lpstr>Exemplo – Figura 4.5</vt:lpstr>
      <vt:lpstr>Exemplo – Figura 4.5</vt:lpstr>
      <vt:lpstr>Exemplo – Figura 4.5</vt:lpstr>
      <vt:lpstr>Exemplo – Figura 4.5</vt:lpstr>
      <vt:lpstr>The source code for the task parallel model</vt:lpstr>
      <vt:lpstr>OpenCL - Processo paralelo de tarefas</vt:lpstr>
      <vt:lpstr>Criando fila de comandos e execução paralela</vt:lpstr>
      <vt:lpstr>Figure 4.6:  Command queues and parallel execution </vt:lpstr>
      <vt:lpstr>Figure 4.6:  Command queues and parallel execution</vt:lpstr>
      <vt:lpstr>Figure 4.6:  Command queues and parallel execution</vt:lpstr>
      <vt:lpstr>Figure 4.6:  Command queues and parallel execution</vt:lpstr>
      <vt:lpstr>|Modelo de Execução  </vt:lpstr>
      <vt:lpstr>Work-group</vt:lpstr>
      <vt:lpstr> Figure 4.7 Work-group ID and Work-item ID </vt:lpstr>
      <vt:lpstr> Figure 4.8 Work-group and work-item defined in 2-D </vt:lpstr>
      <vt:lpstr>Table 4.1 Functions used to retrieve the ID's</vt:lpstr>
      <vt:lpstr>The ID's of the work-item in Figure 4.8 </vt:lpstr>
      <vt:lpstr>Slide 110</vt:lpstr>
      <vt:lpstr>Objetos de Memória (Memory Objects)</vt:lpstr>
      <vt:lpstr>Objetos de programa (program objects)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Programação em OpenCL Uma introdução prática</dc:title>
  <dc:creator>João Bosco Mangueira Sobral</dc:creator>
  <cp:lastModifiedBy>bosco</cp:lastModifiedBy>
  <cp:revision>151</cp:revision>
  <dcterms:created xsi:type="dcterms:W3CDTF">2017-03-21T20:02:19Z</dcterms:created>
  <dcterms:modified xsi:type="dcterms:W3CDTF">2017-04-26T21:21:34Z</dcterms:modified>
</cp:coreProperties>
</file>