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8" r:id="rId4"/>
    <p:sldId id="262" r:id="rId5"/>
    <p:sldId id="265" r:id="rId6"/>
    <p:sldId id="264" r:id="rId7"/>
    <p:sldId id="266" r:id="rId8"/>
    <p:sldId id="267" r:id="rId9"/>
    <p:sldId id="269" r:id="rId10"/>
    <p:sldId id="268" r:id="rId11"/>
    <p:sldId id="260" r:id="rId12"/>
    <p:sldId id="257" r:id="rId13"/>
    <p:sldId id="270" r:id="rId14"/>
    <p:sldId id="271" r:id="rId15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45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B2B57-4339-492E-B7BC-6952D87965F7}" type="datetimeFigureOut">
              <a:rPr lang="pt-BR" smtClean="0"/>
              <a:t>15/8/2011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34D3A-9552-4E3E-BCB0-2515FB54F39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B2B57-4339-492E-B7BC-6952D87965F7}" type="datetimeFigureOut">
              <a:rPr lang="pt-BR" smtClean="0"/>
              <a:t>15/8/2011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34D3A-9552-4E3E-BCB0-2515FB54F39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B2B57-4339-492E-B7BC-6952D87965F7}" type="datetimeFigureOut">
              <a:rPr lang="pt-BR" smtClean="0"/>
              <a:t>15/8/2011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34D3A-9552-4E3E-BCB0-2515FB54F39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B2B57-4339-492E-B7BC-6952D87965F7}" type="datetimeFigureOut">
              <a:rPr lang="pt-BR" smtClean="0"/>
              <a:t>15/8/2011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34D3A-9552-4E3E-BCB0-2515FB54F39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B2B57-4339-492E-B7BC-6952D87965F7}" type="datetimeFigureOut">
              <a:rPr lang="pt-BR" smtClean="0"/>
              <a:t>15/8/2011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34D3A-9552-4E3E-BCB0-2515FB54F39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B2B57-4339-492E-B7BC-6952D87965F7}" type="datetimeFigureOut">
              <a:rPr lang="pt-BR" smtClean="0"/>
              <a:t>15/8/2011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34D3A-9552-4E3E-BCB0-2515FB54F39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B2B57-4339-492E-B7BC-6952D87965F7}" type="datetimeFigureOut">
              <a:rPr lang="pt-BR" smtClean="0"/>
              <a:t>15/8/2011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34D3A-9552-4E3E-BCB0-2515FB54F39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B2B57-4339-492E-B7BC-6952D87965F7}" type="datetimeFigureOut">
              <a:rPr lang="pt-BR" smtClean="0"/>
              <a:t>15/8/2011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34D3A-9552-4E3E-BCB0-2515FB54F39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B2B57-4339-492E-B7BC-6952D87965F7}" type="datetimeFigureOut">
              <a:rPr lang="pt-BR" smtClean="0"/>
              <a:t>15/8/2011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34D3A-9552-4E3E-BCB0-2515FB54F39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B2B57-4339-492E-B7BC-6952D87965F7}" type="datetimeFigureOut">
              <a:rPr lang="pt-BR" smtClean="0"/>
              <a:t>15/8/2011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34D3A-9552-4E3E-BCB0-2515FB54F39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B2B57-4339-492E-B7BC-6952D87965F7}" type="datetimeFigureOut">
              <a:rPr lang="pt-BR" smtClean="0"/>
              <a:t>15/8/2011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34D3A-9552-4E3E-BCB0-2515FB54F39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7B2B57-4339-492E-B7BC-6952D87965F7}" type="datetimeFigureOut">
              <a:rPr lang="pt-BR" smtClean="0"/>
              <a:t>15/8/2011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934D3A-9552-4E3E-BCB0-2515FB54F390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sc.ufcg.edu.br/~jacques/cursos/map/html/threads/sincronizacao.html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Programação com Threads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 dirty="0"/>
          </a:p>
          <a:p>
            <a:r>
              <a:rPr lang="pt-BR" dirty="0" smtClean="0"/>
              <a:t>Threads Java como um </a:t>
            </a:r>
          </a:p>
          <a:p>
            <a:r>
              <a:rPr lang="pt-BR" dirty="0" smtClean="0"/>
              <a:t>Estudo de Caso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Em </a:t>
            </a:r>
            <a:r>
              <a:rPr lang="pt-BR" dirty="0" smtClean="0">
                <a:solidFill>
                  <a:srgbClr val="0000FF"/>
                </a:solidFill>
              </a:rPr>
              <a:t>NOT-RUNNABLE</a:t>
            </a:r>
            <a:endParaRPr lang="pt-BR" dirty="0">
              <a:solidFill>
                <a:srgbClr val="0000FF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pt-BR" dirty="0" smtClean="0"/>
              <a:t>O estado </a:t>
            </a:r>
            <a:r>
              <a:rPr lang="pt-BR" dirty="0" smtClean="0">
                <a:solidFill>
                  <a:srgbClr val="0000FF"/>
                </a:solidFill>
              </a:rPr>
              <a:t>NOT-RUNNABLE</a:t>
            </a:r>
            <a:r>
              <a:rPr lang="pt-BR" dirty="0" smtClean="0"/>
              <a:t> significa que a thread está impedido de executar por alguma razão. </a:t>
            </a:r>
          </a:p>
          <a:p>
            <a:endParaRPr lang="pt-BR" dirty="0"/>
          </a:p>
          <a:p>
            <a:r>
              <a:rPr lang="pt-BR" dirty="0" smtClean="0"/>
              <a:t>Existem 3 maneiras através das quais um thread ir para um estado </a:t>
            </a:r>
            <a:r>
              <a:rPr lang="pt-BR" dirty="0" smtClean="0">
                <a:solidFill>
                  <a:srgbClr val="0000FF"/>
                </a:solidFill>
              </a:rPr>
              <a:t>NOT-RUNNABLE</a:t>
            </a:r>
            <a:r>
              <a:rPr lang="pt-BR" dirty="0" smtClean="0"/>
              <a:t>: </a:t>
            </a:r>
          </a:p>
          <a:p>
            <a:pPr lvl="1"/>
            <a:r>
              <a:rPr lang="pt-BR" dirty="0" smtClean="0"/>
              <a:t>A thread executa um método </a:t>
            </a:r>
            <a:r>
              <a:rPr lang="pt-BR" dirty="0" err="1" smtClean="0">
                <a:latin typeface="Courier New" pitchFamily="49" charset="0"/>
                <a:cs typeface="Courier New" pitchFamily="49" charset="0"/>
              </a:rPr>
              <a:t>sleep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() </a:t>
            </a:r>
          </a:p>
          <a:p>
            <a:pPr lvl="1"/>
            <a:r>
              <a:rPr lang="pt-BR" dirty="0" smtClean="0"/>
              <a:t>O thread bloqueia, esperando por I/O. </a:t>
            </a:r>
          </a:p>
          <a:p>
            <a:pPr lvl="1"/>
            <a:r>
              <a:rPr lang="pt-BR" dirty="0" smtClean="0"/>
              <a:t>O thread usa seu método </a:t>
            </a:r>
            <a:r>
              <a:rPr lang="pt-BR" dirty="0" err="1" smtClean="0">
                <a:latin typeface="Courier New" pitchFamily="49" charset="0"/>
                <a:cs typeface="Courier New" pitchFamily="49" charset="0"/>
              </a:rPr>
              <a:t>wait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()</a:t>
            </a:r>
            <a:r>
              <a:rPr lang="pt-BR" dirty="0" smtClean="0"/>
              <a:t> para esperar por uma </a:t>
            </a:r>
            <a:r>
              <a:rPr lang="pt-BR" i="1" dirty="0" smtClean="0"/>
              <a:t>condição</a:t>
            </a:r>
            <a:r>
              <a:rPr lang="pt-BR" dirty="0" smtClean="0"/>
              <a:t>. </a:t>
            </a:r>
            <a:endParaRPr lang="pt-B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Estados </a:t>
            </a:r>
            <a:r>
              <a:rPr lang="pt-BR" dirty="0" smtClean="0">
                <a:solidFill>
                  <a:srgbClr val="0000FF"/>
                </a:solidFill>
              </a:rPr>
              <a:t>NOT-RUNNABLE</a:t>
            </a:r>
            <a:r>
              <a:rPr lang="pt-BR" dirty="0" smtClean="0"/>
              <a:t> (</a:t>
            </a:r>
            <a:r>
              <a:rPr lang="pt-BR" b="1" dirty="0" smtClean="0"/>
              <a:t>Suspenso)</a:t>
            </a:r>
            <a:endParaRPr lang="pt-BR" b="1" dirty="0" smtClean="0"/>
          </a:p>
        </p:txBody>
      </p:sp>
      <p:sp>
        <p:nvSpPr>
          <p:cNvPr id="32771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endParaRPr lang="pt-BR" dirty="0" smtClean="0"/>
          </a:p>
          <a:p>
            <a:r>
              <a:rPr lang="pt-BR" b="1" dirty="0" smtClean="0"/>
              <a:t>“Dormindo”</a:t>
            </a:r>
            <a:r>
              <a:rPr lang="pt-BR" dirty="0" smtClean="0"/>
              <a:t> </a:t>
            </a:r>
            <a:r>
              <a:rPr lang="pt-BR" dirty="0" smtClean="0"/>
              <a:t>– </a:t>
            </a:r>
            <a:r>
              <a:rPr lang="pt-BR" dirty="0" smtClean="0">
                <a:solidFill>
                  <a:srgbClr val="0000FF"/>
                </a:solidFill>
              </a:rPr>
              <a:t>TIME-WAITING</a:t>
            </a:r>
            <a:r>
              <a:rPr lang="pt-BR" dirty="0" smtClean="0"/>
              <a:t>  -  em </a:t>
            </a:r>
            <a:r>
              <a:rPr lang="pt-BR" dirty="0" smtClean="0"/>
              <a:t>espera </a:t>
            </a:r>
            <a:r>
              <a:rPr lang="pt-BR" dirty="0" smtClean="0"/>
              <a:t>temporizada; a thread executou o método </a:t>
            </a:r>
            <a:r>
              <a:rPr lang="pt-BR" dirty="0" err="1" smtClean="0">
                <a:latin typeface="Courier New" pitchFamily="49" charset="0"/>
                <a:cs typeface="Courier New" pitchFamily="49" charset="0"/>
              </a:rPr>
              <a:t>sleep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().</a:t>
            </a:r>
            <a:r>
              <a:rPr lang="pt-BR" dirty="0" smtClean="0"/>
              <a:t> Para retornar de “Dormindo”, tempo tem que terminar.</a:t>
            </a:r>
            <a:endParaRPr lang="pt-BR" dirty="0" smtClean="0">
              <a:latin typeface="Courier New" pitchFamily="49" charset="0"/>
              <a:cs typeface="Courier New" pitchFamily="49" charset="0"/>
            </a:endParaRPr>
          </a:p>
          <a:p>
            <a:endParaRPr lang="pt-BR" dirty="0" smtClean="0"/>
          </a:p>
          <a:p>
            <a:r>
              <a:rPr lang="pt-BR" b="1" dirty="0" smtClean="0"/>
              <a:t>“Bloqueado” </a:t>
            </a:r>
            <a:r>
              <a:rPr lang="pt-BR" dirty="0" smtClean="0"/>
              <a:t>– </a:t>
            </a:r>
            <a:r>
              <a:rPr lang="pt-BR" dirty="0" smtClean="0">
                <a:solidFill>
                  <a:srgbClr val="0000FF"/>
                </a:solidFill>
              </a:rPr>
              <a:t>BLOCKED </a:t>
            </a:r>
            <a:r>
              <a:rPr lang="pt-BR" dirty="0" smtClean="0"/>
              <a:t> -  aguarda I/O; I/O precisa ser completado. </a:t>
            </a:r>
            <a:r>
              <a:rPr lang="pt-BR" dirty="0"/>
              <a:t>P</a:t>
            </a:r>
            <a:r>
              <a:rPr lang="pt-BR" dirty="0" smtClean="0"/>
              <a:t>ara retornar de I/O, o I/O tem que terminar.</a:t>
            </a:r>
            <a:endParaRPr lang="pt-BR" dirty="0" smtClean="0">
              <a:latin typeface="Courier New" pitchFamily="49" charset="0"/>
              <a:cs typeface="Courier New" pitchFamily="49" charset="0"/>
            </a:endParaRPr>
          </a:p>
          <a:p>
            <a:endParaRPr lang="pt-BR" dirty="0" smtClean="0"/>
          </a:p>
          <a:p>
            <a:r>
              <a:rPr lang="pt-BR" b="1" dirty="0" smtClean="0"/>
              <a:t>“Em Espera” </a:t>
            </a:r>
            <a:r>
              <a:rPr lang="pt-BR" dirty="0" smtClean="0"/>
              <a:t>-  </a:t>
            </a:r>
            <a:r>
              <a:rPr lang="pt-BR" dirty="0" smtClean="0">
                <a:solidFill>
                  <a:srgbClr val="0000FF"/>
                </a:solidFill>
              </a:rPr>
              <a:t>WAITING</a:t>
            </a:r>
            <a:r>
              <a:rPr lang="pt-BR" dirty="0" smtClean="0"/>
              <a:t> -  </a:t>
            </a:r>
            <a:r>
              <a:rPr lang="pt-BR" dirty="0" smtClean="0"/>
              <a:t>a thread executou um </a:t>
            </a:r>
            <a:br>
              <a:rPr lang="pt-BR" dirty="0" smtClean="0"/>
            </a:br>
            <a:r>
              <a:rPr lang="pt-BR" dirty="0" smtClean="0"/>
              <a:t>                           método </a:t>
            </a:r>
            <a:r>
              <a:rPr lang="pt-BR" dirty="0" err="1" smtClean="0">
                <a:latin typeface="Courier New" pitchFamily="49" charset="0"/>
                <a:cs typeface="Courier New" pitchFamily="49" charset="0"/>
              </a:rPr>
              <a:t>wait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()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;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dirty="0" smtClean="0"/>
              <a:t>aguarda </a:t>
            </a:r>
            <a:r>
              <a:rPr lang="pt-BR" dirty="0" smtClean="0"/>
              <a:t>uma condição </a:t>
            </a:r>
            <a:r>
              <a:rPr lang="pt-BR" dirty="0" smtClean="0"/>
              <a:t>ser satisfeita;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dirty="0" smtClean="0"/>
              <a:t>o objeto que a "segura" precisa liberá-la, através de um método </a:t>
            </a:r>
            <a:r>
              <a:rPr lang="pt-BR" dirty="0" err="1" smtClean="0">
                <a:latin typeface="Courier New" pitchFamily="49" charset="0"/>
                <a:cs typeface="Courier New" pitchFamily="49" charset="0"/>
              </a:rPr>
              <a:t>notify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()</a:t>
            </a:r>
            <a:r>
              <a:rPr lang="pt-BR" dirty="0" smtClean="0"/>
              <a:t> ou de um método </a:t>
            </a:r>
            <a:r>
              <a:rPr lang="pt-BR" dirty="0" err="1" smtClean="0">
                <a:latin typeface="Courier New" pitchFamily="49" charset="0"/>
                <a:cs typeface="Courier New" pitchFamily="49" charset="0"/>
              </a:rPr>
              <a:t>notifyAll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()</a:t>
            </a:r>
            <a:endParaRPr lang="pt-BR" dirty="0" smtClean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Saindo de </a:t>
            </a:r>
            <a:r>
              <a:rPr lang="pt-BR" dirty="0" smtClean="0">
                <a:solidFill>
                  <a:srgbClr val="0000FF"/>
                </a:solidFill>
              </a:rPr>
              <a:t>NOT-RUNNABLE</a:t>
            </a:r>
            <a:endParaRPr lang="pt-BR" dirty="0">
              <a:solidFill>
                <a:srgbClr val="0000FF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r>
              <a:rPr lang="pt-BR" dirty="0" smtClean="0"/>
              <a:t>Para cada forma de entrar no estado </a:t>
            </a:r>
            <a:r>
              <a:rPr lang="pt-BR" dirty="0" err="1" smtClean="0">
                <a:solidFill>
                  <a:srgbClr val="0000FF"/>
                </a:solidFill>
              </a:rPr>
              <a:t>Non-Runnable</a:t>
            </a:r>
            <a:r>
              <a:rPr lang="pt-BR" dirty="0" smtClean="0"/>
              <a:t>, alguma forma específica fará o thread retornar para o estado </a:t>
            </a:r>
            <a:r>
              <a:rPr lang="pt-BR" dirty="0" err="1" smtClean="0">
                <a:solidFill>
                  <a:srgbClr val="0000FF"/>
                </a:solidFill>
              </a:rPr>
              <a:t>Runnable</a:t>
            </a:r>
            <a:r>
              <a:rPr lang="pt-BR" dirty="0" smtClean="0">
                <a:solidFill>
                  <a:srgbClr val="0000FF"/>
                </a:solidFill>
              </a:rPr>
              <a:t>.</a:t>
            </a:r>
          </a:p>
          <a:p>
            <a:endParaRPr lang="pt-BR" dirty="0"/>
          </a:p>
          <a:p>
            <a:r>
              <a:rPr lang="pt-BR" dirty="0" smtClean="0"/>
              <a:t>Veremos detalhes adiante quando falarmos de </a:t>
            </a:r>
            <a:r>
              <a:rPr lang="pt-BR" dirty="0" smtClean="0">
                <a:hlinkClick r:id="rId2"/>
              </a:rPr>
              <a:t>sincronização de thread</a:t>
            </a:r>
            <a:r>
              <a:rPr lang="pt-BR" dirty="0" smtClean="0"/>
              <a:t> .</a:t>
            </a:r>
            <a:endParaRPr lang="pt-B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Arquitetura do </a:t>
            </a:r>
            <a:r>
              <a:rPr lang="pt-BR" dirty="0"/>
              <a:t>P</a:t>
            </a:r>
            <a:r>
              <a:rPr lang="pt-BR" dirty="0" smtClean="0"/>
              <a:t>ool de Threads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r>
              <a:rPr lang="pt-BR" dirty="0" smtClean="0"/>
              <a:t>Uma das possíveis arquiteturas baseadas em Threads, chama-se  </a:t>
            </a:r>
            <a:r>
              <a:rPr lang="pt-BR" dirty="0" smtClean="0">
                <a:solidFill>
                  <a:srgbClr val="0000FF"/>
                </a:solidFill>
              </a:rPr>
              <a:t>Pool de Threads</a:t>
            </a:r>
            <a:r>
              <a:rPr lang="pt-BR" dirty="0" smtClean="0"/>
              <a:t>.</a:t>
            </a:r>
          </a:p>
          <a:p>
            <a:endParaRPr lang="pt-BR" dirty="0"/>
          </a:p>
          <a:p>
            <a:r>
              <a:rPr lang="pt-BR" dirty="0" smtClean="0"/>
              <a:t>Um </a:t>
            </a:r>
            <a:r>
              <a:rPr lang="pt-BR" dirty="0" smtClean="0">
                <a:solidFill>
                  <a:srgbClr val="0000FF"/>
                </a:solidFill>
              </a:rPr>
              <a:t>Pool de Threads </a:t>
            </a:r>
            <a:r>
              <a:rPr lang="pt-BR" dirty="0" smtClean="0"/>
              <a:t>é criado e gerenciado quando o aplicativo é executado.</a:t>
            </a:r>
            <a:endParaRPr lang="pt-B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Pool de Threads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endParaRPr lang="pt-BR" dirty="0"/>
          </a:p>
          <a:p>
            <a:r>
              <a:rPr lang="pt-BR" dirty="0" smtClean="0"/>
              <a:t>Em sua forma mais simples, o aplicativo cria um “</a:t>
            </a:r>
            <a:r>
              <a:rPr lang="pt-BR" dirty="0" smtClean="0">
                <a:solidFill>
                  <a:srgbClr val="0000FF"/>
                </a:solidFill>
              </a:rPr>
              <a:t>Pool de Threads Trabalhadoras</a:t>
            </a:r>
            <a:r>
              <a:rPr lang="pt-BR" dirty="0" smtClean="0"/>
              <a:t>” para processar os pedidos de execução de threads.</a:t>
            </a:r>
          </a:p>
          <a:p>
            <a:endParaRPr lang="pt-BR" dirty="0"/>
          </a:p>
          <a:p>
            <a:r>
              <a:rPr lang="pt-BR" dirty="0" smtClean="0"/>
              <a:t>No caso de haver um </a:t>
            </a:r>
            <a:r>
              <a:rPr lang="pt-BR" dirty="0" smtClean="0">
                <a:solidFill>
                  <a:srgbClr val="0000FF"/>
                </a:solidFill>
              </a:rPr>
              <a:t>número fixo de threads trabalhadoras</a:t>
            </a:r>
            <a:r>
              <a:rPr lang="pt-BR" dirty="0" smtClean="0"/>
              <a:t>, com menos threads do que o </a:t>
            </a:r>
            <a:r>
              <a:rPr lang="pt-BR" dirty="0" smtClean="0">
                <a:solidFill>
                  <a:srgbClr val="0000FF"/>
                </a:solidFill>
              </a:rPr>
              <a:t>número de threads que pedem execução</a:t>
            </a:r>
            <a:r>
              <a:rPr lang="pt-BR" dirty="0" smtClean="0"/>
              <a:t>, a thread requerendo execução será colocada numa fila e atribuída à primeira thread trabalhadora que completar sua tarefa. </a:t>
            </a:r>
          </a:p>
          <a:p>
            <a:endParaRPr lang="pt-BR" dirty="0"/>
          </a:p>
          <a:p>
            <a:endParaRPr lang="pt-B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Estados de uma Thread Java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endParaRPr lang="pt-BR" dirty="0"/>
          </a:p>
          <a:p>
            <a:r>
              <a:rPr lang="pt-BR" dirty="0" smtClean="0"/>
              <a:t>O diagrama seguinte mostra os estados nos quais uma thread Java pode estar e alguns métodos que podem ser usados para mudar de um estado para outro.</a:t>
            </a:r>
            <a:endParaRPr lang="pt-B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/>
              <a:t>Ciclo de Vida de </a:t>
            </a:r>
            <a:r>
              <a:rPr lang="pt-BR" dirty="0" smtClean="0"/>
              <a:t>Java Threads</a:t>
            </a:r>
            <a:endParaRPr lang="pt-BR" dirty="0"/>
          </a:p>
        </p:txBody>
      </p:sp>
      <p:sp>
        <p:nvSpPr>
          <p:cNvPr id="3072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14863"/>
          </a:xfrm>
        </p:spPr>
        <p:txBody>
          <a:bodyPr/>
          <a:lstStyle/>
          <a:p>
            <a:pPr>
              <a:buFont typeface="Arial" charset="0"/>
              <a:buNone/>
            </a:pPr>
            <a:endParaRPr lang="pt-BR" dirty="0" smtClean="0"/>
          </a:p>
        </p:txBody>
      </p:sp>
      <p:sp>
        <p:nvSpPr>
          <p:cNvPr id="4" name="Elipse 3"/>
          <p:cNvSpPr/>
          <p:nvPr/>
        </p:nvSpPr>
        <p:spPr>
          <a:xfrm>
            <a:off x="3857625" y="1643063"/>
            <a:ext cx="1500188" cy="7143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dirty="0" smtClean="0"/>
              <a:t>Nova</a:t>
            </a:r>
            <a:endParaRPr lang="pt-BR" dirty="0"/>
          </a:p>
        </p:txBody>
      </p:sp>
      <p:sp>
        <p:nvSpPr>
          <p:cNvPr id="5" name="Elipse 4"/>
          <p:cNvSpPr/>
          <p:nvPr/>
        </p:nvSpPr>
        <p:spPr>
          <a:xfrm>
            <a:off x="3857625" y="2928938"/>
            <a:ext cx="1500188" cy="64293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400" dirty="0" smtClean="0"/>
              <a:t>Pronta</a:t>
            </a:r>
            <a:endParaRPr lang="pt-BR" sz="1400" dirty="0"/>
          </a:p>
        </p:txBody>
      </p:sp>
      <p:sp>
        <p:nvSpPr>
          <p:cNvPr id="6" name="Elipse 5"/>
          <p:cNvSpPr/>
          <p:nvPr/>
        </p:nvSpPr>
        <p:spPr>
          <a:xfrm>
            <a:off x="3786188" y="4286250"/>
            <a:ext cx="1500187" cy="6429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400" dirty="0" smtClean="0"/>
              <a:t>Executando</a:t>
            </a:r>
            <a:endParaRPr lang="pt-BR" sz="1400" dirty="0"/>
          </a:p>
        </p:txBody>
      </p:sp>
      <p:sp>
        <p:nvSpPr>
          <p:cNvPr id="7" name="Elipse 6"/>
          <p:cNvSpPr/>
          <p:nvPr/>
        </p:nvSpPr>
        <p:spPr>
          <a:xfrm>
            <a:off x="3786188" y="5572125"/>
            <a:ext cx="1500187" cy="5715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dirty="0"/>
              <a:t>Morto</a:t>
            </a:r>
            <a:endParaRPr lang="pt-BR" dirty="0"/>
          </a:p>
        </p:txBody>
      </p:sp>
      <p:sp>
        <p:nvSpPr>
          <p:cNvPr id="8" name="Elipse 7"/>
          <p:cNvSpPr/>
          <p:nvPr/>
        </p:nvSpPr>
        <p:spPr>
          <a:xfrm>
            <a:off x="899592" y="2924944"/>
            <a:ext cx="1584176" cy="57834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dirty="0" smtClean="0"/>
              <a:t>Dormindo</a:t>
            </a:r>
            <a:endParaRPr lang="pt-BR" sz="1600" dirty="0"/>
          </a:p>
        </p:txBody>
      </p:sp>
      <p:cxnSp>
        <p:nvCxnSpPr>
          <p:cNvPr id="10" name="Conector de seta reta 9"/>
          <p:cNvCxnSpPr/>
          <p:nvPr/>
        </p:nvCxnSpPr>
        <p:spPr>
          <a:xfrm rot="16200000" flipH="1">
            <a:off x="3857341" y="3927635"/>
            <a:ext cx="713232" cy="39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de seta reta 11"/>
          <p:cNvCxnSpPr/>
          <p:nvPr/>
        </p:nvCxnSpPr>
        <p:spPr>
          <a:xfrm rot="5400000" flipH="1" flipV="1">
            <a:off x="4571206" y="3933056"/>
            <a:ext cx="720874" cy="7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ctor de seta reta 13"/>
          <p:cNvCxnSpPr/>
          <p:nvPr/>
        </p:nvCxnSpPr>
        <p:spPr>
          <a:xfrm rot="5400000">
            <a:off x="4357688" y="2641600"/>
            <a:ext cx="428625" cy="31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de seta reta 15"/>
          <p:cNvCxnSpPr/>
          <p:nvPr/>
        </p:nvCxnSpPr>
        <p:spPr>
          <a:xfrm rot="5400000">
            <a:off x="4321970" y="5250656"/>
            <a:ext cx="500062" cy="31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Elipse 20"/>
          <p:cNvSpPr/>
          <p:nvPr/>
        </p:nvSpPr>
        <p:spPr>
          <a:xfrm>
            <a:off x="6588224" y="3645024"/>
            <a:ext cx="1800200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bg1"/>
                </a:solidFill>
              </a:rPr>
              <a:t>Terminado</a:t>
            </a: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29" name="Elipse 28"/>
          <p:cNvSpPr/>
          <p:nvPr/>
        </p:nvSpPr>
        <p:spPr>
          <a:xfrm>
            <a:off x="899592" y="3933056"/>
            <a:ext cx="1584176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/>
              <a:t>Em Espera</a:t>
            </a:r>
            <a:endParaRPr lang="pt-BR" sz="1600" dirty="0"/>
          </a:p>
        </p:txBody>
      </p:sp>
      <p:sp>
        <p:nvSpPr>
          <p:cNvPr id="30" name="Elipse 29"/>
          <p:cNvSpPr/>
          <p:nvPr/>
        </p:nvSpPr>
        <p:spPr>
          <a:xfrm>
            <a:off x="899592" y="5013176"/>
            <a:ext cx="1512168" cy="5040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/>
              <a:t>Bloqueada</a:t>
            </a:r>
            <a:endParaRPr lang="pt-BR" sz="1600" dirty="0"/>
          </a:p>
        </p:txBody>
      </p:sp>
      <p:cxnSp>
        <p:nvCxnSpPr>
          <p:cNvPr id="32" name="Conector de seta reta 31"/>
          <p:cNvCxnSpPr/>
          <p:nvPr/>
        </p:nvCxnSpPr>
        <p:spPr>
          <a:xfrm flipV="1">
            <a:off x="5364088" y="3933056"/>
            <a:ext cx="1152128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ector de seta reta 35"/>
          <p:cNvCxnSpPr/>
          <p:nvPr/>
        </p:nvCxnSpPr>
        <p:spPr>
          <a:xfrm rot="10800000">
            <a:off x="2483768" y="3356992"/>
            <a:ext cx="1296144" cy="10801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ector de seta reta 37"/>
          <p:cNvCxnSpPr/>
          <p:nvPr/>
        </p:nvCxnSpPr>
        <p:spPr>
          <a:xfrm rot="10800000">
            <a:off x="2483768" y="4077072"/>
            <a:ext cx="1224136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ector de seta reta 39"/>
          <p:cNvCxnSpPr/>
          <p:nvPr/>
        </p:nvCxnSpPr>
        <p:spPr>
          <a:xfrm rot="10800000" flipV="1">
            <a:off x="2483768" y="4725144"/>
            <a:ext cx="1224136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ector de seta reta 49"/>
          <p:cNvCxnSpPr/>
          <p:nvPr/>
        </p:nvCxnSpPr>
        <p:spPr>
          <a:xfrm>
            <a:off x="2555776" y="3212976"/>
            <a:ext cx="122413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/>
            </a:r>
            <a:br>
              <a:rPr lang="pt-BR" dirty="0"/>
            </a:br>
            <a:r>
              <a:rPr lang="pt-BR" dirty="0" smtClean="0"/>
              <a:t>Nova</a:t>
            </a:r>
            <a:r>
              <a:rPr lang="pt-BR" dirty="0" smtClean="0"/>
              <a:t> Thread - </a:t>
            </a:r>
            <a:r>
              <a:rPr lang="pt-BR" dirty="0" smtClean="0">
                <a:solidFill>
                  <a:srgbClr val="0000FF"/>
                </a:solidFill>
              </a:rPr>
              <a:t>NEW </a:t>
            </a:r>
            <a:br>
              <a:rPr lang="pt-BR" dirty="0" smtClean="0">
                <a:solidFill>
                  <a:srgbClr val="0000FF"/>
                </a:solidFill>
              </a:rPr>
            </a:b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 smtClean="0"/>
              <a:t>Inicialização da thread – </a:t>
            </a:r>
          </a:p>
          <a:p>
            <a:endParaRPr lang="pt-BR" dirty="0"/>
          </a:p>
          <a:p>
            <a:r>
              <a:rPr lang="pt-BR" dirty="0"/>
              <a:t>F</a:t>
            </a:r>
            <a:r>
              <a:rPr lang="pt-BR" dirty="0" smtClean="0"/>
              <a:t>eita através do construtor Thread(). </a:t>
            </a:r>
          </a:p>
          <a:p>
            <a:pPr>
              <a:buNone/>
            </a:pPr>
            <a:r>
              <a:rPr lang="en-US" dirty="0" smtClean="0"/>
              <a:t>    </a:t>
            </a:r>
            <a:br>
              <a:rPr lang="en-US" dirty="0" smtClean="0"/>
            </a:b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MyThreadClass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extends Thread{ ... </a:t>
            </a:r>
            <a:br>
              <a:rPr lang="en-US" sz="2400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US" sz="2400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} </a:t>
            </a:r>
            <a:br>
              <a:rPr lang="en-US" sz="2400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US" sz="2400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...</a:t>
            </a:r>
            <a:br>
              <a:rPr lang="en-US" sz="2400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</a:t>
            </a:r>
            <a:br>
              <a:rPr lang="en-US" sz="2400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MyThreadClass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myThread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MyThreadClass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();</a:t>
            </a:r>
            <a:endParaRPr lang="pt-BR" sz="2400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pt-BR" sz="2400" dirty="0" smtClean="0">
                <a:latin typeface="Courier New" pitchFamily="49" charset="0"/>
                <a:cs typeface="Courier New" pitchFamily="49" charset="0"/>
              </a:rPr>
              <a:t>     </a:t>
            </a:r>
            <a:endParaRPr lang="pt-BR" sz="2400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solidFill>
                  <a:srgbClr val="0000FF"/>
                </a:solidFill>
              </a:rPr>
              <a:t>NEW</a:t>
            </a:r>
            <a:r>
              <a:rPr lang="pt-BR" dirty="0" smtClean="0"/>
              <a:t> </a:t>
            </a:r>
            <a:r>
              <a:rPr lang="pt-BR" dirty="0" smtClean="0">
                <a:sym typeface="Wingdings" pitchFamily="2" charset="2"/>
              </a:rPr>
              <a:t> </a:t>
            </a:r>
            <a:r>
              <a:rPr lang="pt-BR" dirty="0" smtClean="0">
                <a:solidFill>
                  <a:srgbClr val="0000FF"/>
                </a:solidFill>
                <a:sym typeface="Wingdings" pitchFamily="2" charset="2"/>
              </a:rPr>
              <a:t>RUNNABLE</a:t>
            </a:r>
            <a:r>
              <a:rPr lang="pt-BR" dirty="0" smtClean="0">
                <a:sym typeface="Wingdings" pitchFamily="2" charset="2"/>
              </a:rPr>
              <a:t> (Executável)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pt-BR" sz="2800" dirty="0" smtClean="0"/>
              <a:t>Neste estado de </a:t>
            </a:r>
            <a:r>
              <a:rPr lang="pt-BR" sz="2800" dirty="0" smtClean="0">
                <a:solidFill>
                  <a:srgbClr val="0000FF"/>
                </a:solidFill>
              </a:rPr>
              <a:t>NEW</a:t>
            </a:r>
            <a:r>
              <a:rPr lang="pt-BR" sz="2800" dirty="0" smtClean="0"/>
              <a:t> (</a:t>
            </a:r>
            <a:r>
              <a:rPr lang="pt-BR" sz="2800" b="1" dirty="0" smtClean="0"/>
              <a:t>Nova)</a:t>
            </a:r>
            <a:r>
              <a:rPr lang="pt-BR" sz="2800" dirty="0" smtClean="0"/>
              <a:t>, nenhum recurso do sistema foi alocado para a thread, ainda.</a:t>
            </a:r>
          </a:p>
          <a:p>
            <a:endParaRPr lang="pt-BR" sz="2800" dirty="0"/>
          </a:p>
          <a:p>
            <a:r>
              <a:rPr lang="pt-BR" sz="2800" dirty="0"/>
              <a:t>A</a:t>
            </a:r>
            <a:r>
              <a:rPr lang="pt-BR" sz="2800" dirty="0" smtClean="0"/>
              <a:t>ssim, a partir daqui, </a:t>
            </a:r>
            <a:r>
              <a:rPr lang="pt-BR" sz="2800" dirty="0" smtClean="0">
                <a:solidFill>
                  <a:srgbClr val="0000FF"/>
                </a:solidFill>
              </a:rPr>
              <a:t>tudo que você pode fazer é um </a:t>
            </a:r>
            <a:r>
              <a:rPr lang="pt-BR" sz="2800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start()</a:t>
            </a:r>
            <a:r>
              <a:rPr lang="pt-BR" sz="2800" dirty="0" smtClean="0">
                <a:solidFill>
                  <a:srgbClr val="0000FF"/>
                </a:solidFill>
              </a:rPr>
              <a:t>para ativar a thread</a:t>
            </a:r>
            <a:r>
              <a:rPr lang="pt-BR" sz="2800" dirty="0" smtClean="0"/>
              <a:t>, </a:t>
            </a:r>
            <a:r>
              <a:rPr lang="pt-BR" sz="2800" dirty="0" smtClean="0"/>
              <a:t>e a thread passa a um estado </a:t>
            </a:r>
            <a:r>
              <a:rPr lang="pt-BR" sz="2800" dirty="0" smtClean="0">
                <a:solidFill>
                  <a:srgbClr val="0000FF"/>
                </a:solidFill>
              </a:rPr>
              <a:t>RUNNANLE</a:t>
            </a:r>
            <a:r>
              <a:rPr lang="pt-BR" sz="2800" dirty="0" smtClean="0"/>
              <a:t> (estado </a:t>
            </a:r>
            <a:r>
              <a:rPr lang="pt-BR" sz="2800" dirty="0" err="1" smtClean="0">
                <a:solidFill>
                  <a:srgbClr val="C00000"/>
                </a:solidFill>
              </a:rPr>
              <a:t>Ready</a:t>
            </a:r>
            <a:r>
              <a:rPr lang="pt-BR" sz="2800" b="1" dirty="0" smtClean="0"/>
              <a:t>)</a:t>
            </a:r>
            <a:r>
              <a:rPr lang="pt-BR" sz="2800" dirty="0" smtClean="0"/>
              <a:t>, ou um </a:t>
            </a:r>
            <a:r>
              <a:rPr lang="pt-BR" sz="2800" dirty="0" err="1" smtClean="0">
                <a:latin typeface="Courier New" pitchFamily="49" charset="0"/>
                <a:cs typeface="Courier New" pitchFamily="49" charset="0"/>
              </a:rPr>
              <a:t>stop</a:t>
            </a:r>
            <a:r>
              <a:rPr lang="pt-BR" sz="2800" dirty="0" smtClean="0">
                <a:latin typeface="Courier New" pitchFamily="49" charset="0"/>
                <a:cs typeface="Courier New" pitchFamily="49" charset="0"/>
              </a:rPr>
              <a:t>()</a:t>
            </a:r>
            <a:r>
              <a:rPr lang="pt-BR" sz="2800" dirty="0" smtClean="0"/>
              <a:t>, para "matá-lo". </a:t>
            </a:r>
            <a:endParaRPr lang="pt-BR" sz="2800" dirty="0"/>
          </a:p>
          <a:p>
            <a:r>
              <a:rPr lang="pt-BR" sz="2800" dirty="0" smtClean="0"/>
              <a:t>A chamada de qualquer outro método não faz sentido e levantará a exceção </a:t>
            </a:r>
            <a:r>
              <a:rPr lang="pt-BR" sz="2800" dirty="0" err="1" smtClean="0">
                <a:latin typeface="Courier New" pitchFamily="49" charset="0"/>
                <a:cs typeface="Courier New" pitchFamily="49" charset="0"/>
              </a:rPr>
              <a:t>IllegalThreadStateException</a:t>
            </a:r>
            <a:r>
              <a:rPr lang="pt-BR" sz="2800" dirty="0" smtClean="0"/>
              <a:t>.</a:t>
            </a:r>
            <a:endParaRPr lang="pt-BR" sz="2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Estado de </a:t>
            </a:r>
            <a:r>
              <a:rPr lang="pt-BR" dirty="0" smtClean="0">
                <a:solidFill>
                  <a:srgbClr val="0000FF"/>
                </a:solidFill>
              </a:rPr>
              <a:t>RUNNABLE</a:t>
            </a:r>
            <a:r>
              <a:rPr lang="pt-BR" dirty="0" smtClean="0"/>
              <a:t> (</a:t>
            </a:r>
            <a:r>
              <a:rPr lang="pt-BR" dirty="0" smtClean="0">
                <a:solidFill>
                  <a:srgbClr val="C00000"/>
                </a:solidFill>
              </a:rPr>
              <a:t>Pronto</a:t>
            </a:r>
            <a:r>
              <a:rPr lang="pt-BR" dirty="0" smtClean="0"/>
              <a:t>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pt-BR" dirty="0" smtClean="0"/>
              <a:t>Quando uma thread entra pela primeira vez no estado </a:t>
            </a:r>
            <a:r>
              <a:rPr lang="pt-BR" dirty="0" smtClean="0">
                <a:solidFill>
                  <a:srgbClr val="0000FF"/>
                </a:solidFill>
              </a:rPr>
              <a:t>RUNNABLE </a:t>
            </a:r>
            <a:r>
              <a:rPr lang="pt-BR" dirty="0" smtClean="0"/>
              <a:t>a partir do estado “</a:t>
            </a:r>
            <a:r>
              <a:rPr lang="pt-BR" dirty="0" smtClean="0">
                <a:solidFill>
                  <a:srgbClr val="0000FF"/>
                </a:solidFill>
              </a:rPr>
              <a:t>NEW</a:t>
            </a:r>
            <a:r>
              <a:rPr lang="pt-BR" dirty="0" smtClean="0"/>
              <a:t>”, ela vai para o estado de “</a:t>
            </a:r>
            <a:r>
              <a:rPr lang="pt-BR" dirty="0" err="1" smtClean="0">
                <a:solidFill>
                  <a:srgbClr val="C00000"/>
                </a:solidFill>
              </a:rPr>
              <a:t>Ready</a:t>
            </a:r>
            <a:r>
              <a:rPr lang="pt-BR" dirty="0" smtClean="0"/>
              <a:t>”, que a JVM não vê. </a:t>
            </a:r>
          </a:p>
          <a:p>
            <a:endParaRPr lang="pt-BR" dirty="0"/>
          </a:p>
          <a:p>
            <a:r>
              <a:rPr lang="pt-BR" dirty="0" smtClean="0"/>
              <a:t>Este é o estado em que o thread está </a:t>
            </a:r>
            <a:r>
              <a:rPr lang="pt-BR" b="1" i="1" dirty="0" smtClean="0"/>
              <a:t>pronta para rodar</a:t>
            </a:r>
            <a:r>
              <a:rPr lang="pt-BR" dirty="0" smtClean="0"/>
              <a:t>, mas não tem os recursos do SO para ser executada.</a:t>
            </a:r>
          </a:p>
          <a:p>
            <a:endParaRPr lang="pt-BR" dirty="0"/>
          </a:p>
          <a:p>
            <a:r>
              <a:rPr lang="pt-BR" dirty="0" smtClean="0"/>
              <a:t>O método 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start()</a:t>
            </a:r>
            <a:r>
              <a:rPr lang="pt-BR" dirty="0" smtClean="0"/>
              <a:t>requisita os recursos do SO, necessários para rodar a thread e chama o seu método </a:t>
            </a:r>
            <a:r>
              <a:rPr lang="pt-BR" dirty="0" err="1" smtClean="0">
                <a:latin typeface="Courier New" pitchFamily="49" charset="0"/>
                <a:cs typeface="Courier New" pitchFamily="49" charset="0"/>
              </a:rPr>
              <a:t>run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()</a:t>
            </a:r>
            <a:r>
              <a:rPr lang="pt-BR" dirty="0" smtClean="0"/>
              <a:t>. </a:t>
            </a:r>
          </a:p>
          <a:p>
            <a:endParaRPr lang="pt-BR" dirty="0"/>
          </a:p>
          <a:p>
            <a:r>
              <a:rPr lang="pt-BR" dirty="0" smtClean="0"/>
              <a:t>O método </a:t>
            </a:r>
            <a:r>
              <a:rPr lang="pt-BR" dirty="0" err="1" smtClean="0"/>
              <a:t>run</a:t>
            </a:r>
            <a:r>
              <a:rPr lang="pt-BR" dirty="0" smtClean="0"/>
              <a:t>() é a "alma" de uma thread. É neste método que definimos o que o thread vai executar. </a:t>
            </a:r>
          </a:p>
          <a:p>
            <a:endParaRPr lang="pt-BR" dirty="0"/>
          </a:p>
          <a:p>
            <a:r>
              <a:rPr lang="pt-BR" dirty="0" smtClean="0">
                <a:latin typeface="Courier New" pitchFamily="49" charset="0"/>
                <a:cs typeface="Courier New" pitchFamily="49" charset="0"/>
              </a:rPr>
              <a:t>Thread </a:t>
            </a:r>
            <a:r>
              <a:rPr lang="pt-BR" dirty="0" err="1" smtClean="0">
                <a:latin typeface="Courier New" pitchFamily="49" charset="0"/>
                <a:cs typeface="Courier New" pitchFamily="49" charset="0"/>
              </a:rPr>
              <a:t>myThread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pt-BR" dirty="0" err="1" smtClean="0">
                <a:latin typeface="Courier New" pitchFamily="49" charset="0"/>
                <a:cs typeface="Courier New" pitchFamily="49" charset="0"/>
              </a:rPr>
              <a:t>new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dirty="0" err="1" smtClean="0">
                <a:latin typeface="Courier New" pitchFamily="49" charset="0"/>
                <a:cs typeface="Courier New" pitchFamily="49" charset="0"/>
              </a:rPr>
              <a:t>MyThreadClass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(); </a:t>
            </a:r>
            <a:r>
              <a:rPr lang="pt-BR" dirty="0" err="1" smtClean="0">
                <a:latin typeface="Courier New" pitchFamily="49" charset="0"/>
                <a:cs typeface="Courier New" pitchFamily="49" charset="0"/>
              </a:rPr>
              <a:t>myThread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.start();</a:t>
            </a:r>
            <a:endParaRPr lang="pt-BR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pt-BR" sz="2400" dirty="0" smtClean="0"/>
              <a:t>Falamos em “</a:t>
            </a:r>
            <a:r>
              <a:rPr lang="pt-BR" sz="2400" dirty="0" err="1" smtClean="0">
                <a:solidFill>
                  <a:srgbClr val="C00000"/>
                </a:solidFill>
              </a:rPr>
              <a:t>Ready</a:t>
            </a:r>
            <a:r>
              <a:rPr lang="pt-BR" sz="2400" dirty="0" smtClean="0"/>
              <a:t>“ (Pronto), porque </a:t>
            </a:r>
            <a:r>
              <a:rPr lang="pt-BR" sz="2400" dirty="0"/>
              <a:t>a</a:t>
            </a:r>
            <a:r>
              <a:rPr lang="pt-BR" sz="2400" dirty="0" smtClean="0"/>
              <a:t> thread pode não estar realmente sendo executada no estado de </a:t>
            </a:r>
            <a:r>
              <a:rPr lang="pt-BR" sz="2400" dirty="0" err="1" smtClean="0">
                <a:solidFill>
                  <a:srgbClr val="C00000"/>
                </a:solidFill>
              </a:rPr>
              <a:t>Ready</a:t>
            </a:r>
            <a:r>
              <a:rPr lang="pt-BR" sz="2400" dirty="0" smtClean="0">
                <a:solidFill>
                  <a:srgbClr val="C00000"/>
                </a:solidFill>
              </a:rPr>
              <a:t> </a:t>
            </a:r>
            <a:r>
              <a:rPr lang="pt-BR" sz="2400" dirty="0" smtClean="0"/>
              <a:t>(Pronto</a:t>
            </a:r>
            <a:r>
              <a:rPr lang="pt-BR" sz="2400" dirty="0"/>
              <a:t>)</a:t>
            </a:r>
            <a:r>
              <a:rPr lang="pt-BR" sz="2400" dirty="0" smtClean="0"/>
              <a:t>.</a:t>
            </a:r>
          </a:p>
          <a:p>
            <a:endParaRPr lang="pt-BR" sz="2400" dirty="0"/>
          </a:p>
          <a:p>
            <a:r>
              <a:rPr lang="pt-BR" sz="2400" dirty="0" smtClean="0"/>
              <a:t>Imagine um computador com um único processador - seria impossível executar todos as threads “</a:t>
            </a:r>
            <a:r>
              <a:rPr lang="pt-BR" sz="2400" b="1" dirty="0"/>
              <a:t>p</a:t>
            </a:r>
            <a:r>
              <a:rPr lang="pt-BR" sz="2400" b="1" dirty="0" smtClean="0"/>
              <a:t>rontas</a:t>
            </a:r>
            <a:r>
              <a:rPr lang="pt-BR" sz="2400" dirty="0" smtClean="0"/>
              <a:t>" ao mesmo tempo. </a:t>
            </a:r>
          </a:p>
          <a:p>
            <a:endParaRPr lang="pt-BR" sz="2400" dirty="0"/>
          </a:p>
          <a:p>
            <a:r>
              <a:rPr lang="pt-BR" sz="2400" dirty="0" smtClean="0"/>
              <a:t>O que ocorre é que </a:t>
            </a:r>
            <a:r>
              <a:rPr lang="pt-BR" sz="2400" dirty="0" smtClean="0">
                <a:solidFill>
                  <a:srgbClr val="0000FF"/>
                </a:solidFill>
              </a:rPr>
              <a:t>o processador deve ser escalonada </a:t>
            </a:r>
            <a:r>
              <a:rPr lang="pt-BR" sz="2400" dirty="0" smtClean="0"/>
              <a:t>entre as vários threads. </a:t>
            </a:r>
            <a:endParaRPr lang="pt-BR" sz="2400" dirty="0"/>
          </a:p>
          <a:p>
            <a:endParaRPr lang="pt-BR" sz="2400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Estado </a:t>
            </a:r>
            <a:r>
              <a:rPr lang="pt-BR" dirty="0" err="1" smtClean="0">
                <a:solidFill>
                  <a:srgbClr val="C00000"/>
                </a:solidFill>
              </a:rPr>
              <a:t>Running</a:t>
            </a:r>
            <a:r>
              <a:rPr lang="pt-BR" dirty="0" smtClean="0"/>
              <a:t> (Executando)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pt-BR" dirty="0" smtClean="0"/>
          </a:p>
          <a:p>
            <a:r>
              <a:rPr lang="pt-BR" dirty="0" smtClean="0"/>
              <a:t>Quando o </a:t>
            </a:r>
            <a:r>
              <a:rPr lang="pt-BR" i="1" dirty="0" err="1" smtClean="0">
                <a:solidFill>
                  <a:srgbClr val="00B050"/>
                </a:solidFill>
              </a:rPr>
              <a:t>Scheduler</a:t>
            </a:r>
            <a:r>
              <a:rPr lang="pt-BR" dirty="0" smtClean="0">
                <a:solidFill>
                  <a:srgbClr val="00B050"/>
                </a:solidFill>
              </a:rPr>
              <a:t> </a:t>
            </a:r>
            <a:r>
              <a:rPr lang="pt-BR" dirty="0" smtClean="0"/>
              <a:t>escalona uma thread para o processador, esta passa ao estado de “</a:t>
            </a:r>
            <a:r>
              <a:rPr lang="pt-BR" dirty="0" err="1" smtClean="0">
                <a:solidFill>
                  <a:srgbClr val="C00000"/>
                </a:solidFill>
              </a:rPr>
              <a:t>Running</a:t>
            </a:r>
            <a:r>
              <a:rPr lang="pt-BR" dirty="0" smtClean="0"/>
              <a:t>”.</a:t>
            </a:r>
          </a:p>
          <a:p>
            <a:pPr>
              <a:buNone/>
            </a:pPr>
            <a:endParaRPr lang="pt-BR" dirty="0"/>
          </a:p>
          <a:p>
            <a:r>
              <a:rPr lang="pt-BR" dirty="0" smtClean="0"/>
              <a:t>Quando uma thread está em “</a:t>
            </a:r>
            <a:r>
              <a:rPr lang="pt-BR" dirty="0" err="1" smtClean="0">
                <a:solidFill>
                  <a:srgbClr val="C00000"/>
                </a:solidFill>
              </a:rPr>
              <a:t>Running</a:t>
            </a:r>
            <a:r>
              <a:rPr lang="pt-BR" dirty="0" smtClean="0"/>
              <a:t>” (Executando</a:t>
            </a:r>
            <a:r>
              <a:rPr lang="pt-BR" dirty="0"/>
              <a:t>)</a:t>
            </a:r>
            <a:r>
              <a:rPr lang="pt-BR" dirty="0" smtClean="0"/>
              <a:t>, as instruções do seu método </a:t>
            </a:r>
            <a:r>
              <a:rPr lang="pt-BR" dirty="0" err="1" smtClean="0">
                <a:latin typeface="Courier New" pitchFamily="49" charset="0"/>
                <a:cs typeface="Courier New" pitchFamily="49" charset="0"/>
              </a:rPr>
              <a:t>run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()</a:t>
            </a:r>
            <a:r>
              <a:rPr lang="pt-BR" dirty="0" smtClean="0"/>
              <a:t> estão sendo executadas pelo processador.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>
                <a:solidFill>
                  <a:srgbClr val="C00000"/>
                </a:solidFill>
              </a:rPr>
              <a:t>Running</a:t>
            </a:r>
            <a:r>
              <a:rPr lang="pt-BR" dirty="0" smtClean="0">
                <a:solidFill>
                  <a:srgbClr val="C00000"/>
                </a:solidFill>
              </a:rPr>
              <a:t> </a:t>
            </a:r>
            <a:r>
              <a:rPr lang="pt-BR" dirty="0" smtClean="0">
                <a:solidFill>
                  <a:srgbClr val="C00000"/>
                </a:solidFill>
                <a:sym typeface="Wingdings" pitchFamily="2" charset="2"/>
              </a:rPr>
              <a:t> </a:t>
            </a:r>
            <a:r>
              <a:rPr lang="pt-BR" dirty="0" err="1">
                <a:solidFill>
                  <a:srgbClr val="C00000"/>
                </a:solidFill>
                <a:sym typeface="Wingdings" pitchFamily="2" charset="2"/>
              </a:rPr>
              <a:t>R</a:t>
            </a:r>
            <a:r>
              <a:rPr lang="pt-BR" dirty="0" err="1" smtClean="0">
                <a:solidFill>
                  <a:srgbClr val="C00000"/>
                </a:solidFill>
                <a:sym typeface="Wingdings" pitchFamily="2" charset="2"/>
              </a:rPr>
              <a:t>eady</a:t>
            </a:r>
            <a:endParaRPr lang="pt-BR" dirty="0">
              <a:solidFill>
                <a:srgbClr val="C0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pt-BR" dirty="0"/>
          </a:p>
          <a:p>
            <a:r>
              <a:rPr lang="pt-BR" dirty="0" smtClean="0"/>
              <a:t>Se uma thread está no estado “</a:t>
            </a:r>
            <a:r>
              <a:rPr lang="pt-BR" dirty="0" err="1" smtClean="0">
                <a:solidFill>
                  <a:srgbClr val="C00000"/>
                </a:solidFill>
              </a:rPr>
              <a:t>Running</a:t>
            </a:r>
            <a:r>
              <a:rPr lang="pt-BR" dirty="0" smtClean="0"/>
              <a:t>”, ela pode passar ao estado “</a:t>
            </a:r>
            <a:r>
              <a:rPr lang="pt-BR" dirty="0" err="1" smtClean="0">
                <a:solidFill>
                  <a:srgbClr val="C00000"/>
                </a:solidFill>
              </a:rPr>
              <a:t>Ready</a:t>
            </a:r>
            <a:r>
              <a:rPr lang="pt-BR" dirty="0" smtClean="0"/>
              <a:t>”</a:t>
            </a:r>
            <a:r>
              <a:rPr lang="pt-BR" dirty="0" smtClean="0">
                <a:solidFill>
                  <a:srgbClr val="0000FF"/>
                </a:solidFill>
              </a:rPr>
              <a:t> , </a:t>
            </a:r>
            <a:r>
              <a:rPr lang="pt-BR" dirty="0" smtClean="0"/>
              <a:t>se um método </a:t>
            </a:r>
            <a:r>
              <a:rPr lang="pt-BR" dirty="0" err="1" smtClean="0">
                <a:latin typeface="Courier New" pitchFamily="49" charset="0"/>
                <a:cs typeface="Courier New" pitchFamily="49" charset="0"/>
              </a:rPr>
              <a:t>yield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()</a:t>
            </a:r>
            <a:r>
              <a:rPr lang="pt-BR" dirty="0" smtClean="0">
                <a:latin typeface="+mj-lt"/>
                <a:cs typeface="Courier New" pitchFamily="49" charset="0"/>
              </a:rPr>
              <a:t>for executado. </a:t>
            </a:r>
          </a:p>
          <a:p>
            <a:endParaRPr lang="pt-BR" dirty="0">
              <a:latin typeface="+mj-lt"/>
              <a:cs typeface="Courier New" pitchFamily="49" charset="0"/>
            </a:endParaRPr>
          </a:p>
          <a:p>
            <a:r>
              <a:rPr lang="pt-BR" dirty="0" smtClean="0">
                <a:latin typeface="+mj-lt"/>
                <a:cs typeface="Courier New" pitchFamily="49" charset="0"/>
              </a:rPr>
              <a:t>Ou pode passar do estado “</a:t>
            </a:r>
            <a:r>
              <a:rPr lang="pt-BR" dirty="0" err="1" smtClean="0">
                <a:solidFill>
                  <a:srgbClr val="C00000"/>
                </a:solidFill>
                <a:latin typeface="+mj-lt"/>
                <a:cs typeface="Courier New" pitchFamily="49" charset="0"/>
              </a:rPr>
              <a:t>Running</a:t>
            </a:r>
            <a:r>
              <a:rPr lang="pt-BR" dirty="0" smtClean="0">
                <a:latin typeface="+mj-lt"/>
                <a:cs typeface="Courier New" pitchFamily="49" charset="0"/>
              </a:rPr>
              <a:t>” para o estado </a:t>
            </a:r>
            <a:r>
              <a:rPr lang="pt-BR" dirty="0" smtClean="0">
                <a:solidFill>
                  <a:srgbClr val="0000FF"/>
                </a:solidFill>
                <a:latin typeface="+mj-lt"/>
                <a:cs typeface="Courier New" pitchFamily="49" charset="0"/>
              </a:rPr>
              <a:t>NOT-RUNNABLE</a:t>
            </a:r>
            <a:r>
              <a:rPr lang="pt-BR" dirty="0" smtClean="0">
                <a:latin typeface="+mj-lt"/>
                <a:cs typeface="Courier New" pitchFamily="49" charset="0"/>
              </a:rPr>
              <a:t>.</a:t>
            </a:r>
            <a:endParaRPr lang="pt-BR" dirty="0">
              <a:latin typeface="+mj-lt"/>
              <a:cs typeface="Courier New" pitchFamily="49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232</TotalTime>
  <Words>680</Words>
  <Application>Microsoft Office PowerPoint</Application>
  <PresentationFormat>Apresentação na tela (4:3)</PresentationFormat>
  <Paragraphs>82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14</vt:i4>
      </vt:variant>
    </vt:vector>
  </HeadingPairs>
  <TitlesOfParts>
    <vt:vector size="15" baseType="lpstr">
      <vt:lpstr>Tema do Office</vt:lpstr>
      <vt:lpstr>Programação com Threads</vt:lpstr>
      <vt:lpstr>Estados de uma Thread Java</vt:lpstr>
      <vt:lpstr>Ciclo de Vida de Java Threads</vt:lpstr>
      <vt:lpstr> Nova Thread - NEW   </vt:lpstr>
      <vt:lpstr>NEW  RUNNABLE (Executável)</vt:lpstr>
      <vt:lpstr>Estado de RUNNABLE (Pronto)</vt:lpstr>
      <vt:lpstr>Slide 7</vt:lpstr>
      <vt:lpstr>Estado Running (Executando)</vt:lpstr>
      <vt:lpstr>Running  Ready</vt:lpstr>
      <vt:lpstr>Em NOT-RUNNABLE</vt:lpstr>
      <vt:lpstr>Estados NOT-RUNNABLE (Suspenso)</vt:lpstr>
      <vt:lpstr>Saindo de NOT-RUNNABLE</vt:lpstr>
      <vt:lpstr>Arquitetura do Pool de Threads</vt:lpstr>
      <vt:lpstr>Pool de Threads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Programação com Threads</dc:title>
  <dc:creator>bosco</dc:creator>
  <cp:lastModifiedBy>bosco</cp:lastModifiedBy>
  <cp:revision>26</cp:revision>
  <dcterms:created xsi:type="dcterms:W3CDTF">2011-08-15T17:17:03Z</dcterms:created>
  <dcterms:modified xsi:type="dcterms:W3CDTF">2011-08-15T21:09:41Z</dcterms:modified>
</cp:coreProperties>
</file>