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874C-4AD7-40A8-86E6-61F49AC6C462}" type="datetimeFigureOut">
              <a:rPr lang="pt-BR" smtClean="0"/>
              <a:pPr/>
              <a:t>08/09/2014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3D064-636A-48F7-81C4-80BAAFD6FE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874C-4AD7-40A8-86E6-61F49AC6C462}" type="datetimeFigureOut">
              <a:rPr lang="pt-BR" smtClean="0"/>
              <a:pPr/>
              <a:t>08/09/2014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3D064-636A-48F7-81C4-80BAAFD6FE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874C-4AD7-40A8-86E6-61F49AC6C462}" type="datetimeFigureOut">
              <a:rPr lang="pt-BR" smtClean="0"/>
              <a:pPr/>
              <a:t>08/09/2014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3D064-636A-48F7-81C4-80BAAFD6FE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874C-4AD7-40A8-86E6-61F49AC6C462}" type="datetimeFigureOut">
              <a:rPr lang="pt-BR" smtClean="0"/>
              <a:pPr/>
              <a:t>08/09/2014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3D064-636A-48F7-81C4-80BAAFD6FE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874C-4AD7-40A8-86E6-61F49AC6C462}" type="datetimeFigureOut">
              <a:rPr lang="pt-BR" smtClean="0"/>
              <a:pPr/>
              <a:t>08/09/2014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3D064-636A-48F7-81C4-80BAAFD6FE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874C-4AD7-40A8-86E6-61F49AC6C462}" type="datetimeFigureOut">
              <a:rPr lang="pt-BR" smtClean="0"/>
              <a:pPr/>
              <a:t>08/09/2014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3D064-636A-48F7-81C4-80BAAFD6FE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874C-4AD7-40A8-86E6-61F49AC6C462}" type="datetimeFigureOut">
              <a:rPr lang="pt-BR" smtClean="0"/>
              <a:pPr/>
              <a:t>08/09/2014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3D064-636A-48F7-81C4-80BAAFD6FE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874C-4AD7-40A8-86E6-61F49AC6C462}" type="datetimeFigureOut">
              <a:rPr lang="pt-BR" smtClean="0"/>
              <a:pPr/>
              <a:t>08/09/2014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3D064-636A-48F7-81C4-80BAAFD6FE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874C-4AD7-40A8-86E6-61F49AC6C462}" type="datetimeFigureOut">
              <a:rPr lang="pt-BR" smtClean="0"/>
              <a:pPr/>
              <a:t>08/09/2014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3D064-636A-48F7-81C4-80BAAFD6FE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874C-4AD7-40A8-86E6-61F49AC6C462}" type="datetimeFigureOut">
              <a:rPr lang="pt-BR" smtClean="0"/>
              <a:pPr/>
              <a:t>08/09/2014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3D064-636A-48F7-81C4-80BAAFD6FE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874C-4AD7-40A8-86E6-61F49AC6C462}" type="datetimeFigureOut">
              <a:rPr lang="pt-BR" smtClean="0"/>
              <a:pPr/>
              <a:t>08/09/2014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3D064-636A-48F7-81C4-80BAAFD6FE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E874C-4AD7-40A8-86E6-61F49AC6C462}" type="datetimeFigureOut">
              <a:rPr lang="pt-BR" smtClean="0"/>
              <a:pPr/>
              <a:t>08/09/2014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3D064-636A-48F7-81C4-80BAAFD6FE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Problema de Inconsistência</a:t>
            </a:r>
            <a:br>
              <a:rPr lang="pt-BR" dirty="0" smtClean="0"/>
            </a:br>
            <a:r>
              <a:rPr lang="pt-BR" dirty="0" smtClean="0"/>
              <a:t>em Transações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C00000"/>
                </a:solidFill>
              </a:rPr>
              <a:t>Recuperação Inconsistente</a:t>
            </a:r>
            <a:endParaRPr lang="pt-BR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>
                <a:solidFill>
                  <a:srgbClr val="0000FF"/>
                </a:solidFill>
              </a:rPr>
              <a:t>Uma intercalação equivalente serialmente </a:t>
            </a:r>
            <a:br>
              <a:rPr lang="en-GB" sz="3200" smtClean="0">
                <a:solidFill>
                  <a:srgbClr val="0000FF"/>
                </a:solidFill>
              </a:rPr>
            </a:br>
            <a:r>
              <a:rPr lang="en-GB" sz="3200" smtClean="0">
                <a:solidFill>
                  <a:srgbClr val="0000FF"/>
                </a:solidFill>
              </a:rPr>
              <a:t>de </a:t>
            </a:r>
            <a:r>
              <a:rPr lang="en-GB" sz="3200" i="1" smtClean="0">
                <a:solidFill>
                  <a:srgbClr val="0000FF"/>
                </a:solidFill>
              </a:rPr>
              <a:t>V</a:t>
            </a:r>
            <a:r>
              <a:rPr lang="en-GB" sz="3200" smtClean="0">
                <a:solidFill>
                  <a:srgbClr val="0000FF"/>
                </a:solidFill>
              </a:rPr>
              <a:t> e </a:t>
            </a:r>
            <a:r>
              <a:rPr lang="en-GB" sz="3200" i="1" smtClean="0">
                <a:solidFill>
                  <a:srgbClr val="0000FF"/>
                </a:solidFill>
              </a:rPr>
              <a:t>W</a:t>
            </a:r>
            <a:endParaRPr lang="pt-BR" sz="3200" smtClean="0"/>
          </a:p>
        </p:txBody>
      </p:sp>
      <p:sp>
        <p:nvSpPr>
          <p:cNvPr id="5734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Uma </a:t>
            </a:r>
            <a:r>
              <a:rPr lang="pt-BR" smtClean="0">
                <a:solidFill>
                  <a:srgbClr val="0000FF"/>
                </a:solidFill>
              </a:rPr>
              <a:t>intercalação de equivalência serial  </a:t>
            </a:r>
            <a:r>
              <a:rPr lang="pt-BR" smtClean="0"/>
              <a:t>de uma </a:t>
            </a:r>
            <a:r>
              <a:rPr lang="pt-BR" smtClean="0">
                <a:solidFill>
                  <a:srgbClr val="C00000"/>
                </a:solidFill>
              </a:rPr>
              <a:t>transação </a:t>
            </a:r>
            <a:r>
              <a:rPr lang="pt-BR" smtClean="0"/>
              <a:t>W</a:t>
            </a:r>
            <a:r>
              <a:rPr lang="pt-BR" smtClean="0">
                <a:solidFill>
                  <a:srgbClr val="C00000"/>
                </a:solidFill>
              </a:rPr>
              <a:t> de recuperação </a:t>
            </a:r>
            <a:r>
              <a:rPr lang="pt-BR" smtClean="0"/>
              <a:t>(“retrieval”) e uma </a:t>
            </a:r>
            <a:r>
              <a:rPr lang="pt-BR" smtClean="0">
                <a:solidFill>
                  <a:srgbClr val="C00000"/>
                </a:solidFill>
              </a:rPr>
              <a:t>transação </a:t>
            </a:r>
            <a:r>
              <a:rPr lang="pt-BR" smtClean="0"/>
              <a:t>V</a:t>
            </a:r>
            <a:r>
              <a:rPr lang="pt-BR" smtClean="0">
                <a:solidFill>
                  <a:srgbClr val="C00000"/>
                </a:solidFill>
              </a:rPr>
              <a:t> de atualização </a:t>
            </a:r>
            <a:r>
              <a:rPr lang="pt-BR" smtClean="0"/>
              <a:t>(“update”), impede de ocorrer recuperações inconsistentes.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5805265"/>
            <a:ext cx="2895600" cy="720080"/>
          </a:xfrm>
        </p:spPr>
        <p:txBody>
          <a:bodyPr/>
          <a:lstStyle/>
          <a:p>
            <a:pPr>
              <a:defRPr/>
            </a:pPr>
            <a:r>
              <a:rPr lang="en-GB" dirty="0"/>
              <a:t>Instructor’s Guide for  </a:t>
            </a:r>
            <a:r>
              <a:rPr lang="en-GB" dirty="0" err="1"/>
              <a:t>Coulouris</a:t>
            </a:r>
            <a:r>
              <a:rPr lang="en-GB" dirty="0"/>
              <a:t>, </a:t>
            </a:r>
            <a:r>
              <a:rPr lang="en-GB" dirty="0" err="1"/>
              <a:t>Dollimore</a:t>
            </a:r>
            <a:r>
              <a:rPr lang="en-GB" dirty="0"/>
              <a:t> and </a:t>
            </a:r>
            <a:r>
              <a:rPr lang="en-GB" dirty="0" err="1"/>
              <a:t>Kindberg</a:t>
            </a:r>
            <a:r>
              <a:rPr lang="en-GB" dirty="0"/>
              <a:t>   Distributed Systems: Concepts and Design   </a:t>
            </a:r>
            <a:r>
              <a:rPr lang="en-GB" dirty="0" err="1"/>
              <a:t>Edn</a:t>
            </a:r>
            <a:r>
              <a:rPr lang="en-GB" dirty="0"/>
              <a:t>. 4   </a:t>
            </a:r>
            <a:br>
              <a:rPr lang="en-GB" dirty="0"/>
            </a:br>
            <a:r>
              <a:rPr lang="en-GB" dirty="0"/>
              <a:t>©  Addison-Wesley Publishers 2005 </a:t>
            </a:r>
            <a:endParaRPr lang="en-US" dirty="0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>
                <a:solidFill>
                  <a:srgbClr val="0000FF"/>
                </a:solidFill>
              </a:rPr>
              <a:t>Uma intercalação equivalente serialmente </a:t>
            </a:r>
            <a:br>
              <a:rPr lang="en-GB" sz="3200" smtClean="0">
                <a:solidFill>
                  <a:srgbClr val="0000FF"/>
                </a:solidFill>
              </a:rPr>
            </a:br>
            <a:r>
              <a:rPr lang="en-GB" sz="3200" smtClean="0">
                <a:solidFill>
                  <a:srgbClr val="0000FF"/>
                </a:solidFill>
              </a:rPr>
              <a:t>de </a:t>
            </a:r>
            <a:r>
              <a:rPr lang="en-GB" sz="3200" i="1" smtClean="0">
                <a:solidFill>
                  <a:srgbClr val="0000FF"/>
                </a:solidFill>
              </a:rPr>
              <a:t>V</a:t>
            </a:r>
            <a:r>
              <a:rPr lang="en-GB" sz="3200" smtClean="0">
                <a:solidFill>
                  <a:srgbClr val="0000FF"/>
                </a:solidFill>
              </a:rPr>
              <a:t> e </a:t>
            </a:r>
            <a:r>
              <a:rPr lang="en-GB" sz="3200" i="1" smtClean="0">
                <a:solidFill>
                  <a:srgbClr val="0000FF"/>
                </a:solidFill>
              </a:rPr>
              <a:t>W</a:t>
            </a:r>
            <a:endParaRPr lang="en-GB" sz="3200" smtClean="0">
              <a:solidFill>
                <a:srgbClr val="0000FF"/>
              </a:solidFill>
            </a:endParaRPr>
          </a:p>
        </p:txBody>
      </p:sp>
      <p:sp>
        <p:nvSpPr>
          <p:cNvPr id="58372" name="Rectangle 24"/>
          <p:cNvSpPr>
            <a:spLocks noChangeArrowheads="1"/>
          </p:cNvSpPr>
          <p:nvPr/>
        </p:nvSpPr>
        <p:spPr bwMode="auto">
          <a:xfrm>
            <a:off x="3414713" y="2822575"/>
            <a:ext cx="23812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8373" name="Rectangle 29"/>
          <p:cNvSpPr>
            <a:spLocks noChangeArrowheads="1"/>
          </p:cNvSpPr>
          <p:nvPr/>
        </p:nvSpPr>
        <p:spPr bwMode="auto">
          <a:xfrm>
            <a:off x="7604125" y="2822575"/>
            <a:ext cx="2222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8374" name="Rectangle 69"/>
          <p:cNvSpPr>
            <a:spLocks noChangeArrowheads="1"/>
          </p:cNvSpPr>
          <p:nvPr/>
        </p:nvSpPr>
        <p:spPr bwMode="auto">
          <a:xfrm>
            <a:off x="3414713" y="5376863"/>
            <a:ext cx="23812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8375" name="Rectangle 73"/>
          <p:cNvSpPr>
            <a:spLocks noChangeArrowheads="1"/>
          </p:cNvSpPr>
          <p:nvPr/>
        </p:nvSpPr>
        <p:spPr bwMode="auto">
          <a:xfrm>
            <a:off x="4260850" y="5376863"/>
            <a:ext cx="23813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8376" name="Rectangle 77"/>
          <p:cNvSpPr>
            <a:spLocks noChangeArrowheads="1"/>
          </p:cNvSpPr>
          <p:nvPr/>
        </p:nvSpPr>
        <p:spPr bwMode="auto">
          <a:xfrm>
            <a:off x="7604125" y="5376863"/>
            <a:ext cx="22225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grpSp>
        <p:nvGrpSpPr>
          <p:cNvPr id="2" name="Group 89"/>
          <p:cNvGrpSpPr>
            <a:grpSpLocks/>
          </p:cNvGrpSpPr>
          <p:nvPr/>
        </p:nvGrpSpPr>
        <p:grpSpPr bwMode="auto">
          <a:xfrm>
            <a:off x="546100" y="1574800"/>
            <a:ext cx="7661275" cy="3810000"/>
            <a:chOff x="373" y="992"/>
            <a:chExt cx="5228" cy="2400"/>
          </a:xfrm>
        </p:grpSpPr>
        <p:sp>
          <p:nvSpPr>
            <p:cNvPr id="58378" name="Rectangle 83"/>
            <p:cNvSpPr>
              <a:spLocks noChangeArrowheads="1"/>
            </p:cNvSpPr>
            <p:nvPr/>
          </p:nvSpPr>
          <p:spPr bwMode="auto">
            <a:xfrm>
              <a:off x="398" y="994"/>
              <a:ext cx="2494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8379" name="Rectangle 84"/>
            <p:cNvSpPr>
              <a:spLocks noChangeArrowheads="1"/>
            </p:cNvSpPr>
            <p:nvPr/>
          </p:nvSpPr>
          <p:spPr bwMode="auto">
            <a:xfrm>
              <a:off x="2926" y="1004"/>
              <a:ext cx="2610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8380" name="Rectangle 85"/>
            <p:cNvSpPr>
              <a:spLocks noChangeArrowheads="1"/>
            </p:cNvSpPr>
            <p:nvPr/>
          </p:nvSpPr>
          <p:spPr bwMode="auto">
            <a:xfrm>
              <a:off x="387" y="1315"/>
              <a:ext cx="2505" cy="425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8381" name="Rectangle 86"/>
            <p:cNvSpPr>
              <a:spLocks noChangeArrowheads="1"/>
            </p:cNvSpPr>
            <p:nvPr/>
          </p:nvSpPr>
          <p:spPr bwMode="auto">
            <a:xfrm>
              <a:off x="2926" y="1315"/>
              <a:ext cx="2622" cy="425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8382" name="Rectangle 4"/>
            <p:cNvSpPr>
              <a:spLocks noChangeArrowheads="1"/>
            </p:cNvSpPr>
            <p:nvPr/>
          </p:nvSpPr>
          <p:spPr bwMode="auto">
            <a:xfrm>
              <a:off x="547" y="1035"/>
              <a:ext cx="1031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Transaction </a:t>
              </a:r>
              <a:endParaRPr lang="en-GB"/>
            </a:p>
          </p:txBody>
        </p:sp>
        <p:sp>
          <p:nvSpPr>
            <p:cNvPr id="58383" name="Rectangle 5"/>
            <p:cNvSpPr>
              <a:spLocks noChangeArrowheads="1"/>
            </p:cNvSpPr>
            <p:nvPr/>
          </p:nvSpPr>
          <p:spPr bwMode="auto">
            <a:xfrm flipH="1">
              <a:off x="1657" y="1035"/>
              <a:ext cx="14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b="1" i="1">
                  <a:solidFill>
                    <a:srgbClr val="000000"/>
                  </a:solidFill>
                </a:rPr>
                <a:t>V</a:t>
              </a:r>
              <a:endParaRPr lang="en-GB"/>
            </a:p>
          </p:txBody>
        </p:sp>
        <p:sp>
          <p:nvSpPr>
            <p:cNvPr id="58384" name="Rectangle 6"/>
            <p:cNvSpPr>
              <a:spLocks noChangeArrowheads="1"/>
            </p:cNvSpPr>
            <p:nvPr/>
          </p:nvSpPr>
          <p:spPr bwMode="auto">
            <a:xfrm>
              <a:off x="1546" y="1014"/>
              <a:ext cx="5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:</a:t>
              </a:r>
              <a:endParaRPr lang="en-GB"/>
            </a:p>
          </p:txBody>
        </p:sp>
        <p:sp>
          <p:nvSpPr>
            <p:cNvPr id="58385" name="Rectangle 7"/>
            <p:cNvSpPr>
              <a:spLocks noChangeArrowheads="1"/>
            </p:cNvSpPr>
            <p:nvPr/>
          </p:nvSpPr>
          <p:spPr bwMode="auto">
            <a:xfrm>
              <a:off x="1593" y="1014"/>
              <a:ext cx="9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  </a:t>
              </a:r>
              <a:endParaRPr lang="en-GB"/>
            </a:p>
          </p:txBody>
        </p:sp>
        <p:sp>
          <p:nvSpPr>
            <p:cNvPr id="58386" name="Rectangle 8"/>
            <p:cNvSpPr>
              <a:spLocks noChangeArrowheads="1"/>
            </p:cNvSpPr>
            <p:nvPr/>
          </p:nvSpPr>
          <p:spPr bwMode="auto">
            <a:xfrm>
              <a:off x="573" y="1302"/>
              <a:ext cx="129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a.withdraw(100);</a:t>
              </a:r>
              <a:endParaRPr lang="en-GB"/>
            </a:p>
          </p:txBody>
        </p:sp>
        <p:sp>
          <p:nvSpPr>
            <p:cNvPr id="58387" name="Rectangle 9"/>
            <p:cNvSpPr>
              <a:spLocks noChangeArrowheads="1"/>
            </p:cNvSpPr>
            <p:nvPr/>
          </p:nvSpPr>
          <p:spPr bwMode="auto">
            <a:xfrm>
              <a:off x="573" y="1521"/>
              <a:ext cx="111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b.deposit(100)</a:t>
              </a:r>
              <a:endParaRPr lang="en-GB"/>
            </a:p>
          </p:txBody>
        </p:sp>
        <p:sp>
          <p:nvSpPr>
            <p:cNvPr id="58388" name="Rectangle 10"/>
            <p:cNvSpPr>
              <a:spLocks noChangeArrowheads="1"/>
            </p:cNvSpPr>
            <p:nvPr/>
          </p:nvSpPr>
          <p:spPr bwMode="auto">
            <a:xfrm>
              <a:off x="3056" y="1035"/>
              <a:ext cx="1031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Transaction </a:t>
              </a:r>
              <a:endParaRPr lang="en-GB"/>
            </a:p>
          </p:txBody>
        </p:sp>
        <p:sp>
          <p:nvSpPr>
            <p:cNvPr id="58389" name="Rectangle 11"/>
            <p:cNvSpPr>
              <a:spLocks noChangeArrowheads="1"/>
            </p:cNvSpPr>
            <p:nvPr/>
          </p:nvSpPr>
          <p:spPr bwMode="auto">
            <a:xfrm>
              <a:off x="4193" y="1035"/>
              <a:ext cx="24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b="1" i="1">
                  <a:solidFill>
                    <a:srgbClr val="000000"/>
                  </a:solidFill>
                </a:rPr>
                <a:t>W</a:t>
              </a:r>
              <a:endParaRPr lang="en-GB"/>
            </a:p>
          </p:txBody>
        </p:sp>
        <p:sp>
          <p:nvSpPr>
            <p:cNvPr id="58390" name="Rectangle 12"/>
            <p:cNvSpPr>
              <a:spLocks noChangeArrowheads="1"/>
            </p:cNvSpPr>
            <p:nvPr/>
          </p:nvSpPr>
          <p:spPr bwMode="auto">
            <a:xfrm>
              <a:off x="4087" y="1014"/>
              <a:ext cx="5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:</a:t>
              </a:r>
              <a:endParaRPr lang="en-GB"/>
            </a:p>
          </p:txBody>
        </p:sp>
        <p:sp>
          <p:nvSpPr>
            <p:cNvPr id="58391" name="Rectangle 13"/>
            <p:cNvSpPr>
              <a:spLocks noChangeArrowheads="1"/>
            </p:cNvSpPr>
            <p:nvPr/>
          </p:nvSpPr>
          <p:spPr bwMode="auto">
            <a:xfrm>
              <a:off x="3056" y="1426"/>
              <a:ext cx="172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aBranch.branchTotal()</a:t>
              </a:r>
              <a:endParaRPr lang="en-GB"/>
            </a:p>
          </p:txBody>
        </p:sp>
        <p:sp>
          <p:nvSpPr>
            <p:cNvPr id="58392" name="Rectangle 21"/>
            <p:cNvSpPr>
              <a:spLocks noChangeArrowheads="1"/>
            </p:cNvSpPr>
            <p:nvPr/>
          </p:nvSpPr>
          <p:spPr bwMode="auto">
            <a:xfrm>
              <a:off x="573" y="1879"/>
              <a:ext cx="129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a.withdraw(100);</a:t>
              </a:r>
              <a:endParaRPr lang="en-GB"/>
            </a:p>
          </p:txBody>
        </p:sp>
        <p:sp>
          <p:nvSpPr>
            <p:cNvPr id="58393" name="Rectangle 22"/>
            <p:cNvSpPr>
              <a:spLocks noChangeArrowheads="1"/>
            </p:cNvSpPr>
            <p:nvPr/>
          </p:nvSpPr>
          <p:spPr bwMode="auto">
            <a:xfrm>
              <a:off x="2353" y="1890"/>
              <a:ext cx="38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$100</a:t>
              </a:r>
              <a:endParaRPr lang="en-GB"/>
            </a:p>
          </p:txBody>
        </p:sp>
        <p:sp>
          <p:nvSpPr>
            <p:cNvPr id="58394" name="Rectangle 38"/>
            <p:cNvSpPr>
              <a:spLocks noChangeArrowheads="1"/>
            </p:cNvSpPr>
            <p:nvPr/>
          </p:nvSpPr>
          <p:spPr bwMode="auto">
            <a:xfrm>
              <a:off x="573" y="2144"/>
              <a:ext cx="111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b.deposit(100)</a:t>
              </a:r>
              <a:endParaRPr lang="en-GB"/>
            </a:p>
          </p:txBody>
        </p:sp>
        <p:sp>
          <p:nvSpPr>
            <p:cNvPr id="58395" name="Rectangle 39"/>
            <p:cNvSpPr>
              <a:spLocks noChangeArrowheads="1"/>
            </p:cNvSpPr>
            <p:nvPr/>
          </p:nvSpPr>
          <p:spPr bwMode="auto">
            <a:xfrm>
              <a:off x="2353" y="2160"/>
              <a:ext cx="38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$300</a:t>
              </a:r>
              <a:endParaRPr lang="en-GB"/>
            </a:p>
          </p:txBody>
        </p:sp>
        <p:sp>
          <p:nvSpPr>
            <p:cNvPr id="58396" name="Rectangle 45"/>
            <p:cNvSpPr>
              <a:spLocks noChangeArrowheads="1"/>
            </p:cNvSpPr>
            <p:nvPr/>
          </p:nvSpPr>
          <p:spPr bwMode="auto">
            <a:xfrm>
              <a:off x="3056" y="2410"/>
              <a:ext cx="166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total = a.getBalance()</a:t>
              </a:r>
              <a:endParaRPr lang="en-GB"/>
            </a:p>
          </p:txBody>
        </p:sp>
        <p:sp>
          <p:nvSpPr>
            <p:cNvPr id="58397" name="Rectangle 46"/>
            <p:cNvSpPr>
              <a:spLocks noChangeArrowheads="1"/>
            </p:cNvSpPr>
            <p:nvPr/>
          </p:nvSpPr>
          <p:spPr bwMode="auto">
            <a:xfrm>
              <a:off x="5212" y="2430"/>
              <a:ext cx="38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$100</a:t>
              </a:r>
              <a:endParaRPr lang="en-GB"/>
            </a:p>
          </p:txBody>
        </p:sp>
        <p:sp>
          <p:nvSpPr>
            <p:cNvPr id="58398" name="Rectangle 52"/>
            <p:cNvSpPr>
              <a:spLocks noChangeArrowheads="1"/>
            </p:cNvSpPr>
            <p:nvPr/>
          </p:nvSpPr>
          <p:spPr bwMode="auto">
            <a:xfrm>
              <a:off x="3056" y="2675"/>
              <a:ext cx="209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total = total+b.getBalance()</a:t>
              </a:r>
              <a:endParaRPr lang="en-GB"/>
            </a:p>
          </p:txBody>
        </p:sp>
        <p:sp>
          <p:nvSpPr>
            <p:cNvPr id="58399" name="Rectangle 53"/>
            <p:cNvSpPr>
              <a:spLocks noChangeArrowheads="1"/>
            </p:cNvSpPr>
            <p:nvPr/>
          </p:nvSpPr>
          <p:spPr bwMode="auto">
            <a:xfrm>
              <a:off x="5212" y="2700"/>
              <a:ext cx="38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$400</a:t>
              </a:r>
              <a:endParaRPr lang="en-GB"/>
            </a:p>
          </p:txBody>
        </p:sp>
        <p:sp>
          <p:nvSpPr>
            <p:cNvPr id="58400" name="Rectangle 59"/>
            <p:cNvSpPr>
              <a:spLocks noChangeArrowheads="1"/>
            </p:cNvSpPr>
            <p:nvPr/>
          </p:nvSpPr>
          <p:spPr bwMode="auto">
            <a:xfrm>
              <a:off x="3056" y="2941"/>
              <a:ext cx="208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total = total+c.getBalance()</a:t>
              </a:r>
              <a:endParaRPr lang="en-GB"/>
            </a:p>
          </p:txBody>
        </p:sp>
        <p:sp>
          <p:nvSpPr>
            <p:cNvPr id="58401" name="Rectangle 65"/>
            <p:cNvSpPr>
              <a:spLocks noChangeArrowheads="1"/>
            </p:cNvSpPr>
            <p:nvPr/>
          </p:nvSpPr>
          <p:spPr bwMode="auto">
            <a:xfrm>
              <a:off x="3056" y="3140"/>
              <a:ext cx="14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...</a:t>
              </a:r>
              <a:endParaRPr lang="en-GB"/>
            </a:p>
          </p:txBody>
        </p:sp>
        <p:sp>
          <p:nvSpPr>
            <p:cNvPr id="58402" name="Line 87"/>
            <p:cNvSpPr>
              <a:spLocks noChangeShapeType="1"/>
            </p:cNvSpPr>
            <p:nvPr/>
          </p:nvSpPr>
          <p:spPr bwMode="auto">
            <a:xfrm>
              <a:off x="415" y="992"/>
              <a:ext cx="509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8403" name="Line 88"/>
            <p:cNvSpPr>
              <a:spLocks noChangeShapeType="1"/>
            </p:cNvSpPr>
            <p:nvPr/>
          </p:nvSpPr>
          <p:spPr bwMode="auto">
            <a:xfrm>
              <a:off x="373" y="3392"/>
              <a:ext cx="5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dirty="0" smtClean="0">
                <a:solidFill>
                  <a:srgbClr val="0000FF"/>
                </a:solidFill>
              </a:rPr>
              <a:t>O </a:t>
            </a:r>
            <a:r>
              <a:rPr lang="en-GB" sz="3200" dirty="0" err="1" smtClean="0">
                <a:solidFill>
                  <a:srgbClr val="0000FF"/>
                </a:solidFill>
              </a:rPr>
              <a:t>Problema</a:t>
            </a:r>
            <a:r>
              <a:rPr lang="en-GB" sz="3200" dirty="0" smtClean="0">
                <a:solidFill>
                  <a:srgbClr val="0000FF"/>
                </a:solidFill>
              </a:rPr>
              <a:t> das </a:t>
            </a:r>
            <a:r>
              <a:rPr lang="en-GB" sz="3200" dirty="0" err="1" smtClean="0">
                <a:solidFill>
                  <a:srgbClr val="C00000"/>
                </a:solidFill>
              </a:rPr>
              <a:t>Recuperações</a:t>
            </a:r>
            <a:r>
              <a:rPr lang="en-GB" sz="3200" dirty="0" smtClean="0">
                <a:solidFill>
                  <a:srgbClr val="C00000"/>
                </a:solidFill>
              </a:rPr>
              <a:t> </a:t>
            </a:r>
            <a:r>
              <a:rPr lang="en-GB" sz="3200" dirty="0" err="1" smtClean="0">
                <a:solidFill>
                  <a:srgbClr val="C00000"/>
                </a:solidFill>
              </a:rPr>
              <a:t>Inconsistentes</a:t>
            </a:r>
            <a:endParaRPr lang="pt-BR" sz="3200" dirty="0" smtClean="0">
              <a:solidFill>
                <a:srgbClr val="C00000"/>
              </a:solidFill>
            </a:endParaRPr>
          </a:p>
        </p:txBody>
      </p:sp>
      <p:sp>
        <p:nvSpPr>
          <p:cNvPr id="4915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Um outro exemplo de problema relacionado a uma conta bancária.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A transação </a:t>
            </a:r>
            <a:r>
              <a:rPr lang="pt-BR" dirty="0" smtClean="0">
                <a:solidFill>
                  <a:srgbClr val="0000FF"/>
                </a:solidFill>
              </a:rPr>
              <a:t>V </a:t>
            </a:r>
            <a:r>
              <a:rPr lang="pt-BR" dirty="0" smtClean="0"/>
              <a:t>transfere</a:t>
            </a:r>
            <a:r>
              <a:rPr lang="pt-BR" dirty="0" smtClean="0">
                <a:solidFill>
                  <a:srgbClr val="0000FF"/>
                </a:solidFill>
              </a:rPr>
              <a:t> a soma das contas </a:t>
            </a:r>
            <a:r>
              <a:rPr lang="pt-BR" i="1" dirty="0" smtClean="0">
                <a:solidFill>
                  <a:srgbClr val="0000FF"/>
                </a:solidFill>
              </a:rPr>
              <a:t>a </a:t>
            </a:r>
            <a:r>
              <a:rPr lang="pt-BR" dirty="0" smtClean="0">
                <a:solidFill>
                  <a:srgbClr val="0000FF"/>
                </a:solidFill>
              </a:rPr>
              <a:t>e </a:t>
            </a:r>
            <a:r>
              <a:rPr lang="pt-BR" i="1" dirty="0" smtClean="0">
                <a:solidFill>
                  <a:srgbClr val="0000FF"/>
                </a:solidFill>
              </a:rPr>
              <a:t>b</a:t>
            </a:r>
            <a:r>
              <a:rPr lang="pt-BR" dirty="0" smtClean="0">
                <a:solidFill>
                  <a:srgbClr val="0000FF"/>
                </a:solidFill>
              </a:rPr>
              <a:t> </a:t>
            </a:r>
            <a:r>
              <a:rPr lang="pt-BR" dirty="0" smtClean="0"/>
              <a:t>e a transação </a:t>
            </a:r>
            <a:r>
              <a:rPr lang="pt-BR" dirty="0" smtClean="0">
                <a:solidFill>
                  <a:srgbClr val="0000FF"/>
                </a:solidFill>
              </a:rPr>
              <a:t>W </a:t>
            </a:r>
            <a:r>
              <a:rPr lang="pt-BR" dirty="0" smtClean="0"/>
              <a:t>invoca o método  </a:t>
            </a:r>
            <a:r>
              <a:rPr lang="pt-BR" i="1" dirty="0" err="1" smtClean="0">
                <a:solidFill>
                  <a:srgbClr val="0000FF"/>
                </a:solidFill>
              </a:rPr>
              <a:t>agencyTotal</a:t>
            </a:r>
            <a:r>
              <a:rPr lang="pt-BR" i="1" dirty="0" smtClean="0">
                <a:solidFill>
                  <a:srgbClr val="0000FF"/>
                </a:solidFill>
              </a:rPr>
              <a:t> </a:t>
            </a:r>
            <a:r>
              <a:rPr lang="pt-BR" i="1" dirty="0" smtClean="0"/>
              <a:t> </a:t>
            </a:r>
            <a:r>
              <a:rPr lang="pt-BR" dirty="0" smtClean="0"/>
              <a:t>para </a:t>
            </a:r>
            <a:r>
              <a:rPr lang="pt-BR" dirty="0" smtClean="0">
                <a:solidFill>
                  <a:srgbClr val="0000FF"/>
                </a:solidFill>
              </a:rPr>
              <a:t>obter a soma dos saldos </a:t>
            </a:r>
            <a:r>
              <a:rPr lang="pt-BR" dirty="0" smtClean="0"/>
              <a:t>de todas as contas numa agência do banco.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5857875"/>
            <a:ext cx="2895600" cy="8636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Instructor’s Guide for  </a:t>
            </a:r>
            <a:r>
              <a:rPr lang="en-GB" dirty="0" err="1" smtClean="0"/>
              <a:t>Coulouris</a:t>
            </a:r>
            <a:r>
              <a:rPr lang="en-GB" dirty="0" smtClean="0"/>
              <a:t>, </a:t>
            </a:r>
            <a:r>
              <a:rPr lang="en-GB" dirty="0" err="1" smtClean="0"/>
              <a:t>Dollimore</a:t>
            </a:r>
            <a:r>
              <a:rPr lang="en-GB" dirty="0" smtClean="0"/>
              <a:t> and </a:t>
            </a:r>
            <a:r>
              <a:rPr lang="en-GB" dirty="0" err="1" smtClean="0"/>
              <a:t>Kindberg</a:t>
            </a:r>
            <a:r>
              <a:rPr lang="en-GB" dirty="0" smtClean="0"/>
              <a:t>   Distributed Systems: Concepts and Design   </a:t>
            </a:r>
            <a:r>
              <a:rPr lang="en-GB" dirty="0" err="1" smtClean="0"/>
              <a:t>Edn</a:t>
            </a:r>
            <a:r>
              <a:rPr lang="en-GB" dirty="0" smtClean="0"/>
              <a:t>. 4   </a:t>
            </a:r>
            <a:br>
              <a:rPr lang="en-GB" dirty="0" smtClean="0"/>
            </a:br>
            <a:r>
              <a:rPr lang="en-GB" dirty="0" smtClean="0"/>
              <a:t>©  Addison-Wesley Publishers 2005 </a:t>
            </a:r>
            <a:endParaRPr lang="en-US" dirty="0" smtClean="0"/>
          </a:p>
        </p:txBody>
      </p:sp>
      <p:sp>
        <p:nvSpPr>
          <p:cNvPr id="50179" name="Rectangle 86"/>
          <p:cNvSpPr>
            <a:spLocks noChangeArrowheads="1"/>
          </p:cNvSpPr>
          <p:nvPr/>
        </p:nvSpPr>
        <p:spPr bwMode="auto">
          <a:xfrm>
            <a:off x="436563" y="1785938"/>
            <a:ext cx="3654425" cy="438150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0180" name="Rectangle 87"/>
          <p:cNvSpPr>
            <a:spLocks noChangeArrowheads="1"/>
          </p:cNvSpPr>
          <p:nvPr/>
        </p:nvSpPr>
        <p:spPr bwMode="auto">
          <a:xfrm>
            <a:off x="4141788" y="1801813"/>
            <a:ext cx="3654425" cy="438150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0181" name="Rectangle 88"/>
          <p:cNvSpPr>
            <a:spLocks noChangeArrowheads="1"/>
          </p:cNvSpPr>
          <p:nvPr/>
        </p:nvSpPr>
        <p:spPr bwMode="auto">
          <a:xfrm>
            <a:off x="436563" y="2260600"/>
            <a:ext cx="3654425" cy="674688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0182" name="Rectangle 89"/>
          <p:cNvSpPr>
            <a:spLocks noChangeArrowheads="1"/>
          </p:cNvSpPr>
          <p:nvPr/>
        </p:nvSpPr>
        <p:spPr bwMode="auto">
          <a:xfrm>
            <a:off x="4157663" y="2260600"/>
            <a:ext cx="3654425" cy="674688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01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dirty="0" smtClean="0">
                <a:solidFill>
                  <a:srgbClr val="0000FF"/>
                </a:solidFill>
              </a:rPr>
              <a:t>O </a:t>
            </a:r>
            <a:r>
              <a:rPr lang="en-GB" sz="3200" dirty="0" err="1" smtClean="0">
                <a:solidFill>
                  <a:srgbClr val="0000FF"/>
                </a:solidFill>
              </a:rPr>
              <a:t>Problema</a:t>
            </a:r>
            <a:r>
              <a:rPr lang="en-GB" sz="3200" dirty="0" smtClean="0">
                <a:solidFill>
                  <a:srgbClr val="0000FF"/>
                </a:solidFill>
              </a:rPr>
              <a:t> das </a:t>
            </a:r>
            <a:r>
              <a:rPr lang="en-GB" sz="3200" dirty="0" err="1" smtClean="0">
                <a:solidFill>
                  <a:srgbClr val="0000FF"/>
                </a:solidFill>
              </a:rPr>
              <a:t>Recuperações</a:t>
            </a:r>
            <a:r>
              <a:rPr lang="en-GB" sz="3200" dirty="0" smtClean="0">
                <a:solidFill>
                  <a:srgbClr val="0000FF"/>
                </a:solidFill>
              </a:rPr>
              <a:t> </a:t>
            </a:r>
            <a:r>
              <a:rPr lang="en-GB" sz="3200" dirty="0" err="1" smtClean="0">
                <a:solidFill>
                  <a:srgbClr val="0000FF"/>
                </a:solidFill>
              </a:rPr>
              <a:t>Inconsistentes</a:t>
            </a:r>
            <a:endParaRPr lang="en-GB" sz="3200" dirty="0" smtClean="0">
              <a:solidFill>
                <a:srgbClr val="0000FF"/>
              </a:solidFill>
            </a:endParaRPr>
          </a:p>
        </p:txBody>
      </p:sp>
      <p:sp>
        <p:nvSpPr>
          <p:cNvPr id="50184" name="Rectangle 4"/>
          <p:cNvSpPr>
            <a:spLocks noChangeArrowheads="1"/>
          </p:cNvSpPr>
          <p:nvPr/>
        </p:nvSpPr>
        <p:spPr bwMode="auto">
          <a:xfrm>
            <a:off x="642938" y="1874838"/>
            <a:ext cx="15954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 b="1">
                <a:solidFill>
                  <a:srgbClr val="000000"/>
                </a:solidFill>
              </a:rPr>
              <a:t>Transaction :</a:t>
            </a:r>
            <a:endParaRPr lang="en-GB"/>
          </a:p>
        </p:txBody>
      </p:sp>
      <p:sp>
        <p:nvSpPr>
          <p:cNvPr id="50185" name="Rectangle 5"/>
          <p:cNvSpPr>
            <a:spLocks noChangeArrowheads="1"/>
          </p:cNvSpPr>
          <p:nvPr/>
        </p:nvSpPr>
        <p:spPr bwMode="auto">
          <a:xfrm flipH="1">
            <a:off x="2286000" y="1857375"/>
            <a:ext cx="1428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2000" b="1" i="1">
                <a:solidFill>
                  <a:srgbClr val="000000"/>
                </a:solidFill>
              </a:rPr>
              <a:t>V</a:t>
            </a:r>
            <a:endParaRPr lang="en-GB"/>
          </a:p>
        </p:txBody>
      </p:sp>
      <p:sp>
        <p:nvSpPr>
          <p:cNvPr id="50186" name="Rectangle 6"/>
          <p:cNvSpPr>
            <a:spLocks noChangeArrowheads="1"/>
          </p:cNvSpPr>
          <p:nvPr/>
        </p:nvSpPr>
        <p:spPr bwMode="auto">
          <a:xfrm>
            <a:off x="2027238" y="1874838"/>
            <a:ext cx="841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 b="1">
                <a:solidFill>
                  <a:srgbClr val="000000"/>
                </a:solidFill>
              </a:rPr>
              <a:t>:</a:t>
            </a:r>
            <a:endParaRPr lang="en-GB"/>
          </a:p>
        </p:txBody>
      </p:sp>
      <p:sp>
        <p:nvSpPr>
          <p:cNvPr id="50187" name="Rectangle 7"/>
          <p:cNvSpPr>
            <a:spLocks noChangeArrowheads="1"/>
          </p:cNvSpPr>
          <p:nvPr/>
        </p:nvSpPr>
        <p:spPr bwMode="auto">
          <a:xfrm>
            <a:off x="2095500" y="1874838"/>
            <a:ext cx="141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 b="1">
                <a:solidFill>
                  <a:srgbClr val="000000"/>
                </a:solidFill>
              </a:rPr>
              <a:t>  </a:t>
            </a:r>
            <a:endParaRPr lang="en-GB"/>
          </a:p>
        </p:txBody>
      </p:sp>
      <p:sp>
        <p:nvSpPr>
          <p:cNvPr id="50188" name="Rectangle 8"/>
          <p:cNvSpPr>
            <a:spLocks noChangeArrowheads="1"/>
          </p:cNvSpPr>
          <p:nvPr/>
        </p:nvSpPr>
        <p:spPr bwMode="auto">
          <a:xfrm>
            <a:off x="650875" y="2230438"/>
            <a:ext cx="18240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 i="1">
                <a:solidFill>
                  <a:srgbClr val="000000"/>
                </a:solidFill>
              </a:rPr>
              <a:t>a.withdraw(100)</a:t>
            </a:r>
            <a:endParaRPr lang="en-GB"/>
          </a:p>
        </p:txBody>
      </p:sp>
      <p:sp>
        <p:nvSpPr>
          <p:cNvPr id="50189" name="Rectangle 9"/>
          <p:cNvSpPr>
            <a:spLocks noChangeArrowheads="1"/>
          </p:cNvSpPr>
          <p:nvPr/>
        </p:nvSpPr>
        <p:spPr bwMode="auto">
          <a:xfrm>
            <a:off x="650875" y="2581275"/>
            <a:ext cx="163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 i="1">
                <a:solidFill>
                  <a:srgbClr val="000000"/>
                </a:solidFill>
              </a:rPr>
              <a:t>b.deposit(100)</a:t>
            </a:r>
            <a:endParaRPr lang="en-GB"/>
          </a:p>
        </p:txBody>
      </p:sp>
      <p:sp>
        <p:nvSpPr>
          <p:cNvPr id="50190" name="Rectangle 10"/>
          <p:cNvSpPr>
            <a:spLocks noChangeArrowheads="1"/>
          </p:cNvSpPr>
          <p:nvPr/>
        </p:nvSpPr>
        <p:spPr bwMode="auto">
          <a:xfrm>
            <a:off x="4329113" y="1874838"/>
            <a:ext cx="1509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 b="1">
                <a:solidFill>
                  <a:srgbClr val="000000"/>
                </a:solidFill>
              </a:rPr>
              <a:t>Transaction </a:t>
            </a:r>
            <a:endParaRPr lang="en-GB"/>
          </a:p>
        </p:txBody>
      </p:sp>
      <p:sp>
        <p:nvSpPr>
          <p:cNvPr id="50191" name="Rectangle 11"/>
          <p:cNvSpPr>
            <a:spLocks noChangeArrowheads="1"/>
          </p:cNvSpPr>
          <p:nvPr/>
        </p:nvSpPr>
        <p:spPr bwMode="auto">
          <a:xfrm flipH="1">
            <a:off x="6000750" y="1857375"/>
            <a:ext cx="214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2000" b="1" i="1">
                <a:solidFill>
                  <a:srgbClr val="000000"/>
                </a:solidFill>
              </a:rPr>
              <a:t>W</a:t>
            </a:r>
            <a:endParaRPr lang="en-GB"/>
          </a:p>
        </p:txBody>
      </p:sp>
      <p:sp>
        <p:nvSpPr>
          <p:cNvPr id="50192" name="Rectangle 12"/>
          <p:cNvSpPr>
            <a:spLocks noChangeArrowheads="1"/>
          </p:cNvSpPr>
          <p:nvPr/>
        </p:nvSpPr>
        <p:spPr bwMode="auto">
          <a:xfrm>
            <a:off x="5854700" y="1868488"/>
            <a:ext cx="841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 b="1">
                <a:solidFill>
                  <a:srgbClr val="000000"/>
                </a:solidFill>
              </a:rPr>
              <a:t>:</a:t>
            </a:r>
            <a:endParaRPr lang="en-GB"/>
          </a:p>
        </p:txBody>
      </p:sp>
      <p:sp>
        <p:nvSpPr>
          <p:cNvPr id="50193" name="Rectangle 13"/>
          <p:cNvSpPr>
            <a:spLocks noChangeArrowheads="1"/>
          </p:cNvSpPr>
          <p:nvPr/>
        </p:nvSpPr>
        <p:spPr bwMode="auto">
          <a:xfrm>
            <a:off x="4329113" y="2376488"/>
            <a:ext cx="25939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 i="1">
                <a:solidFill>
                  <a:srgbClr val="000000"/>
                </a:solidFill>
              </a:rPr>
              <a:t>aAgency.agencyTotal()</a:t>
            </a:r>
            <a:endParaRPr lang="en-GB"/>
          </a:p>
        </p:txBody>
      </p:sp>
      <p:sp>
        <p:nvSpPr>
          <p:cNvPr id="50194" name="Rectangle 21"/>
          <p:cNvSpPr>
            <a:spLocks noChangeArrowheads="1"/>
          </p:cNvSpPr>
          <p:nvPr/>
        </p:nvSpPr>
        <p:spPr bwMode="auto">
          <a:xfrm>
            <a:off x="650875" y="3101975"/>
            <a:ext cx="18938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 i="1">
                <a:solidFill>
                  <a:srgbClr val="000000"/>
                </a:solidFill>
              </a:rPr>
              <a:t>a.withdraw(100);</a:t>
            </a:r>
            <a:endParaRPr lang="en-GB"/>
          </a:p>
        </p:txBody>
      </p:sp>
      <p:sp>
        <p:nvSpPr>
          <p:cNvPr id="50195" name="Rectangle 22"/>
          <p:cNvSpPr>
            <a:spLocks noChangeArrowheads="1"/>
          </p:cNvSpPr>
          <p:nvPr/>
        </p:nvSpPr>
        <p:spPr bwMode="auto">
          <a:xfrm>
            <a:off x="3286125" y="3128963"/>
            <a:ext cx="571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>
                <a:solidFill>
                  <a:srgbClr val="000000"/>
                </a:solidFill>
              </a:rPr>
              <a:t>$100</a:t>
            </a:r>
            <a:endParaRPr lang="en-GB"/>
          </a:p>
        </p:txBody>
      </p:sp>
      <p:sp>
        <p:nvSpPr>
          <p:cNvPr id="50196" name="Rectangle 38"/>
          <p:cNvSpPr>
            <a:spLocks noChangeArrowheads="1"/>
          </p:cNvSpPr>
          <p:nvPr/>
        </p:nvSpPr>
        <p:spPr bwMode="auto">
          <a:xfrm>
            <a:off x="4329113" y="3527425"/>
            <a:ext cx="24415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 i="1">
                <a:solidFill>
                  <a:srgbClr val="000000"/>
                </a:solidFill>
              </a:rPr>
              <a:t>total = a.getBalance()</a:t>
            </a:r>
            <a:endParaRPr lang="en-GB"/>
          </a:p>
        </p:txBody>
      </p:sp>
      <p:sp>
        <p:nvSpPr>
          <p:cNvPr id="50197" name="Rectangle 39"/>
          <p:cNvSpPr>
            <a:spLocks noChangeArrowheads="1"/>
          </p:cNvSpPr>
          <p:nvPr/>
        </p:nvSpPr>
        <p:spPr bwMode="auto">
          <a:xfrm>
            <a:off x="7519988" y="3541713"/>
            <a:ext cx="571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>
                <a:solidFill>
                  <a:srgbClr val="000000"/>
                </a:solidFill>
              </a:rPr>
              <a:t>$100</a:t>
            </a:r>
            <a:endParaRPr lang="en-GB"/>
          </a:p>
        </p:txBody>
      </p:sp>
      <p:sp>
        <p:nvSpPr>
          <p:cNvPr id="50198" name="Rectangle 45"/>
          <p:cNvSpPr>
            <a:spLocks noChangeArrowheads="1"/>
          </p:cNvSpPr>
          <p:nvPr/>
        </p:nvSpPr>
        <p:spPr bwMode="auto">
          <a:xfrm>
            <a:off x="4329113" y="3954463"/>
            <a:ext cx="3073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 i="1">
                <a:solidFill>
                  <a:srgbClr val="000000"/>
                </a:solidFill>
              </a:rPr>
              <a:t>total = total+b.getBalance()</a:t>
            </a:r>
            <a:endParaRPr lang="en-GB"/>
          </a:p>
        </p:txBody>
      </p:sp>
      <p:sp>
        <p:nvSpPr>
          <p:cNvPr id="50199" name="Rectangle 46"/>
          <p:cNvSpPr>
            <a:spLocks noChangeArrowheads="1"/>
          </p:cNvSpPr>
          <p:nvPr/>
        </p:nvSpPr>
        <p:spPr bwMode="auto">
          <a:xfrm>
            <a:off x="7519988" y="3967163"/>
            <a:ext cx="571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>
                <a:solidFill>
                  <a:srgbClr val="000000"/>
                </a:solidFill>
              </a:rPr>
              <a:t>$300</a:t>
            </a:r>
            <a:endParaRPr lang="en-GB"/>
          </a:p>
        </p:txBody>
      </p:sp>
      <p:sp>
        <p:nvSpPr>
          <p:cNvPr id="50200" name="Rectangle 52"/>
          <p:cNvSpPr>
            <a:spLocks noChangeArrowheads="1"/>
          </p:cNvSpPr>
          <p:nvPr/>
        </p:nvSpPr>
        <p:spPr bwMode="auto">
          <a:xfrm>
            <a:off x="4329113" y="4379913"/>
            <a:ext cx="30591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 i="1">
                <a:solidFill>
                  <a:srgbClr val="000000"/>
                </a:solidFill>
              </a:rPr>
              <a:t>total = total+c.getBalance()</a:t>
            </a:r>
            <a:endParaRPr lang="en-GB"/>
          </a:p>
        </p:txBody>
      </p:sp>
      <p:sp>
        <p:nvSpPr>
          <p:cNvPr id="50201" name="Rectangle 58"/>
          <p:cNvSpPr>
            <a:spLocks noChangeArrowheads="1"/>
          </p:cNvSpPr>
          <p:nvPr/>
        </p:nvSpPr>
        <p:spPr bwMode="auto">
          <a:xfrm>
            <a:off x="650875" y="4805363"/>
            <a:ext cx="163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 i="1">
                <a:solidFill>
                  <a:srgbClr val="000000"/>
                </a:solidFill>
              </a:rPr>
              <a:t>b.deposit(100)</a:t>
            </a:r>
            <a:endParaRPr lang="en-GB"/>
          </a:p>
        </p:txBody>
      </p:sp>
      <p:sp>
        <p:nvSpPr>
          <p:cNvPr id="50202" name="Rectangle 59"/>
          <p:cNvSpPr>
            <a:spLocks noChangeArrowheads="1"/>
          </p:cNvSpPr>
          <p:nvPr/>
        </p:nvSpPr>
        <p:spPr bwMode="auto">
          <a:xfrm>
            <a:off x="3286125" y="4832350"/>
            <a:ext cx="571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000">
                <a:solidFill>
                  <a:srgbClr val="000000"/>
                </a:solidFill>
              </a:rPr>
              <a:t>$300</a:t>
            </a:r>
            <a:endParaRPr lang="en-GB"/>
          </a:p>
        </p:txBody>
      </p:sp>
      <p:grpSp>
        <p:nvGrpSpPr>
          <p:cNvPr id="2" name="Group 81"/>
          <p:cNvGrpSpPr>
            <a:grpSpLocks/>
          </p:cNvGrpSpPr>
          <p:nvPr/>
        </p:nvGrpSpPr>
        <p:grpSpPr bwMode="auto">
          <a:xfrm>
            <a:off x="4403725" y="4867275"/>
            <a:ext cx="68263" cy="239713"/>
            <a:chOff x="517" y="1652"/>
            <a:chExt cx="47" cy="151"/>
          </a:xfrm>
        </p:grpSpPr>
        <p:sp>
          <p:nvSpPr>
            <p:cNvPr id="50206" name="Oval 82"/>
            <p:cNvSpPr>
              <a:spLocks noChangeArrowheads="1"/>
            </p:cNvSpPr>
            <p:nvPr/>
          </p:nvSpPr>
          <p:spPr bwMode="auto">
            <a:xfrm>
              <a:off x="517" y="1652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0207" name="Oval 83"/>
            <p:cNvSpPr>
              <a:spLocks noChangeArrowheads="1"/>
            </p:cNvSpPr>
            <p:nvPr/>
          </p:nvSpPr>
          <p:spPr bwMode="auto">
            <a:xfrm>
              <a:off x="517" y="1756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50204" name="Line 90"/>
          <p:cNvSpPr>
            <a:spLocks noChangeShapeType="1"/>
          </p:cNvSpPr>
          <p:nvPr/>
        </p:nvSpPr>
        <p:spPr bwMode="auto">
          <a:xfrm>
            <a:off x="452438" y="1760538"/>
            <a:ext cx="744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50205" name="Line 91"/>
          <p:cNvSpPr>
            <a:spLocks noChangeShapeType="1"/>
          </p:cNvSpPr>
          <p:nvPr/>
        </p:nvSpPr>
        <p:spPr bwMode="auto">
          <a:xfrm>
            <a:off x="561975" y="5519738"/>
            <a:ext cx="7440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dirty="0" smtClean="0">
                <a:solidFill>
                  <a:srgbClr val="0000FF"/>
                </a:solidFill>
              </a:rPr>
              <a:t>O </a:t>
            </a:r>
            <a:r>
              <a:rPr lang="en-GB" sz="3200" dirty="0" err="1" smtClean="0">
                <a:solidFill>
                  <a:srgbClr val="0000FF"/>
                </a:solidFill>
              </a:rPr>
              <a:t>Problema</a:t>
            </a:r>
            <a:r>
              <a:rPr lang="en-GB" sz="3200" dirty="0" smtClean="0">
                <a:solidFill>
                  <a:srgbClr val="0000FF"/>
                </a:solidFill>
              </a:rPr>
              <a:t> das </a:t>
            </a:r>
            <a:r>
              <a:rPr lang="en-GB" sz="3200" dirty="0" err="1" smtClean="0">
                <a:solidFill>
                  <a:srgbClr val="0000FF"/>
                </a:solidFill>
              </a:rPr>
              <a:t>Recuperações</a:t>
            </a:r>
            <a:r>
              <a:rPr lang="en-GB" sz="3200" dirty="0" smtClean="0">
                <a:solidFill>
                  <a:srgbClr val="0000FF"/>
                </a:solidFill>
              </a:rPr>
              <a:t> </a:t>
            </a:r>
            <a:r>
              <a:rPr lang="en-GB" sz="3200" dirty="0" err="1" smtClean="0">
                <a:solidFill>
                  <a:srgbClr val="0000FF"/>
                </a:solidFill>
              </a:rPr>
              <a:t>Inconsistentes</a:t>
            </a:r>
            <a:endParaRPr lang="pt-BR" sz="3200" dirty="0" smtClean="0">
              <a:solidFill>
                <a:srgbClr val="0000FF"/>
              </a:solidFill>
            </a:endParaRPr>
          </a:p>
        </p:txBody>
      </p:sp>
      <p:sp>
        <p:nvSpPr>
          <p:cNvPr id="5120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Os saldos (</a:t>
            </a:r>
            <a:r>
              <a:rPr lang="pt-BR" i="1" dirty="0" smtClean="0"/>
              <a:t>balance</a:t>
            </a:r>
            <a:r>
              <a:rPr lang="pt-BR" dirty="0" smtClean="0"/>
              <a:t>) das duas contas </a:t>
            </a:r>
            <a:r>
              <a:rPr lang="pt-BR" i="1" dirty="0" smtClean="0">
                <a:solidFill>
                  <a:srgbClr val="0000FF"/>
                </a:solidFill>
              </a:rPr>
              <a:t>a</a:t>
            </a:r>
            <a:r>
              <a:rPr lang="pt-BR" dirty="0" smtClean="0"/>
              <a:t> e </a:t>
            </a:r>
            <a:r>
              <a:rPr lang="pt-BR" i="1" dirty="0" smtClean="0">
                <a:solidFill>
                  <a:srgbClr val="0000FF"/>
                </a:solidFill>
              </a:rPr>
              <a:t>b</a:t>
            </a:r>
            <a:r>
              <a:rPr lang="pt-BR" dirty="0" smtClean="0"/>
              <a:t> são ambos inicialmente $200,00.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O resultado de </a:t>
            </a:r>
            <a:r>
              <a:rPr lang="pt-BR" i="1" dirty="0" err="1" smtClean="0"/>
              <a:t>agencyTotal</a:t>
            </a:r>
            <a:r>
              <a:rPr lang="pt-BR" i="1" dirty="0" smtClean="0"/>
              <a:t> </a:t>
            </a:r>
            <a:r>
              <a:rPr lang="pt-BR" dirty="0" smtClean="0"/>
              <a:t>inclui a soma de </a:t>
            </a:r>
            <a:r>
              <a:rPr lang="pt-BR" i="1" dirty="0" smtClean="0">
                <a:solidFill>
                  <a:srgbClr val="0000FF"/>
                </a:solidFill>
              </a:rPr>
              <a:t>a</a:t>
            </a:r>
            <a:r>
              <a:rPr lang="pt-BR" dirty="0" smtClean="0"/>
              <a:t> e </a:t>
            </a:r>
            <a:r>
              <a:rPr lang="pt-BR" i="1" dirty="0" smtClean="0">
                <a:solidFill>
                  <a:srgbClr val="0000FF"/>
                </a:solidFill>
              </a:rPr>
              <a:t>b</a:t>
            </a:r>
            <a:r>
              <a:rPr lang="pt-BR" dirty="0" smtClean="0"/>
              <a:t> como $300,00, o que é </a:t>
            </a:r>
            <a:r>
              <a:rPr lang="pt-BR" u="sng" dirty="0" smtClean="0"/>
              <a:t>errado</a:t>
            </a:r>
            <a:r>
              <a:rPr lang="pt-BR" dirty="0" smtClean="0"/>
              <a:t> !!!</a:t>
            </a:r>
          </a:p>
          <a:p>
            <a:pPr eaLnBrk="1" hangingPunct="1"/>
            <a:endParaRPr lang="pt-BR" i="1" dirty="0" smtClean="0"/>
          </a:p>
          <a:p>
            <a:pPr eaLnBrk="1" hangingPunct="1"/>
            <a:r>
              <a:rPr lang="pt-BR" dirty="0" smtClean="0"/>
              <a:t>Isto ilustra o problema de </a:t>
            </a:r>
            <a:r>
              <a:rPr lang="pt-BR" i="1" dirty="0" err="1" smtClean="0">
                <a:solidFill>
                  <a:srgbClr val="C00000"/>
                </a:solidFill>
              </a:rPr>
              <a:t>Inconsistent</a:t>
            </a:r>
            <a:r>
              <a:rPr lang="pt-BR" i="1" dirty="0" smtClean="0">
                <a:solidFill>
                  <a:srgbClr val="C00000"/>
                </a:solidFill>
              </a:rPr>
              <a:t> </a:t>
            </a:r>
            <a:r>
              <a:rPr lang="pt-BR" i="1" dirty="0" err="1" smtClean="0">
                <a:solidFill>
                  <a:srgbClr val="C00000"/>
                </a:solidFill>
              </a:rPr>
              <a:t>Retrivals</a:t>
            </a:r>
            <a:r>
              <a:rPr lang="pt-B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dirty="0" smtClean="0">
                <a:solidFill>
                  <a:srgbClr val="0000FF"/>
                </a:solidFill>
              </a:rPr>
              <a:t>O </a:t>
            </a:r>
            <a:r>
              <a:rPr lang="en-GB" sz="3200" dirty="0" err="1" smtClean="0">
                <a:solidFill>
                  <a:srgbClr val="0000FF"/>
                </a:solidFill>
              </a:rPr>
              <a:t>Problema</a:t>
            </a:r>
            <a:r>
              <a:rPr lang="en-GB" sz="3200" dirty="0" smtClean="0">
                <a:solidFill>
                  <a:srgbClr val="0000FF"/>
                </a:solidFill>
              </a:rPr>
              <a:t> das </a:t>
            </a:r>
            <a:r>
              <a:rPr lang="en-GB" sz="3200" dirty="0" err="1" smtClean="0">
                <a:solidFill>
                  <a:srgbClr val="0000FF"/>
                </a:solidFill>
              </a:rPr>
              <a:t>Recuperações</a:t>
            </a:r>
            <a:r>
              <a:rPr lang="en-GB" sz="3200" dirty="0" smtClean="0">
                <a:solidFill>
                  <a:srgbClr val="0000FF"/>
                </a:solidFill>
              </a:rPr>
              <a:t> </a:t>
            </a:r>
            <a:r>
              <a:rPr lang="en-GB" sz="3200" dirty="0" err="1" smtClean="0">
                <a:solidFill>
                  <a:srgbClr val="0000FF"/>
                </a:solidFill>
              </a:rPr>
              <a:t>Inconsistentes</a:t>
            </a:r>
            <a:endParaRPr lang="pt-BR" sz="3200" dirty="0" smtClean="0">
              <a:solidFill>
                <a:srgbClr val="0000FF"/>
              </a:solidFill>
            </a:endParaRPr>
          </a:p>
        </p:txBody>
      </p:sp>
      <p:sp>
        <p:nvSpPr>
          <p:cNvPr id="522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i="1" dirty="0" smtClean="0"/>
          </a:p>
          <a:p>
            <a:pPr eaLnBrk="1" hangingPunct="1"/>
            <a:r>
              <a:rPr lang="pt-BR" i="1" dirty="0" err="1" smtClean="0"/>
              <a:t>Retrivals</a:t>
            </a:r>
            <a:r>
              <a:rPr lang="pt-BR" dirty="0" smtClean="0"/>
              <a:t> (recuperações) de W são inconsistentes porque a transação V realizou somente a parte de saque (</a:t>
            </a:r>
            <a:r>
              <a:rPr lang="pt-BR" dirty="0" err="1" smtClean="0"/>
              <a:t>withdrawal</a:t>
            </a:r>
            <a:r>
              <a:rPr lang="pt-BR" dirty="0" smtClean="0"/>
              <a:t>) de uma transferência no tempo em que a soma é calculada.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5572125"/>
            <a:ext cx="2895600" cy="1149350"/>
          </a:xfrm>
        </p:spPr>
        <p:txBody>
          <a:bodyPr/>
          <a:lstStyle/>
          <a:p>
            <a:pPr>
              <a:defRPr/>
            </a:pPr>
            <a:r>
              <a:rPr lang="en-GB" dirty="0"/>
              <a:t>Instructor’s Guide for  </a:t>
            </a:r>
            <a:r>
              <a:rPr lang="en-GB" dirty="0" err="1"/>
              <a:t>Coulouris</a:t>
            </a:r>
            <a:r>
              <a:rPr lang="en-GB" dirty="0"/>
              <a:t>, </a:t>
            </a:r>
            <a:r>
              <a:rPr lang="en-GB" dirty="0" err="1"/>
              <a:t>Dollimore</a:t>
            </a:r>
            <a:r>
              <a:rPr lang="en-GB" dirty="0"/>
              <a:t> and </a:t>
            </a:r>
            <a:r>
              <a:rPr lang="en-GB" dirty="0" err="1"/>
              <a:t>Kindberg</a:t>
            </a:r>
            <a:r>
              <a:rPr lang="en-GB" dirty="0"/>
              <a:t>   Distributed Systems: Concepts and Design   </a:t>
            </a:r>
            <a:r>
              <a:rPr lang="en-GB" dirty="0" err="1"/>
              <a:t>Edn</a:t>
            </a:r>
            <a:r>
              <a:rPr lang="en-GB" dirty="0"/>
              <a:t>. 4   </a:t>
            </a:r>
            <a:br>
              <a:rPr lang="en-GB" dirty="0"/>
            </a:br>
            <a:r>
              <a:rPr lang="en-GB" dirty="0"/>
              <a:t>©  Addison-Wesley Publishers 2005 </a:t>
            </a:r>
            <a:endParaRPr lang="en-US" dirty="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dirty="0" err="1" smtClean="0">
                <a:solidFill>
                  <a:srgbClr val="0000FF"/>
                </a:solidFill>
              </a:rPr>
              <a:t>Uma</a:t>
            </a:r>
            <a:r>
              <a:rPr lang="en-GB" sz="3200" dirty="0" smtClean="0">
                <a:solidFill>
                  <a:srgbClr val="0000FF"/>
                </a:solidFill>
              </a:rPr>
              <a:t> </a:t>
            </a:r>
            <a:r>
              <a:rPr lang="en-GB" sz="3200" dirty="0" err="1" smtClean="0">
                <a:solidFill>
                  <a:srgbClr val="0000FF"/>
                </a:solidFill>
              </a:rPr>
              <a:t>interlação</a:t>
            </a:r>
            <a:r>
              <a:rPr lang="en-GB" sz="3200" dirty="0" smtClean="0">
                <a:solidFill>
                  <a:srgbClr val="0000FF"/>
                </a:solidFill>
              </a:rPr>
              <a:t> </a:t>
            </a:r>
            <a:r>
              <a:rPr lang="en-GB" sz="3200" dirty="0" err="1" smtClean="0">
                <a:solidFill>
                  <a:srgbClr val="0000FF"/>
                </a:solidFill>
              </a:rPr>
              <a:t>serialmente</a:t>
            </a:r>
            <a:r>
              <a:rPr lang="en-GB" sz="3200" dirty="0" smtClean="0">
                <a:solidFill>
                  <a:srgbClr val="0000FF"/>
                </a:solidFill>
              </a:rPr>
              <a:t> </a:t>
            </a:r>
            <a:r>
              <a:rPr lang="en-GB" sz="3200" dirty="0" err="1" smtClean="0">
                <a:solidFill>
                  <a:srgbClr val="0000FF"/>
                </a:solidFill>
              </a:rPr>
              <a:t>equivalente</a:t>
            </a:r>
            <a:r>
              <a:rPr lang="en-GB" sz="3200" dirty="0" smtClean="0">
                <a:solidFill>
                  <a:srgbClr val="0000FF"/>
                </a:solidFill>
              </a:rPr>
              <a:t> </a:t>
            </a:r>
            <a:br>
              <a:rPr lang="en-GB" sz="3200" dirty="0" smtClean="0">
                <a:solidFill>
                  <a:srgbClr val="0000FF"/>
                </a:solidFill>
              </a:rPr>
            </a:br>
            <a:r>
              <a:rPr lang="en-GB" sz="3200" dirty="0" smtClean="0">
                <a:solidFill>
                  <a:srgbClr val="0000FF"/>
                </a:solidFill>
              </a:rPr>
              <a:t>de </a:t>
            </a:r>
            <a:r>
              <a:rPr lang="en-GB" sz="3200" i="1" dirty="0" smtClean="0">
                <a:solidFill>
                  <a:srgbClr val="0000FF"/>
                </a:solidFill>
              </a:rPr>
              <a:t>V</a:t>
            </a:r>
            <a:r>
              <a:rPr lang="en-GB" sz="3200" dirty="0" smtClean="0">
                <a:solidFill>
                  <a:srgbClr val="0000FF"/>
                </a:solidFill>
              </a:rPr>
              <a:t> e </a:t>
            </a:r>
            <a:r>
              <a:rPr lang="en-GB" sz="3200" i="1" dirty="0" smtClean="0">
                <a:solidFill>
                  <a:srgbClr val="0000FF"/>
                </a:solidFill>
              </a:rPr>
              <a:t>W</a:t>
            </a:r>
            <a:endParaRPr lang="en-GB" sz="3200" dirty="0" smtClean="0">
              <a:solidFill>
                <a:srgbClr val="0000FF"/>
              </a:solidFill>
            </a:endParaRPr>
          </a:p>
        </p:txBody>
      </p:sp>
      <p:sp>
        <p:nvSpPr>
          <p:cNvPr id="53252" name="Rectangle 24"/>
          <p:cNvSpPr>
            <a:spLocks noChangeArrowheads="1"/>
          </p:cNvSpPr>
          <p:nvPr/>
        </p:nvSpPr>
        <p:spPr bwMode="auto">
          <a:xfrm>
            <a:off x="3414713" y="2822575"/>
            <a:ext cx="23812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3253" name="Rectangle 29"/>
          <p:cNvSpPr>
            <a:spLocks noChangeArrowheads="1"/>
          </p:cNvSpPr>
          <p:nvPr/>
        </p:nvSpPr>
        <p:spPr bwMode="auto">
          <a:xfrm>
            <a:off x="7604125" y="2822575"/>
            <a:ext cx="2222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3254" name="Rectangle 69"/>
          <p:cNvSpPr>
            <a:spLocks noChangeArrowheads="1"/>
          </p:cNvSpPr>
          <p:nvPr/>
        </p:nvSpPr>
        <p:spPr bwMode="auto">
          <a:xfrm>
            <a:off x="3414713" y="5376863"/>
            <a:ext cx="23812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3255" name="Rectangle 73"/>
          <p:cNvSpPr>
            <a:spLocks noChangeArrowheads="1"/>
          </p:cNvSpPr>
          <p:nvPr/>
        </p:nvSpPr>
        <p:spPr bwMode="auto">
          <a:xfrm>
            <a:off x="4260850" y="5376863"/>
            <a:ext cx="23813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3256" name="Rectangle 77"/>
          <p:cNvSpPr>
            <a:spLocks noChangeArrowheads="1"/>
          </p:cNvSpPr>
          <p:nvPr/>
        </p:nvSpPr>
        <p:spPr bwMode="auto">
          <a:xfrm>
            <a:off x="7604125" y="5376863"/>
            <a:ext cx="22225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grpSp>
        <p:nvGrpSpPr>
          <p:cNvPr id="2" name="Group 89"/>
          <p:cNvGrpSpPr>
            <a:grpSpLocks/>
          </p:cNvGrpSpPr>
          <p:nvPr/>
        </p:nvGrpSpPr>
        <p:grpSpPr bwMode="auto">
          <a:xfrm>
            <a:off x="546100" y="1574800"/>
            <a:ext cx="7661275" cy="3810000"/>
            <a:chOff x="373" y="992"/>
            <a:chExt cx="5228" cy="2400"/>
          </a:xfrm>
        </p:grpSpPr>
        <p:sp>
          <p:nvSpPr>
            <p:cNvPr id="53258" name="Rectangle 83"/>
            <p:cNvSpPr>
              <a:spLocks noChangeArrowheads="1"/>
            </p:cNvSpPr>
            <p:nvPr/>
          </p:nvSpPr>
          <p:spPr bwMode="auto">
            <a:xfrm>
              <a:off x="398" y="994"/>
              <a:ext cx="2494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59" name="Rectangle 84"/>
            <p:cNvSpPr>
              <a:spLocks noChangeArrowheads="1"/>
            </p:cNvSpPr>
            <p:nvPr/>
          </p:nvSpPr>
          <p:spPr bwMode="auto">
            <a:xfrm>
              <a:off x="2926" y="1004"/>
              <a:ext cx="2610" cy="276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60" name="Rectangle 85"/>
            <p:cNvSpPr>
              <a:spLocks noChangeArrowheads="1"/>
            </p:cNvSpPr>
            <p:nvPr/>
          </p:nvSpPr>
          <p:spPr bwMode="auto">
            <a:xfrm>
              <a:off x="387" y="1315"/>
              <a:ext cx="2505" cy="425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61" name="Rectangle 86"/>
            <p:cNvSpPr>
              <a:spLocks noChangeArrowheads="1"/>
            </p:cNvSpPr>
            <p:nvPr/>
          </p:nvSpPr>
          <p:spPr bwMode="auto">
            <a:xfrm>
              <a:off x="2926" y="1315"/>
              <a:ext cx="2622" cy="425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262" name="Rectangle 4"/>
            <p:cNvSpPr>
              <a:spLocks noChangeArrowheads="1"/>
            </p:cNvSpPr>
            <p:nvPr/>
          </p:nvSpPr>
          <p:spPr bwMode="auto">
            <a:xfrm>
              <a:off x="547" y="1035"/>
              <a:ext cx="1031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Transaction </a:t>
              </a:r>
              <a:endParaRPr lang="en-GB"/>
            </a:p>
          </p:txBody>
        </p:sp>
        <p:sp>
          <p:nvSpPr>
            <p:cNvPr id="53263" name="Rectangle 5"/>
            <p:cNvSpPr>
              <a:spLocks noChangeArrowheads="1"/>
            </p:cNvSpPr>
            <p:nvPr/>
          </p:nvSpPr>
          <p:spPr bwMode="auto">
            <a:xfrm flipH="1">
              <a:off x="1657" y="1035"/>
              <a:ext cx="14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b="1" i="1">
                  <a:solidFill>
                    <a:srgbClr val="000000"/>
                  </a:solidFill>
                </a:rPr>
                <a:t>V</a:t>
              </a:r>
              <a:endParaRPr lang="en-GB"/>
            </a:p>
          </p:txBody>
        </p:sp>
        <p:sp>
          <p:nvSpPr>
            <p:cNvPr id="53264" name="Rectangle 6"/>
            <p:cNvSpPr>
              <a:spLocks noChangeArrowheads="1"/>
            </p:cNvSpPr>
            <p:nvPr/>
          </p:nvSpPr>
          <p:spPr bwMode="auto">
            <a:xfrm>
              <a:off x="1546" y="1014"/>
              <a:ext cx="5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:</a:t>
              </a:r>
              <a:endParaRPr lang="en-GB"/>
            </a:p>
          </p:txBody>
        </p:sp>
        <p:sp>
          <p:nvSpPr>
            <p:cNvPr id="53265" name="Rectangle 7"/>
            <p:cNvSpPr>
              <a:spLocks noChangeArrowheads="1"/>
            </p:cNvSpPr>
            <p:nvPr/>
          </p:nvSpPr>
          <p:spPr bwMode="auto">
            <a:xfrm>
              <a:off x="1593" y="1014"/>
              <a:ext cx="9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  </a:t>
              </a:r>
              <a:endParaRPr lang="en-GB"/>
            </a:p>
          </p:txBody>
        </p:sp>
        <p:sp>
          <p:nvSpPr>
            <p:cNvPr id="53266" name="Rectangle 8"/>
            <p:cNvSpPr>
              <a:spLocks noChangeArrowheads="1"/>
            </p:cNvSpPr>
            <p:nvPr/>
          </p:nvSpPr>
          <p:spPr bwMode="auto">
            <a:xfrm>
              <a:off x="573" y="1302"/>
              <a:ext cx="129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a.withdraw(100);</a:t>
              </a:r>
              <a:endParaRPr lang="en-GB"/>
            </a:p>
          </p:txBody>
        </p:sp>
        <p:sp>
          <p:nvSpPr>
            <p:cNvPr id="53267" name="Rectangle 9"/>
            <p:cNvSpPr>
              <a:spLocks noChangeArrowheads="1"/>
            </p:cNvSpPr>
            <p:nvPr/>
          </p:nvSpPr>
          <p:spPr bwMode="auto">
            <a:xfrm>
              <a:off x="573" y="1521"/>
              <a:ext cx="111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b.deposit(100)</a:t>
              </a:r>
              <a:endParaRPr lang="en-GB"/>
            </a:p>
          </p:txBody>
        </p:sp>
        <p:sp>
          <p:nvSpPr>
            <p:cNvPr id="53268" name="Rectangle 10"/>
            <p:cNvSpPr>
              <a:spLocks noChangeArrowheads="1"/>
            </p:cNvSpPr>
            <p:nvPr/>
          </p:nvSpPr>
          <p:spPr bwMode="auto">
            <a:xfrm>
              <a:off x="3056" y="1035"/>
              <a:ext cx="1031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Transaction </a:t>
              </a:r>
              <a:endParaRPr lang="en-GB"/>
            </a:p>
          </p:txBody>
        </p:sp>
        <p:sp>
          <p:nvSpPr>
            <p:cNvPr id="53269" name="Rectangle 11"/>
            <p:cNvSpPr>
              <a:spLocks noChangeArrowheads="1"/>
            </p:cNvSpPr>
            <p:nvPr/>
          </p:nvSpPr>
          <p:spPr bwMode="auto">
            <a:xfrm>
              <a:off x="4193" y="1035"/>
              <a:ext cx="24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 b="1" i="1">
                  <a:solidFill>
                    <a:srgbClr val="000000"/>
                  </a:solidFill>
                </a:rPr>
                <a:t>W</a:t>
              </a:r>
              <a:endParaRPr lang="en-GB"/>
            </a:p>
          </p:txBody>
        </p:sp>
        <p:sp>
          <p:nvSpPr>
            <p:cNvPr id="53270" name="Rectangle 12"/>
            <p:cNvSpPr>
              <a:spLocks noChangeArrowheads="1"/>
            </p:cNvSpPr>
            <p:nvPr/>
          </p:nvSpPr>
          <p:spPr bwMode="auto">
            <a:xfrm>
              <a:off x="4087" y="1014"/>
              <a:ext cx="5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b="1">
                  <a:solidFill>
                    <a:srgbClr val="000000"/>
                  </a:solidFill>
                </a:rPr>
                <a:t>:</a:t>
              </a:r>
              <a:endParaRPr lang="en-GB"/>
            </a:p>
          </p:txBody>
        </p:sp>
        <p:sp>
          <p:nvSpPr>
            <p:cNvPr id="53271" name="Rectangle 13"/>
            <p:cNvSpPr>
              <a:spLocks noChangeArrowheads="1"/>
            </p:cNvSpPr>
            <p:nvPr/>
          </p:nvSpPr>
          <p:spPr bwMode="auto">
            <a:xfrm>
              <a:off x="3056" y="1426"/>
              <a:ext cx="172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aBranch.branchTotal()</a:t>
              </a:r>
              <a:endParaRPr lang="en-GB"/>
            </a:p>
          </p:txBody>
        </p:sp>
        <p:sp>
          <p:nvSpPr>
            <p:cNvPr id="53272" name="Rectangle 21"/>
            <p:cNvSpPr>
              <a:spLocks noChangeArrowheads="1"/>
            </p:cNvSpPr>
            <p:nvPr/>
          </p:nvSpPr>
          <p:spPr bwMode="auto">
            <a:xfrm>
              <a:off x="573" y="1879"/>
              <a:ext cx="129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a.withdraw(100);</a:t>
              </a:r>
              <a:endParaRPr lang="en-GB"/>
            </a:p>
          </p:txBody>
        </p:sp>
        <p:sp>
          <p:nvSpPr>
            <p:cNvPr id="53273" name="Rectangle 22"/>
            <p:cNvSpPr>
              <a:spLocks noChangeArrowheads="1"/>
            </p:cNvSpPr>
            <p:nvPr/>
          </p:nvSpPr>
          <p:spPr bwMode="auto">
            <a:xfrm>
              <a:off x="2353" y="1890"/>
              <a:ext cx="38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$100</a:t>
              </a:r>
              <a:endParaRPr lang="en-GB"/>
            </a:p>
          </p:txBody>
        </p:sp>
        <p:sp>
          <p:nvSpPr>
            <p:cNvPr id="53274" name="Rectangle 38"/>
            <p:cNvSpPr>
              <a:spLocks noChangeArrowheads="1"/>
            </p:cNvSpPr>
            <p:nvPr/>
          </p:nvSpPr>
          <p:spPr bwMode="auto">
            <a:xfrm>
              <a:off x="573" y="2144"/>
              <a:ext cx="111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b.deposit(100)</a:t>
              </a:r>
              <a:endParaRPr lang="en-GB"/>
            </a:p>
          </p:txBody>
        </p:sp>
        <p:sp>
          <p:nvSpPr>
            <p:cNvPr id="53275" name="Rectangle 39"/>
            <p:cNvSpPr>
              <a:spLocks noChangeArrowheads="1"/>
            </p:cNvSpPr>
            <p:nvPr/>
          </p:nvSpPr>
          <p:spPr bwMode="auto">
            <a:xfrm>
              <a:off x="2353" y="2160"/>
              <a:ext cx="38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$300</a:t>
              </a:r>
              <a:endParaRPr lang="en-GB"/>
            </a:p>
          </p:txBody>
        </p:sp>
        <p:sp>
          <p:nvSpPr>
            <p:cNvPr id="53276" name="Rectangle 45"/>
            <p:cNvSpPr>
              <a:spLocks noChangeArrowheads="1"/>
            </p:cNvSpPr>
            <p:nvPr/>
          </p:nvSpPr>
          <p:spPr bwMode="auto">
            <a:xfrm>
              <a:off x="3056" y="2410"/>
              <a:ext cx="166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total = a.getBalance()</a:t>
              </a:r>
              <a:endParaRPr lang="en-GB"/>
            </a:p>
          </p:txBody>
        </p:sp>
        <p:sp>
          <p:nvSpPr>
            <p:cNvPr id="53277" name="Rectangle 46"/>
            <p:cNvSpPr>
              <a:spLocks noChangeArrowheads="1"/>
            </p:cNvSpPr>
            <p:nvPr/>
          </p:nvSpPr>
          <p:spPr bwMode="auto">
            <a:xfrm>
              <a:off x="5212" y="2430"/>
              <a:ext cx="38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$100</a:t>
              </a:r>
              <a:endParaRPr lang="en-GB"/>
            </a:p>
          </p:txBody>
        </p:sp>
        <p:sp>
          <p:nvSpPr>
            <p:cNvPr id="53278" name="Rectangle 52"/>
            <p:cNvSpPr>
              <a:spLocks noChangeArrowheads="1"/>
            </p:cNvSpPr>
            <p:nvPr/>
          </p:nvSpPr>
          <p:spPr bwMode="auto">
            <a:xfrm>
              <a:off x="3056" y="2675"/>
              <a:ext cx="209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total = total+b.getBalance()</a:t>
              </a:r>
              <a:endParaRPr lang="en-GB"/>
            </a:p>
          </p:txBody>
        </p:sp>
        <p:sp>
          <p:nvSpPr>
            <p:cNvPr id="53279" name="Rectangle 53"/>
            <p:cNvSpPr>
              <a:spLocks noChangeArrowheads="1"/>
            </p:cNvSpPr>
            <p:nvPr/>
          </p:nvSpPr>
          <p:spPr bwMode="auto">
            <a:xfrm>
              <a:off x="5212" y="2700"/>
              <a:ext cx="38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2000">
                  <a:solidFill>
                    <a:srgbClr val="000000"/>
                  </a:solidFill>
                </a:rPr>
                <a:t>$400</a:t>
              </a:r>
              <a:endParaRPr lang="en-GB"/>
            </a:p>
          </p:txBody>
        </p:sp>
        <p:sp>
          <p:nvSpPr>
            <p:cNvPr id="53280" name="Rectangle 59"/>
            <p:cNvSpPr>
              <a:spLocks noChangeArrowheads="1"/>
            </p:cNvSpPr>
            <p:nvPr/>
          </p:nvSpPr>
          <p:spPr bwMode="auto">
            <a:xfrm>
              <a:off x="3056" y="2941"/>
              <a:ext cx="208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total = total+c.getBalance()</a:t>
              </a:r>
              <a:endParaRPr lang="en-GB"/>
            </a:p>
          </p:txBody>
        </p:sp>
        <p:sp>
          <p:nvSpPr>
            <p:cNvPr id="53281" name="Rectangle 65"/>
            <p:cNvSpPr>
              <a:spLocks noChangeArrowheads="1"/>
            </p:cNvSpPr>
            <p:nvPr/>
          </p:nvSpPr>
          <p:spPr bwMode="auto">
            <a:xfrm>
              <a:off x="3056" y="3140"/>
              <a:ext cx="14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2000" i="1">
                  <a:solidFill>
                    <a:srgbClr val="000000"/>
                  </a:solidFill>
                </a:rPr>
                <a:t>...</a:t>
              </a:r>
              <a:endParaRPr lang="en-GB"/>
            </a:p>
          </p:txBody>
        </p:sp>
        <p:sp>
          <p:nvSpPr>
            <p:cNvPr id="53282" name="Line 87"/>
            <p:cNvSpPr>
              <a:spLocks noChangeShapeType="1"/>
            </p:cNvSpPr>
            <p:nvPr/>
          </p:nvSpPr>
          <p:spPr bwMode="auto">
            <a:xfrm>
              <a:off x="415" y="992"/>
              <a:ext cx="509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3283" name="Line 88"/>
            <p:cNvSpPr>
              <a:spLocks noChangeShapeType="1"/>
            </p:cNvSpPr>
            <p:nvPr/>
          </p:nvSpPr>
          <p:spPr bwMode="auto">
            <a:xfrm>
              <a:off x="373" y="3392"/>
              <a:ext cx="51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dirty="0" err="1" smtClean="0">
                <a:solidFill>
                  <a:srgbClr val="0000FF"/>
                </a:solidFill>
              </a:rPr>
              <a:t>Uma</a:t>
            </a:r>
            <a:r>
              <a:rPr lang="en-GB" sz="3200" dirty="0" smtClean="0">
                <a:solidFill>
                  <a:srgbClr val="0000FF"/>
                </a:solidFill>
              </a:rPr>
              <a:t> </a:t>
            </a:r>
            <a:r>
              <a:rPr lang="en-GB" sz="3200" dirty="0" err="1" smtClean="0">
                <a:solidFill>
                  <a:srgbClr val="0000FF"/>
                </a:solidFill>
              </a:rPr>
              <a:t>interlação</a:t>
            </a:r>
            <a:r>
              <a:rPr lang="en-GB" sz="3200" dirty="0" smtClean="0">
                <a:solidFill>
                  <a:srgbClr val="0000FF"/>
                </a:solidFill>
              </a:rPr>
              <a:t> </a:t>
            </a:r>
            <a:r>
              <a:rPr lang="en-GB" sz="3200" dirty="0" err="1" smtClean="0">
                <a:solidFill>
                  <a:srgbClr val="0000FF"/>
                </a:solidFill>
              </a:rPr>
              <a:t>serialmente</a:t>
            </a:r>
            <a:r>
              <a:rPr lang="en-GB" sz="3200" dirty="0" smtClean="0">
                <a:solidFill>
                  <a:srgbClr val="0000FF"/>
                </a:solidFill>
              </a:rPr>
              <a:t> </a:t>
            </a:r>
            <a:r>
              <a:rPr lang="en-GB" sz="3200" dirty="0" err="1" smtClean="0">
                <a:solidFill>
                  <a:srgbClr val="0000FF"/>
                </a:solidFill>
              </a:rPr>
              <a:t>equivalente</a:t>
            </a:r>
            <a:r>
              <a:rPr lang="en-GB" sz="3200" dirty="0" smtClean="0">
                <a:solidFill>
                  <a:srgbClr val="0000FF"/>
                </a:solidFill>
              </a:rPr>
              <a:t> </a:t>
            </a:r>
            <a:br>
              <a:rPr lang="en-GB" sz="3200" dirty="0" smtClean="0">
                <a:solidFill>
                  <a:srgbClr val="0000FF"/>
                </a:solidFill>
              </a:rPr>
            </a:br>
            <a:r>
              <a:rPr lang="en-GB" sz="3200" dirty="0" smtClean="0">
                <a:solidFill>
                  <a:srgbClr val="0000FF"/>
                </a:solidFill>
              </a:rPr>
              <a:t>de </a:t>
            </a:r>
            <a:r>
              <a:rPr lang="en-GB" sz="3200" i="1" dirty="0" smtClean="0">
                <a:solidFill>
                  <a:srgbClr val="0000FF"/>
                </a:solidFill>
              </a:rPr>
              <a:t>V</a:t>
            </a:r>
            <a:r>
              <a:rPr lang="en-GB" sz="3200" dirty="0" smtClean="0">
                <a:solidFill>
                  <a:srgbClr val="0000FF"/>
                </a:solidFill>
              </a:rPr>
              <a:t> e </a:t>
            </a:r>
            <a:r>
              <a:rPr lang="en-GB" sz="3200" i="1" dirty="0" smtClean="0">
                <a:solidFill>
                  <a:srgbClr val="0000FF"/>
                </a:solidFill>
              </a:rPr>
              <a:t>W</a:t>
            </a:r>
            <a:endParaRPr lang="pt-BR" sz="3200" dirty="0" smtClean="0">
              <a:solidFill>
                <a:srgbClr val="0000FF"/>
              </a:solidFill>
            </a:endParaRPr>
          </a:p>
        </p:txBody>
      </p:sp>
      <p:sp>
        <p:nvSpPr>
          <p:cNvPr id="5427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Considere agora, o efeito de da </a:t>
            </a:r>
            <a:r>
              <a:rPr lang="pt-BR" dirty="0" smtClean="0">
                <a:solidFill>
                  <a:srgbClr val="0000FF"/>
                </a:solidFill>
              </a:rPr>
              <a:t>equivalência serial</a:t>
            </a:r>
            <a:r>
              <a:rPr lang="pt-BR" dirty="0" smtClean="0"/>
              <a:t> em relação ao problema </a:t>
            </a:r>
            <a:r>
              <a:rPr lang="pt-BR" dirty="0" smtClean="0">
                <a:solidFill>
                  <a:srgbClr val="C00000"/>
                </a:solidFill>
              </a:rPr>
              <a:t>“</a:t>
            </a:r>
            <a:r>
              <a:rPr lang="pt-BR" dirty="0" err="1" smtClean="0">
                <a:solidFill>
                  <a:srgbClr val="C00000"/>
                </a:solidFill>
              </a:rPr>
              <a:t>inconsistent</a:t>
            </a:r>
            <a:r>
              <a:rPr lang="pt-BR" dirty="0" smtClean="0">
                <a:solidFill>
                  <a:srgbClr val="C00000"/>
                </a:solidFill>
              </a:rPr>
              <a:t> </a:t>
            </a:r>
            <a:r>
              <a:rPr lang="pt-BR" dirty="0" err="1" smtClean="0">
                <a:solidFill>
                  <a:srgbClr val="C00000"/>
                </a:solidFill>
              </a:rPr>
              <a:t>retrivals</a:t>
            </a:r>
            <a:r>
              <a:rPr lang="pt-BR" dirty="0" smtClean="0">
                <a:solidFill>
                  <a:srgbClr val="C00000"/>
                </a:solidFill>
              </a:rPr>
              <a:t>”</a:t>
            </a:r>
            <a:r>
              <a:rPr lang="pt-BR" dirty="0" smtClean="0"/>
              <a:t>, no qual a transação </a:t>
            </a:r>
            <a:r>
              <a:rPr lang="pt-BR" dirty="0" smtClean="0">
                <a:solidFill>
                  <a:srgbClr val="0000FF"/>
                </a:solidFill>
              </a:rPr>
              <a:t>V</a:t>
            </a:r>
            <a:r>
              <a:rPr lang="pt-BR" dirty="0" smtClean="0">
                <a:solidFill>
                  <a:srgbClr val="00B050"/>
                </a:solidFill>
              </a:rPr>
              <a:t> está transferindo a soma da conta </a:t>
            </a:r>
            <a:r>
              <a:rPr lang="pt-BR" i="1" dirty="0" smtClean="0">
                <a:solidFill>
                  <a:srgbClr val="0000FF"/>
                </a:solidFill>
              </a:rPr>
              <a:t>a</a:t>
            </a:r>
            <a:r>
              <a:rPr lang="pt-BR" dirty="0" smtClean="0">
                <a:solidFill>
                  <a:srgbClr val="00B050"/>
                </a:solidFill>
              </a:rPr>
              <a:t> para a conta </a:t>
            </a:r>
            <a:r>
              <a:rPr lang="pt-BR" i="1" dirty="0" smtClean="0">
                <a:solidFill>
                  <a:srgbClr val="0000FF"/>
                </a:solidFill>
              </a:rPr>
              <a:t>b</a:t>
            </a:r>
            <a:r>
              <a:rPr lang="pt-BR" dirty="0" smtClean="0"/>
              <a:t>, e a transação </a:t>
            </a:r>
            <a:r>
              <a:rPr lang="pt-BR" dirty="0" smtClean="0">
                <a:solidFill>
                  <a:srgbClr val="0000FF"/>
                </a:solidFill>
              </a:rPr>
              <a:t>W</a:t>
            </a:r>
            <a:r>
              <a:rPr lang="pt-BR" dirty="0" smtClean="0"/>
              <a:t> está obtendo a </a:t>
            </a:r>
            <a:r>
              <a:rPr lang="pt-BR" dirty="0" smtClean="0">
                <a:solidFill>
                  <a:srgbClr val="0000FF"/>
                </a:solidFill>
              </a:rPr>
              <a:t>soma de todos os saldos</a:t>
            </a:r>
            <a:r>
              <a:rPr lang="pt-BR" dirty="0" smtClean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dirty="0" err="1" smtClean="0">
                <a:solidFill>
                  <a:srgbClr val="0000FF"/>
                </a:solidFill>
              </a:rPr>
              <a:t>Uma</a:t>
            </a:r>
            <a:r>
              <a:rPr lang="en-GB" sz="3200" dirty="0" smtClean="0">
                <a:solidFill>
                  <a:srgbClr val="0000FF"/>
                </a:solidFill>
              </a:rPr>
              <a:t> </a:t>
            </a:r>
            <a:r>
              <a:rPr lang="en-GB" sz="3200" dirty="0" err="1" smtClean="0">
                <a:solidFill>
                  <a:srgbClr val="0000FF"/>
                </a:solidFill>
              </a:rPr>
              <a:t>interlação</a:t>
            </a:r>
            <a:r>
              <a:rPr lang="en-GB" sz="3200" dirty="0" smtClean="0">
                <a:solidFill>
                  <a:srgbClr val="0000FF"/>
                </a:solidFill>
              </a:rPr>
              <a:t> </a:t>
            </a:r>
            <a:r>
              <a:rPr lang="en-GB" sz="3200" dirty="0" err="1" smtClean="0">
                <a:solidFill>
                  <a:srgbClr val="0000FF"/>
                </a:solidFill>
              </a:rPr>
              <a:t>serialmente</a:t>
            </a:r>
            <a:r>
              <a:rPr lang="en-GB" sz="3200" dirty="0" smtClean="0">
                <a:solidFill>
                  <a:srgbClr val="0000FF"/>
                </a:solidFill>
              </a:rPr>
              <a:t> </a:t>
            </a:r>
            <a:r>
              <a:rPr lang="en-GB" sz="3200" dirty="0" err="1" smtClean="0">
                <a:solidFill>
                  <a:srgbClr val="0000FF"/>
                </a:solidFill>
              </a:rPr>
              <a:t>equivalente</a:t>
            </a:r>
            <a:r>
              <a:rPr lang="en-GB" sz="3200" dirty="0" smtClean="0">
                <a:solidFill>
                  <a:srgbClr val="0000FF"/>
                </a:solidFill>
              </a:rPr>
              <a:t> </a:t>
            </a:r>
            <a:br>
              <a:rPr lang="en-GB" sz="3200" dirty="0" smtClean="0">
                <a:solidFill>
                  <a:srgbClr val="0000FF"/>
                </a:solidFill>
              </a:rPr>
            </a:br>
            <a:r>
              <a:rPr lang="en-GB" sz="3200" dirty="0" smtClean="0">
                <a:solidFill>
                  <a:srgbClr val="0000FF"/>
                </a:solidFill>
              </a:rPr>
              <a:t>de </a:t>
            </a:r>
            <a:r>
              <a:rPr lang="en-GB" sz="3200" i="1" dirty="0" smtClean="0">
                <a:solidFill>
                  <a:srgbClr val="0000FF"/>
                </a:solidFill>
              </a:rPr>
              <a:t>V</a:t>
            </a:r>
            <a:r>
              <a:rPr lang="en-GB" sz="3200" dirty="0" smtClean="0">
                <a:solidFill>
                  <a:srgbClr val="0000FF"/>
                </a:solidFill>
              </a:rPr>
              <a:t> e </a:t>
            </a:r>
            <a:r>
              <a:rPr lang="en-GB" sz="3200" i="1" dirty="0" smtClean="0">
                <a:solidFill>
                  <a:srgbClr val="0000FF"/>
                </a:solidFill>
              </a:rPr>
              <a:t>W</a:t>
            </a:r>
            <a:endParaRPr lang="pt-BR" sz="3200" dirty="0" smtClean="0">
              <a:solidFill>
                <a:srgbClr val="0000FF"/>
              </a:solidFill>
            </a:endParaRPr>
          </a:p>
        </p:txBody>
      </p:sp>
      <p:sp>
        <p:nvSpPr>
          <p:cNvPr id="552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O “</a:t>
            </a:r>
            <a:r>
              <a:rPr lang="pt-BR" i="1" dirty="0" err="1" smtClean="0">
                <a:solidFill>
                  <a:srgbClr val="C00000"/>
                </a:solidFill>
              </a:rPr>
              <a:t>inconsistent</a:t>
            </a:r>
            <a:r>
              <a:rPr lang="pt-BR" i="1" dirty="0" smtClean="0">
                <a:solidFill>
                  <a:srgbClr val="C00000"/>
                </a:solidFill>
              </a:rPr>
              <a:t> </a:t>
            </a:r>
            <a:r>
              <a:rPr lang="pt-BR" i="1" dirty="0" err="1" smtClean="0">
                <a:solidFill>
                  <a:srgbClr val="C00000"/>
                </a:solidFill>
              </a:rPr>
              <a:t>retrivals</a:t>
            </a:r>
            <a:r>
              <a:rPr lang="pt-BR" i="1" dirty="0" smtClean="0">
                <a:solidFill>
                  <a:srgbClr val="C00000"/>
                </a:solidFill>
              </a:rPr>
              <a:t> </a:t>
            </a:r>
            <a:r>
              <a:rPr lang="pt-BR" i="1" dirty="0" err="1" smtClean="0">
                <a:solidFill>
                  <a:srgbClr val="C00000"/>
                </a:solidFill>
              </a:rPr>
              <a:t>problem</a:t>
            </a:r>
            <a:r>
              <a:rPr lang="pt-BR" dirty="0" smtClean="0"/>
              <a:t>” pode ocorrer quando uma transação de recuperação executa concorrentemente com outra transação de “</a:t>
            </a:r>
            <a:r>
              <a:rPr lang="pt-BR" i="1" dirty="0" err="1" smtClean="0">
                <a:solidFill>
                  <a:srgbClr val="0000FF"/>
                </a:solidFill>
              </a:rPr>
              <a:t>update</a:t>
            </a:r>
            <a:r>
              <a:rPr lang="pt-BR" dirty="0" smtClean="0"/>
              <a:t>”.</a:t>
            </a:r>
          </a:p>
          <a:p>
            <a:pPr eaLnBrk="1" hangingPunct="1">
              <a:buFont typeface="Arial" pitchFamily="34" charset="0"/>
              <a:buNone/>
            </a:pPr>
            <a:endParaRPr lang="pt-B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dirty="0" err="1" smtClean="0">
                <a:solidFill>
                  <a:srgbClr val="0000FF"/>
                </a:solidFill>
              </a:rPr>
              <a:t>Uma</a:t>
            </a:r>
            <a:r>
              <a:rPr lang="en-GB" sz="3200" dirty="0" smtClean="0">
                <a:solidFill>
                  <a:srgbClr val="0000FF"/>
                </a:solidFill>
              </a:rPr>
              <a:t> </a:t>
            </a:r>
            <a:r>
              <a:rPr lang="en-GB" sz="3200" dirty="0" err="1" smtClean="0">
                <a:solidFill>
                  <a:srgbClr val="0000FF"/>
                </a:solidFill>
              </a:rPr>
              <a:t>interlação</a:t>
            </a:r>
            <a:r>
              <a:rPr lang="en-GB" sz="3200" dirty="0" smtClean="0">
                <a:solidFill>
                  <a:srgbClr val="0000FF"/>
                </a:solidFill>
              </a:rPr>
              <a:t> </a:t>
            </a:r>
            <a:r>
              <a:rPr lang="en-GB" sz="3200" dirty="0" err="1" smtClean="0">
                <a:solidFill>
                  <a:srgbClr val="0000FF"/>
                </a:solidFill>
              </a:rPr>
              <a:t>serialmente</a:t>
            </a:r>
            <a:r>
              <a:rPr lang="en-GB" sz="3200" dirty="0" smtClean="0">
                <a:solidFill>
                  <a:srgbClr val="0000FF"/>
                </a:solidFill>
              </a:rPr>
              <a:t> </a:t>
            </a:r>
            <a:r>
              <a:rPr lang="en-GB" sz="3200" dirty="0" err="1" smtClean="0">
                <a:solidFill>
                  <a:srgbClr val="0000FF"/>
                </a:solidFill>
              </a:rPr>
              <a:t>equivalente</a:t>
            </a:r>
            <a:r>
              <a:rPr lang="en-GB" sz="3200" dirty="0" smtClean="0">
                <a:solidFill>
                  <a:srgbClr val="0000FF"/>
                </a:solidFill>
              </a:rPr>
              <a:t> </a:t>
            </a:r>
            <a:br>
              <a:rPr lang="en-GB" sz="3200" dirty="0" smtClean="0">
                <a:solidFill>
                  <a:srgbClr val="0000FF"/>
                </a:solidFill>
              </a:rPr>
            </a:br>
            <a:r>
              <a:rPr lang="en-GB" sz="3200" dirty="0" smtClean="0">
                <a:solidFill>
                  <a:srgbClr val="0000FF"/>
                </a:solidFill>
              </a:rPr>
              <a:t>de </a:t>
            </a:r>
            <a:r>
              <a:rPr lang="en-GB" sz="3200" i="1" dirty="0" smtClean="0">
                <a:solidFill>
                  <a:srgbClr val="0000FF"/>
                </a:solidFill>
              </a:rPr>
              <a:t>V</a:t>
            </a:r>
            <a:r>
              <a:rPr lang="en-GB" sz="3200" dirty="0" smtClean="0">
                <a:solidFill>
                  <a:srgbClr val="0000FF"/>
                </a:solidFill>
              </a:rPr>
              <a:t> e </a:t>
            </a:r>
            <a:r>
              <a:rPr lang="en-GB" sz="3200" i="1" dirty="0" smtClean="0">
                <a:solidFill>
                  <a:srgbClr val="0000FF"/>
                </a:solidFill>
              </a:rPr>
              <a:t>W</a:t>
            </a:r>
            <a:endParaRPr lang="pt-BR" sz="3200" dirty="0" smtClean="0">
              <a:solidFill>
                <a:srgbClr val="0000FF"/>
              </a:solidFill>
            </a:endParaRPr>
          </a:p>
        </p:txBody>
      </p:sp>
      <p:sp>
        <p:nvSpPr>
          <p:cNvPr id="5632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O problema </a:t>
            </a:r>
            <a:r>
              <a:rPr lang="pt-BR" i="1" dirty="0" smtClean="0">
                <a:solidFill>
                  <a:srgbClr val="0000FF"/>
                </a:solidFill>
              </a:rPr>
              <a:t>“</a:t>
            </a:r>
            <a:r>
              <a:rPr lang="pt-BR" i="1" dirty="0" err="1" smtClean="0">
                <a:solidFill>
                  <a:srgbClr val="0000FF"/>
                </a:solidFill>
              </a:rPr>
              <a:t>inconsistent</a:t>
            </a:r>
            <a:r>
              <a:rPr lang="pt-BR" i="1" dirty="0" smtClean="0">
                <a:solidFill>
                  <a:srgbClr val="0000FF"/>
                </a:solidFill>
              </a:rPr>
              <a:t> </a:t>
            </a:r>
            <a:r>
              <a:rPr lang="pt-BR" i="1" dirty="0" err="1" smtClean="0">
                <a:solidFill>
                  <a:srgbClr val="0000FF"/>
                </a:solidFill>
              </a:rPr>
              <a:t>retrivals</a:t>
            </a:r>
            <a:r>
              <a:rPr lang="pt-BR" i="1" dirty="0" smtClean="0">
                <a:solidFill>
                  <a:srgbClr val="0000FF"/>
                </a:solidFill>
              </a:rPr>
              <a:t>” </a:t>
            </a:r>
            <a:r>
              <a:rPr lang="pt-BR" u="sng" dirty="0" smtClean="0">
                <a:solidFill>
                  <a:schemeClr val="accent6">
                    <a:lumMod val="75000"/>
                  </a:schemeClr>
                </a:solidFill>
              </a:rPr>
              <a:t>não ocorre </a:t>
            </a:r>
            <a:r>
              <a:rPr lang="pt-BR" dirty="0" smtClean="0"/>
              <a:t>se uma transação de </a:t>
            </a:r>
            <a:r>
              <a:rPr lang="pt-BR" dirty="0" smtClean="0">
                <a:solidFill>
                  <a:srgbClr val="0000FF"/>
                </a:solidFill>
              </a:rPr>
              <a:t>“</a:t>
            </a:r>
            <a:r>
              <a:rPr lang="pt-BR" i="1" dirty="0" err="1" smtClean="0">
                <a:solidFill>
                  <a:srgbClr val="0000FF"/>
                </a:solidFill>
              </a:rPr>
              <a:t>retrieval</a:t>
            </a:r>
            <a:r>
              <a:rPr lang="pt-BR" i="1" dirty="0" smtClean="0">
                <a:solidFill>
                  <a:srgbClr val="0000FF"/>
                </a:solidFill>
              </a:rPr>
              <a:t>” </a:t>
            </a:r>
            <a:r>
              <a:rPr lang="pt-BR" dirty="0" smtClean="0">
                <a:solidFill>
                  <a:srgbClr val="0000FF"/>
                </a:solidFill>
              </a:rPr>
              <a:t>(recuperação) </a:t>
            </a:r>
            <a:r>
              <a:rPr lang="pt-BR" dirty="0" smtClean="0"/>
              <a:t>é executada antes ou após a transação de </a:t>
            </a:r>
            <a:r>
              <a:rPr lang="pt-BR" dirty="0" smtClean="0">
                <a:solidFill>
                  <a:srgbClr val="0000FF"/>
                </a:solidFill>
              </a:rPr>
              <a:t>“</a:t>
            </a:r>
            <a:r>
              <a:rPr lang="pt-BR" i="1" dirty="0" err="1" smtClean="0">
                <a:solidFill>
                  <a:srgbClr val="0000FF"/>
                </a:solidFill>
              </a:rPr>
              <a:t>update</a:t>
            </a:r>
            <a:r>
              <a:rPr lang="pt-BR" i="1" dirty="0" smtClean="0">
                <a:solidFill>
                  <a:srgbClr val="0000FF"/>
                </a:solidFill>
              </a:rPr>
              <a:t>”</a:t>
            </a:r>
            <a:r>
              <a:rPr lang="pt-BR" dirty="0" smtClean="0">
                <a:solidFill>
                  <a:srgbClr val="0000FF"/>
                </a:solidFill>
              </a:rPr>
              <a:t> (atualização) </a:t>
            </a:r>
            <a:r>
              <a:rPr lang="pt-BR" dirty="0" smtClean="0"/>
              <a:t>ocorrer.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467</Words>
  <Application>Microsoft Office PowerPoint</Application>
  <PresentationFormat>Apresentação na tela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Problema de Inconsistência em Transações</vt:lpstr>
      <vt:lpstr>O Problema das Recuperações Inconsistentes</vt:lpstr>
      <vt:lpstr>O Problema das Recuperações Inconsistentes</vt:lpstr>
      <vt:lpstr>O Problema das Recuperações Inconsistentes</vt:lpstr>
      <vt:lpstr>O Problema das Recuperações Inconsistentes</vt:lpstr>
      <vt:lpstr>Uma interlação serialmente equivalente  de V e W</vt:lpstr>
      <vt:lpstr>Uma interlação serialmente equivalente  de V e W</vt:lpstr>
      <vt:lpstr>Uma interlação serialmente equivalente  de V e W</vt:lpstr>
      <vt:lpstr>Uma interlação serialmente equivalente  de V e W</vt:lpstr>
      <vt:lpstr>Uma intercalação equivalente serialmente  de V e W</vt:lpstr>
      <vt:lpstr>Uma intercalação equivalente serialmente  de V e 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 de Inconsistência em Transações</dc:title>
  <dc:creator>bosco</dc:creator>
  <cp:lastModifiedBy>bosco</cp:lastModifiedBy>
  <cp:revision>7</cp:revision>
  <dcterms:created xsi:type="dcterms:W3CDTF">2013-04-15T15:50:19Z</dcterms:created>
  <dcterms:modified xsi:type="dcterms:W3CDTF">2014-09-08T19:43:55Z</dcterms:modified>
</cp:coreProperties>
</file>