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874C-4AD7-40A8-86E6-61F49AC6C462}" type="datetimeFigureOut">
              <a:rPr lang="pt-BR" smtClean="0"/>
              <a:pPr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3D064-636A-48F7-81C4-80BAAFD6FE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Problema de Inconsistência</a:t>
            </a:r>
            <a:br>
              <a:rPr lang="pt-BR" dirty="0" smtClean="0"/>
            </a:br>
            <a:r>
              <a:rPr lang="pt-BR" dirty="0" smtClean="0"/>
              <a:t>em Transações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C00000"/>
                </a:solidFill>
              </a:rPr>
              <a:t>Recuperação Inconsistente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Uma intercalação equivalente serialmente </a:t>
            </a:r>
            <a:br>
              <a:rPr lang="en-GB" sz="3200" smtClean="0">
                <a:solidFill>
                  <a:srgbClr val="0000FF"/>
                </a:solidFill>
              </a:rPr>
            </a:br>
            <a:r>
              <a:rPr lang="en-GB" sz="3200" smtClean="0">
                <a:solidFill>
                  <a:srgbClr val="0000FF"/>
                </a:solidFill>
              </a:rPr>
              <a:t>de </a:t>
            </a:r>
            <a:r>
              <a:rPr lang="en-GB" sz="3200" i="1" smtClean="0">
                <a:solidFill>
                  <a:srgbClr val="0000FF"/>
                </a:solidFill>
              </a:rPr>
              <a:t>V</a:t>
            </a:r>
            <a:r>
              <a:rPr lang="en-GB" sz="3200" smtClean="0">
                <a:solidFill>
                  <a:srgbClr val="0000FF"/>
                </a:solidFill>
              </a:rPr>
              <a:t> e </a:t>
            </a:r>
            <a:r>
              <a:rPr lang="en-GB" sz="3200" i="1" smtClean="0">
                <a:solidFill>
                  <a:srgbClr val="0000FF"/>
                </a:solidFill>
              </a:rPr>
              <a:t>W</a:t>
            </a:r>
            <a:endParaRPr lang="pt-BR" sz="3200" smtClean="0"/>
          </a:p>
        </p:txBody>
      </p:sp>
      <p:sp>
        <p:nvSpPr>
          <p:cNvPr id="573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smtClean="0">
                <a:solidFill>
                  <a:srgbClr val="0000FF"/>
                </a:solidFill>
              </a:rPr>
              <a:t>intercalação de equivalência serial  </a:t>
            </a:r>
            <a:r>
              <a:rPr lang="pt-BR" smtClean="0"/>
              <a:t>de uma </a:t>
            </a:r>
            <a:r>
              <a:rPr lang="pt-BR" smtClean="0">
                <a:solidFill>
                  <a:srgbClr val="C00000"/>
                </a:solidFill>
              </a:rPr>
              <a:t>transação </a:t>
            </a:r>
            <a:r>
              <a:rPr lang="pt-BR" smtClean="0"/>
              <a:t>W</a:t>
            </a:r>
            <a:r>
              <a:rPr lang="pt-BR" smtClean="0">
                <a:solidFill>
                  <a:srgbClr val="C00000"/>
                </a:solidFill>
              </a:rPr>
              <a:t> de recuperação </a:t>
            </a:r>
            <a:r>
              <a:rPr lang="pt-BR" smtClean="0"/>
              <a:t>(“retrieval”) e uma </a:t>
            </a:r>
            <a:r>
              <a:rPr lang="pt-BR" smtClean="0">
                <a:solidFill>
                  <a:srgbClr val="C00000"/>
                </a:solidFill>
              </a:rPr>
              <a:t>transação </a:t>
            </a:r>
            <a:r>
              <a:rPr lang="pt-BR" smtClean="0"/>
              <a:t>V</a:t>
            </a:r>
            <a:r>
              <a:rPr lang="pt-BR" smtClean="0">
                <a:solidFill>
                  <a:srgbClr val="C00000"/>
                </a:solidFill>
              </a:rPr>
              <a:t> de atualização </a:t>
            </a:r>
            <a:r>
              <a:rPr lang="pt-BR" smtClean="0"/>
              <a:t>(“update”), impede de ocorrer recuperações inconsistentes.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05265"/>
            <a:ext cx="2895600" cy="720080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Uma intercalação equivalente serialmente </a:t>
            </a:r>
            <a:br>
              <a:rPr lang="en-GB" sz="3200" smtClean="0">
                <a:solidFill>
                  <a:srgbClr val="0000FF"/>
                </a:solidFill>
              </a:rPr>
            </a:br>
            <a:r>
              <a:rPr lang="en-GB" sz="3200" smtClean="0">
                <a:solidFill>
                  <a:srgbClr val="0000FF"/>
                </a:solidFill>
              </a:rPr>
              <a:t>de </a:t>
            </a:r>
            <a:r>
              <a:rPr lang="en-GB" sz="3200" i="1" smtClean="0">
                <a:solidFill>
                  <a:srgbClr val="0000FF"/>
                </a:solidFill>
              </a:rPr>
              <a:t>V</a:t>
            </a:r>
            <a:r>
              <a:rPr lang="en-GB" sz="3200" smtClean="0">
                <a:solidFill>
                  <a:srgbClr val="0000FF"/>
                </a:solidFill>
              </a:rPr>
              <a:t> e </a:t>
            </a:r>
            <a:r>
              <a:rPr lang="en-GB" sz="3200" i="1" smtClean="0">
                <a:solidFill>
                  <a:srgbClr val="0000FF"/>
                </a:solidFill>
              </a:rPr>
              <a:t>W</a:t>
            </a:r>
            <a:endParaRPr lang="en-GB" sz="3200" smtClean="0">
              <a:solidFill>
                <a:srgbClr val="0000FF"/>
              </a:solidFill>
            </a:endParaRPr>
          </a:p>
        </p:txBody>
      </p:sp>
      <p:sp>
        <p:nvSpPr>
          <p:cNvPr id="58372" name="Rectangle 24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8373" name="Rectangle 29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8374" name="Rectangle 69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8375" name="Rectangle 73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8376" name="Rectangle 7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546100" y="1574800"/>
            <a:ext cx="7661275" cy="3810000"/>
            <a:chOff x="373" y="992"/>
            <a:chExt cx="5228" cy="2400"/>
          </a:xfrm>
        </p:grpSpPr>
        <p:sp>
          <p:nvSpPr>
            <p:cNvPr id="58378" name="Rectangle 83"/>
            <p:cNvSpPr>
              <a:spLocks noChangeArrowheads="1"/>
            </p:cNvSpPr>
            <p:nvPr/>
          </p:nvSpPr>
          <p:spPr bwMode="auto">
            <a:xfrm>
              <a:off x="398" y="994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379" name="Rectangle 84"/>
            <p:cNvSpPr>
              <a:spLocks noChangeArrowheads="1"/>
            </p:cNvSpPr>
            <p:nvPr/>
          </p:nvSpPr>
          <p:spPr bwMode="auto">
            <a:xfrm>
              <a:off x="2926" y="1004"/>
              <a:ext cx="2610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380" name="Rectangle 85"/>
            <p:cNvSpPr>
              <a:spLocks noChangeArrowheads="1"/>
            </p:cNvSpPr>
            <p:nvPr/>
          </p:nvSpPr>
          <p:spPr bwMode="auto">
            <a:xfrm>
              <a:off x="387" y="1315"/>
              <a:ext cx="2505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381" name="Rectangle 86"/>
            <p:cNvSpPr>
              <a:spLocks noChangeArrowheads="1"/>
            </p:cNvSpPr>
            <p:nvPr/>
          </p:nvSpPr>
          <p:spPr bwMode="auto">
            <a:xfrm>
              <a:off x="2926" y="1315"/>
              <a:ext cx="2622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382" name="Rectangle 4"/>
            <p:cNvSpPr>
              <a:spLocks noChangeArrowheads="1"/>
            </p:cNvSpPr>
            <p:nvPr/>
          </p:nvSpPr>
          <p:spPr bwMode="auto">
            <a:xfrm>
              <a:off x="547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58383" name="Rectangle 5"/>
            <p:cNvSpPr>
              <a:spLocks noChangeArrowheads="1"/>
            </p:cNvSpPr>
            <p:nvPr/>
          </p:nvSpPr>
          <p:spPr bwMode="auto">
            <a:xfrm flipH="1">
              <a:off x="1657" y="1035"/>
              <a:ext cx="14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V</a:t>
              </a:r>
              <a:endParaRPr lang="en-GB"/>
            </a:p>
          </p:txBody>
        </p:sp>
        <p:sp>
          <p:nvSpPr>
            <p:cNvPr id="58384" name="Rectangle 6"/>
            <p:cNvSpPr>
              <a:spLocks noChangeArrowheads="1"/>
            </p:cNvSpPr>
            <p:nvPr/>
          </p:nvSpPr>
          <p:spPr bwMode="auto">
            <a:xfrm>
              <a:off x="1546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58385" name="Rectangle 7"/>
            <p:cNvSpPr>
              <a:spLocks noChangeArrowheads="1"/>
            </p:cNvSpPr>
            <p:nvPr/>
          </p:nvSpPr>
          <p:spPr bwMode="auto">
            <a:xfrm>
              <a:off x="1593" y="1014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8386" name="Rectangle 8"/>
            <p:cNvSpPr>
              <a:spLocks noChangeArrowheads="1"/>
            </p:cNvSpPr>
            <p:nvPr/>
          </p:nvSpPr>
          <p:spPr bwMode="auto">
            <a:xfrm>
              <a:off x="573" y="1302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58387" name="Rectangle 9"/>
            <p:cNvSpPr>
              <a:spLocks noChangeArrowheads="1"/>
            </p:cNvSpPr>
            <p:nvPr/>
          </p:nvSpPr>
          <p:spPr bwMode="auto">
            <a:xfrm>
              <a:off x="573" y="1521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58388" name="Rectangle 10"/>
            <p:cNvSpPr>
              <a:spLocks noChangeArrowheads="1"/>
            </p:cNvSpPr>
            <p:nvPr/>
          </p:nvSpPr>
          <p:spPr bwMode="auto">
            <a:xfrm>
              <a:off x="3056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58389" name="Rectangle 11"/>
            <p:cNvSpPr>
              <a:spLocks noChangeArrowheads="1"/>
            </p:cNvSpPr>
            <p:nvPr/>
          </p:nvSpPr>
          <p:spPr bwMode="auto">
            <a:xfrm>
              <a:off x="4193" y="1035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W</a:t>
              </a:r>
              <a:endParaRPr lang="en-GB"/>
            </a:p>
          </p:txBody>
        </p:sp>
        <p:sp>
          <p:nvSpPr>
            <p:cNvPr id="58390" name="Rectangle 12"/>
            <p:cNvSpPr>
              <a:spLocks noChangeArrowheads="1"/>
            </p:cNvSpPr>
            <p:nvPr/>
          </p:nvSpPr>
          <p:spPr bwMode="auto">
            <a:xfrm>
              <a:off x="4087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58391" name="Rectangle 13"/>
            <p:cNvSpPr>
              <a:spLocks noChangeArrowheads="1"/>
            </p:cNvSpPr>
            <p:nvPr/>
          </p:nvSpPr>
          <p:spPr bwMode="auto">
            <a:xfrm>
              <a:off x="3056" y="1426"/>
              <a:ext cx="17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aBranch.branchTotal()</a:t>
              </a:r>
              <a:endParaRPr lang="en-GB"/>
            </a:p>
          </p:txBody>
        </p:sp>
        <p:sp>
          <p:nvSpPr>
            <p:cNvPr id="58392" name="Rectangle 21"/>
            <p:cNvSpPr>
              <a:spLocks noChangeArrowheads="1"/>
            </p:cNvSpPr>
            <p:nvPr/>
          </p:nvSpPr>
          <p:spPr bwMode="auto">
            <a:xfrm>
              <a:off x="573" y="1879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58393" name="Rectangle 22"/>
            <p:cNvSpPr>
              <a:spLocks noChangeArrowheads="1"/>
            </p:cNvSpPr>
            <p:nvPr/>
          </p:nvSpPr>
          <p:spPr bwMode="auto">
            <a:xfrm>
              <a:off x="2353" y="189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58394" name="Rectangle 38"/>
            <p:cNvSpPr>
              <a:spLocks noChangeArrowheads="1"/>
            </p:cNvSpPr>
            <p:nvPr/>
          </p:nvSpPr>
          <p:spPr bwMode="auto">
            <a:xfrm>
              <a:off x="573" y="2144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58395" name="Rectangle 39"/>
            <p:cNvSpPr>
              <a:spLocks noChangeArrowheads="1"/>
            </p:cNvSpPr>
            <p:nvPr/>
          </p:nvSpPr>
          <p:spPr bwMode="auto">
            <a:xfrm>
              <a:off x="2353" y="216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$300</a:t>
              </a:r>
              <a:endParaRPr lang="en-GB"/>
            </a:p>
          </p:txBody>
        </p:sp>
        <p:sp>
          <p:nvSpPr>
            <p:cNvPr id="58396" name="Rectangle 45"/>
            <p:cNvSpPr>
              <a:spLocks noChangeArrowheads="1"/>
            </p:cNvSpPr>
            <p:nvPr/>
          </p:nvSpPr>
          <p:spPr bwMode="auto">
            <a:xfrm>
              <a:off x="3056" y="2410"/>
              <a:ext cx="16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a.getBalance()</a:t>
              </a:r>
              <a:endParaRPr lang="en-GB"/>
            </a:p>
          </p:txBody>
        </p:sp>
        <p:sp>
          <p:nvSpPr>
            <p:cNvPr id="58397" name="Rectangle 46"/>
            <p:cNvSpPr>
              <a:spLocks noChangeArrowheads="1"/>
            </p:cNvSpPr>
            <p:nvPr/>
          </p:nvSpPr>
          <p:spPr bwMode="auto">
            <a:xfrm>
              <a:off x="5212" y="243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58398" name="Rectangle 52"/>
            <p:cNvSpPr>
              <a:spLocks noChangeArrowheads="1"/>
            </p:cNvSpPr>
            <p:nvPr/>
          </p:nvSpPr>
          <p:spPr bwMode="auto">
            <a:xfrm>
              <a:off x="3056" y="2675"/>
              <a:ext cx="20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total+b.getBalance()</a:t>
              </a:r>
              <a:endParaRPr lang="en-GB"/>
            </a:p>
          </p:txBody>
        </p:sp>
        <p:sp>
          <p:nvSpPr>
            <p:cNvPr id="58399" name="Rectangle 53"/>
            <p:cNvSpPr>
              <a:spLocks noChangeArrowheads="1"/>
            </p:cNvSpPr>
            <p:nvPr/>
          </p:nvSpPr>
          <p:spPr bwMode="auto">
            <a:xfrm>
              <a:off x="5212" y="270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$400</a:t>
              </a:r>
              <a:endParaRPr lang="en-GB"/>
            </a:p>
          </p:txBody>
        </p:sp>
        <p:sp>
          <p:nvSpPr>
            <p:cNvPr id="58400" name="Rectangle 59"/>
            <p:cNvSpPr>
              <a:spLocks noChangeArrowheads="1"/>
            </p:cNvSpPr>
            <p:nvPr/>
          </p:nvSpPr>
          <p:spPr bwMode="auto">
            <a:xfrm>
              <a:off x="3056" y="2941"/>
              <a:ext cx="20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total+c.getBalance()</a:t>
              </a:r>
              <a:endParaRPr lang="en-GB"/>
            </a:p>
          </p:txBody>
        </p:sp>
        <p:sp>
          <p:nvSpPr>
            <p:cNvPr id="58401" name="Rectangle 65"/>
            <p:cNvSpPr>
              <a:spLocks noChangeArrowheads="1"/>
            </p:cNvSpPr>
            <p:nvPr/>
          </p:nvSpPr>
          <p:spPr bwMode="auto">
            <a:xfrm>
              <a:off x="3056" y="3140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...</a:t>
              </a:r>
              <a:endParaRPr lang="en-GB"/>
            </a:p>
          </p:txBody>
        </p:sp>
        <p:sp>
          <p:nvSpPr>
            <p:cNvPr id="58402" name="Line 87"/>
            <p:cNvSpPr>
              <a:spLocks noChangeShapeType="1"/>
            </p:cNvSpPr>
            <p:nvPr/>
          </p:nvSpPr>
          <p:spPr bwMode="auto">
            <a:xfrm>
              <a:off x="415" y="992"/>
              <a:ext cx="5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8403" name="Line 88"/>
            <p:cNvSpPr>
              <a:spLocks noChangeShapeType="1"/>
            </p:cNvSpPr>
            <p:nvPr/>
          </p:nvSpPr>
          <p:spPr bwMode="auto">
            <a:xfrm>
              <a:off x="373" y="3392"/>
              <a:ext cx="5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</a:rPr>
              <a:t>O </a:t>
            </a:r>
            <a:r>
              <a:rPr lang="en-GB" sz="3200" dirty="0" err="1" smtClean="0">
                <a:solidFill>
                  <a:srgbClr val="0000FF"/>
                </a:solidFill>
              </a:rPr>
              <a:t>Problema</a:t>
            </a:r>
            <a:r>
              <a:rPr lang="en-GB" sz="3200" dirty="0" smtClean="0">
                <a:solidFill>
                  <a:srgbClr val="0000FF"/>
                </a:solidFill>
              </a:rPr>
              <a:t> das </a:t>
            </a:r>
            <a:r>
              <a:rPr lang="en-GB" sz="3200" dirty="0" err="1" smtClean="0">
                <a:solidFill>
                  <a:srgbClr val="C00000"/>
                </a:solidFill>
              </a:rPr>
              <a:t>Recuperações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</a:rPr>
              <a:t>Inconsistentes</a:t>
            </a:r>
            <a:endParaRPr lang="pt-BR" sz="3200" dirty="0" smtClean="0">
              <a:solidFill>
                <a:srgbClr val="C00000"/>
              </a:solidFill>
            </a:endParaRP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Um outro exemplo de problema relacionado a uma conta bancária.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transação </a:t>
            </a:r>
            <a:r>
              <a:rPr lang="pt-BR" dirty="0" smtClean="0">
                <a:solidFill>
                  <a:srgbClr val="0000FF"/>
                </a:solidFill>
              </a:rPr>
              <a:t>V </a:t>
            </a:r>
            <a:r>
              <a:rPr lang="pt-BR" dirty="0" smtClean="0"/>
              <a:t>transfere</a:t>
            </a:r>
            <a:r>
              <a:rPr lang="pt-BR" dirty="0" smtClean="0">
                <a:solidFill>
                  <a:srgbClr val="0000FF"/>
                </a:solidFill>
              </a:rPr>
              <a:t> a soma das contas </a:t>
            </a:r>
            <a:r>
              <a:rPr lang="pt-BR" i="1" dirty="0" smtClean="0">
                <a:solidFill>
                  <a:srgbClr val="0000FF"/>
                </a:solidFill>
              </a:rPr>
              <a:t>a </a:t>
            </a:r>
            <a:r>
              <a:rPr lang="pt-BR" dirty="0" smtClean="0">
                <a:solidFill>
                  <a:srgbClr val="0000FF"/>
                </a:solidFill>
              </a:rPr>
              <a:t>e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e a transação </a:t>
            </a:r>
            <a:r>
              <a:rPr lang="pt-BR" dirty="0" smtClean="0">
                <a:solidFill>
                  <a:srgbClr val="0000FF"/>
                </a:solidFill>
              </a:rPr>
              <a:t>W </a:t>
            </a:r>
            <a:r>
              <a:rPr lang="pt-BR" dirty="0" smtClean="0"/>
              <a:t>invoca o método  </a:t>
            </a:r>
            <a:r>
              <a:rPr lang="pt-BR" i="1" dirty="0" err="1" smtClean="0">
                <a:solidFill>
                  <a:srgbClr val="0000FF"/>
                </a:solidFill>
              </a:rPr>
              <a:t>agencyTotal</a:t>
            </a:r>
            <a:r>
              <a:rPr lang="pt-BR" i="1" dirty="0" smtClean="0">
                <a:solidFill>
                  <a:srgbClr val="0000FF"/>
                </a:solidFill>
              </a:rPr>
              <a:t> </a:t>
            </a:r>
            <a:r>
              <a:rPr lang="pt-BR" i="1" dirty="0" smtClean="0"/>
              <a:t> </a:t>
            </a:r>
            <a:r>
              <a:rPr lang="pt-BR" dirty="0" smtClean="0"/>
              <a:t>para </a:t>
            </a:r>
            <a:r>
              <a:rPr lang="pt-BR" dirty="0" smtClean="0">
                <a:solidFill>
                  <a:srgbClr val="0000FF"/>
                </a:solidFill>
              </a:rPr>
              <a:t>obter a soma dos saldos </a:t>
            </a:r>
            <a:r>
              <a:rPr lang="pt-BR" dirty="0" smtClean="0"/>
              <a:t>de todas as contas numa agência do banco.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75"/>
            <a:ext cx="2895600" cy="8636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50179" name="Rectangle 86"/>
          <p:cNvSpPr>
            <a:spLocks noChangeArrowheads="1"/>
          </p:cNvSpPr>
          <p:nvPr/>
        </p:nvSpPr>
        <p:spPr bwMode="auto">
          <a:xfrm>
            <a:off x="436563" y="1785938"/>
            <a:ext cx="3654425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0180" name="Rectangle 87"/>
          <p:cNvSpPr>
            <a:spLocks noChangeArrowheads="1"/>
          </p:cNvSpPr>
          <p:nvPr/>
        </p:nvSpPr>
        <p:spPr bwMode="auto">
          <a:xfrm>
            <a:off x="4141788" y="1801813"/>
            <a:ext cx="3654425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0181" name="Rectangle 88"/>
          <p:cNvSpPr>
            <a:spLocks noChangeArrowheads="1"/>
          </p:cNvSpPr>
          <p:nvPr/>
        </p:nvSpPr>
        <p:spPr bwMode="auto">
          <a:xfrm>
            <a:off x="436563" y="2260600"/>
            <a:ext cx="3654425" cy="67468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0182" name="Rectangle 89"/>
          <p:cNvSpPr>
            <a:spLocks noChangeArrowheads="1"/>
          </p:cNvSpPr>
          <p:nvPr/>
        </p:nvSpPr>
        <p:spPr bwMode="auto">
          <a:xfrm>
            <a:off x="4157663" y="2260600"/>
            <a:ext cx="3654425" cy="67468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01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</a:rPr>
              <a:t>O </a:t>
            </a:r>
            <a:r>
              <a:rPr lang="en-GB" sz="3200" dirty="0" err="1" smtClean="0">
                <a:solidFill>
                  <a:srgbClr val="0000FF"/>
                </a:solidFill>
              </a:rPr>
              <a:t>Problema</a:t>
            </a:r>
            <a:r>
              <a:rPr lang="en-GB" sz="3200" dirty="0" smtClean="0">
                <a:solidFill>
                  <a:srgbClr val="0000FF"/>
                </a:solidFill>
              </a:rPr>
              <a:t> das </a:t>
            </a:r>
            <a:r>
              <a:rPr lang="en-GB" sz="3200" dirty="0" err="1" smtClean="0">
                <a:solidFill>
                  <a:srgbClr val="0000FF"/>
                </a:solidFill>
              </a:rPr>
              <a:t>Recuperações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Inconsistentes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sp>
        <p:nvSpPr>
          <p:cNvPr id="50184" name="Rectangle 4"/>
          <p:cNvSpPr>
            <a:spLocks noChangeArrowheads="1"/>
          </p:cNvSpPr>
          <p:nvPr/>
        </p:nvSpPr>
        <p:spPr bwMode="auto">
          <a:xfrm>
            <a:off x="642938" y="1874838"/>
            <a:ext cx="1595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Transaction :</a:t>
            </a:r>
            <a:endParaRPr lang="en-GB"/>
          </a:p>
        </p:txBody>
      </p:sp>
      <p:sp>
        <p:nvSpPr>
          <p:cNvPr id="50185" name="Rectangle 5"/>
          <p:cNvSpPr>
            <a:spLocks noChangeArrowheads="1"/>
          </p:cNvSpPr>
          <p:nvPr/>
        </p:nvSpPr>
        <p:spPr bwMode="auto">
          <a:xfrm flipH="1">
            <a:off x="2286000" y="1857375"/>
            <a:ext cx="142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000" b="1" i="1">
                <a:solidFill>
                  <a:srgbClr val="000000"/>
                </a:solidFill>
              </a:rPr>
              <a:t>V</a:t>
            </a:r>
            <a:endParaRPr lang="en-GB"/>
          </a:p>
        </p:txBody>
      </p:sp>
      <p:sp>
        <p:nvSpPr>
          <p:cNvPr id="50186" name="Rectangle 6"/>
          <p:cNvSpPr>
            <a:spLocks noChangeArrowheads="1"/>
          </p:cNvSpPr>
          <p:nvPr/>
        </p:nvSpPr>
        <p:spPr bwMode="auto">
          <a:xfrm>
            <a:off x="2027238" y="1874838"/>
            <a:ext cx="84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50187" name="Rectangle 7"/>
          <p:cNvSpPr>
            <a:spLocks noChangeArrowheads="1"/>
          </p:cNvSpPr>
          <p:nvPr/>
        </p:nvSpPr>
        <p:spPr bwMode="auto">
          <a:xfrm>
            <a:off x="2095500" y="1874838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50188" name="Rectangle 8"/>
          <p:cNvSpPr>
            <a:spLocks noChangeArrowheads="1"/>
          </p:cNvSpPr>
          <p:nvPr/>
        </p:nvSpPr>
        <p:spPr bwMode="auto">
          <a:xfrm>
            <a:off x="650875" y="2230438"/>
            <a:ext cx="182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a.withdraw(100)</a:t>
            </a:r>
            <a:endParaRPr lang="en-GB"/>
          </a:p>
        </p:txBody>
      </p:sp>
      <p:sp>
        <p:nvSpPr>
          <p:cNvPr id="50189" name="Rectangle 9"/>
          <p:cNvSpPr>
            <a:spLocks noChangeArrowheads="1"/>
          </p:cNvSpPr>
          <p:nvPr/>
        </p:nvSpPr>
        <p:spPr bwMode="auto">
          <a:xfrm>
            <a:off x="650875" y="2581275"/>
            <a:ext cx="163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b.deposit(100)</a:t>
            </a:r>
            <a:endParaRPr lang="en-GB"/>
          </a:p>
        </p:txBody>
      </p:sp>
      <p:sp>
        <p:nvSpPr>
          <p:cNvPr id="50190" name="Rectangle 10"/>
          <p:cNvSpPr>
            <a:spLocks noChangeArrowheads="1"/>
          </p:cNvSpPr>
          <p:nvPr/>
        </p:nvSpPr>
        <p:spPr bwMode="auto">
          <a:xfrm>
            <a:off x="4329113" y="1874838"/>
            <a:ext cx="1509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50191" name="Rectangle 11"/>
          <p:cNvSpPr>
            <a:spLocks noChangeArrowheads="1"/>
          </p:cNvSpPr>
          <p:nvPr/>
        </p:nvSpPr>
        <p:spPr bwMode="auto">
          <a:xfrm flipH="1">
            <a:off x="6000750" y="1857375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000" b="1" i="1">
                <a:solidFill>
                  <a:srgbClr val="000000"/>
                </a:solidFill>
              </a:rPr>
              <a:t>W</a:t>
            </a:r>
            <a:endParaRPr lang="en-GB"/>
          </a:p>
        </p:txBody>
      </p:sp>
      <p:sp>
        <p:nvSpPr>
          <p:cNvPr id="50192" name="Rectangle 12"/>
          <p:cNvSpPr>
            <a:spLocks noChangeArrowheads="1"/>
          </p:cNvSpPr>
          <p:nvPr/>
        </p:nvSpPr>
        <p:spPr bwMode="auto">
          <a:xfrm>
            <a:off x="5854700" y="1868488"/>
            <a:ext cx="84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50193" name="Rectangle 13"/>
          <p:cNvSpPr>
            <a:spLocks noChangeArrowheads="1"/>
          </p:cNvSpPr>
          <p:nvPr/>
        </p:nvSpPr>
        <p:spPr bwMode="auto">
          <a:xfrm>
            <a:off x="4329113" y="2376488"/>
            <a:ext cx="2593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aAgency.agencyTotal()</a:t>
            </a:r>
            <a:endParaRPr lang="en-GB"/>
          </a:p>
        </p:txBody>
      </p:sp>
      <p:sp>
        <p:nvSpPr>
          <p:cNvPr id="50194" name="Rectangle 21"/>
          <p:cNvSpPr>
            <a:spLocks noChangeArrowheads="1"/>
          </p:cNvSpPr>
          <p:nvPr/>
        </p:nvSpPr>
        <p:spPr bwMode="auto">
          <a:xfrm>
            <a:off x="650875" y="3101975"/>
            <a:ext cx="1893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a.withdraw(100);</a:t>
            </a:r>
            <a:endParaRPr lang="en-GB"/>
          </a:p>
        </p:txBody>
      </p:sp>
      <p:sp>
        <p:nvSpPr>
          <p:cNvPr id="50195" name="Rectangle 22"/>
          <p:cNvSpPr>
            <a:spLocks noChangeArrowheads="1"/>
          </p:cNvSpPr>
          <p:nvPr/>
        </p:nvSpPr>
        <p:spPr bwMode="auto">
          <a:xfrm>
            <a:off x="3286125" y="3128963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$100</a:t>
            </a:r>
            <a:endParaRPr lang="en-GB"/>
          </a:p>
        </p:txBody>
      </p:sp>
      <p:sp>
        <p:nvSpPr>
          <p:cNvPr id="50196" name="Rectangle 38"/>
          <p:cNvSpPr>
            <a:spLocks noChangeArrowheads="1"/>
          </p:cNvSpPr>
          <p:nvPr/>
        </p:nvSpPr>
        <p:spPr bwMode="auto">
          <a:xfrm>
            <a:off x="4329113" y="3527425"/>
            <a:ext cx="2441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total = a.getBalance()</a:t>
            </a:r>
            <a:endParaRPr lang="en-GB"/>
          </a:p>
        </p:txBody>
      </p:sp>
      <p:sp>
        <p:nvSpPr>
          <p:cNvPr id="50197" name="Rectangle 39"/>
          <p:cNvSpPr>
            <a:spLocks noChangeArrowheads="1"/>
          </p:cNvSpPr>
          <p:nvPr/>
        </p:nvSpPr>
        <p:spPr bwMode="auto">
          <a:xfrm>
            <a:off x="7519988" y="3541713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$100</a:t>
            </a:r>
            <a:endParaRPr lang="en-GB"/>
          </a:p>
        </p:txBody>
      </p:sp>
      <p:sp>
        <p:nvSpPr>
          <p:cNvPr id="50198" name="Rectangle 45"/>
          <p:cNvSpPr>
            <a:spLocks noChangeArrowheads="1"/>
          </p:cNvSpPr>
          <p:nvPr/>
        </p:nvSpPr>
        <p:spPr bwMode="auto">
          <a:xfrm>
            <a:off x="4329113" y="3954463"/>
            <a:ext cx="307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total = total+b.getBalance()</a:t>
            </a:r>
            <a:endParaRPr lang="en-GB"/>
          </a:p>
        </p:txBody>
      </p:sp>
      <p:sp>
        <p:nvSpPr>
          <p:cNvPr id="50199" name="Rectangle 46"/>
          <p:cNvSpPr>
            <a:spLocks noChangeArrowheads="1"/>
          </p:cNvSpPr>
          <p:nvPr/>
        </p:nvSpPr>
        <p:spPr bwMode="auto">
          <a:xfrm>
            <a:off x="7519988" y="3967163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$300</a:t>
            </a:r>
            <a:endParaRPr lang="en-GB"/>
          </a:p>
        </p:txBody>
      </p:sp>
      <p:sp>
        <p:nvSpPr>
          <p:cNvPr id="50200" name="Rectangle 52"/>
          <p:cNvSpPr>
            <a:spLocks noChangeArrowheads="1"/>
          </p:cNvSpPr>
          <p:nvPr/>
        </p:nvSpPr>
        <p:spPr bwMode="auto">
          <a:xfrm>
            <a:off x="4329113" y="4379913"/>
            <a:ext cx="3059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total = total+c.getBalance()</a:t>
            </a:r>
            <a:endParaRPr lang="en-GB"/>
          </a:p>
        </p:txBody>
      </p:sp>
      <p:sp>
        <p:nvSpPr>
          <p:cNvPr id="50201" name="Rectangle 58"/>
          <p:cNvSpPr>
            <a:spLocks noChangeArrowheads="1"/>
          </p:cNvSpPr>
          <p:nvPr/>
        </p:nvSpPr>
        <p:spPr bwMode="auto">
          <a:xfrm>
            <a:off x="650875" y="4805363"/>
            <a:ext cx="163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b.deposit(100)</a:t>
            </a:r>
            <a:endParaRPr lang="en-GB"/>
          </a:p>
        </p:txBody>
      </p:sp>
      <p:sp>
        <p:nvSpPr>
          <p:cNvPr id="50202" name="Rectangle 59"/>
          <p:cNvSpPr>
            <a:spLocks noChangeArrowheads="1"/>
          </p:cNvSpPr>
          <p:nvPr/>
        </p:nvSpPr>
        <p:spPr bwMode="auto">
          <a:xfrm>
            <a:off x="3286125" y="4832350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$300</a:t>
            </a:r>
            <a:endParaRPr lang="en-GB"/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4403725" y="4867275"/>
            <a:ext cx="68263" cy="239713"/>
            <a:chOff x="517" y="1652"/>
            <a:chExt cx="47" cy="151"/>
          </a:xfrm>
        </p:grpSpPr>
        <p:sp>
          <p:nvSpPr>
            <p:cNvPr id="50206" name="Oval 82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207" name="Oval 83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0204" name="Line 90"/>
          <p:cNvSpPr>
            <a:spLocks noChangeShapeType="1"/>
          </p:cNvSpPr>
          <p:nvPr/>
        </p:nvSpPr>
        <p:spPr bwMode="auto">
          <a:xfrm>
            <a:off x="452438" y="1760538"/>
            <a:ext cx="744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05" name="Line 91"/>
          <p:cNvSpPr>
            <a:spLocks noChangeShapeType="1"/>
          </p:cNvSpPr>
          <p:nvPr/>
        </p:nvSpPr>
        <p:spPr bwMode="auto">
          <a:xfrm>
            <a:off x="561975" y="5519738"/>
            <a:ext cx="744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</a:rPr>
              <a:t>O </a:t>
            </a:r>
            <a:r>
              <a:rPr lang="en-GB" sz="3200" dirty="0" err="1" smtClean="0">
                <a:solidFill>
                  <a:srgbClr val="0000FF"/>
                </a:solidFill>
              </a:rPr>
              <a:t>Problema</a:t>
            </a:r>
            <a:r>
              <a:rPr lang="en-GB" sz="3200" dirty="0" smtClean="0">
                <a:solidFill>
                  <a:srgbClr val="0000FF"/>
                </a:solidFill>
              </a:rPr>
              <a:t> das </a:t>
            </a:r>
            <a:r>
              <a:rPr lang="en-GB" sz="3200" dirty="0" err="1" smtClean="0">
                <a:solidFill>
                  <a:srgbClr val="0000FF"/>
                </a:solidFill>
              </a:rPr>
              <a:t>Recuperações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Inconsistentes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Os saldos (</a:t>
            </a:r>
            <a:r>
              <a:rPr lang="pt-BR" i="1" dirty="0" smtClean="0"/>
              <a:t>balance</a:t>
            </a:r>
            <a:r>
              <a:rPr lang="pt-BR" dirty="0" smtClean="0"/>
              <a:t>) das duas contas </a:t>
            </a:r>
            <a:r>
              <a:rPr lang="pt-BR" i="1" dirty="0" smtClean="0">
                <a:solidFill>
                  <a:srgbClr val="0000FF"/>
                </a:solidFill>
              </a:rPr>
              <a:t>a</a:t>
            </a:r>
            <a:r>
              <a:rPr lang="pt-BR" dirty="0" smtClean="0"/>
              <a:t> e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são ambos inicialmente $200,00.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resultado de </a:t>
            </a:r>
            <a:r>
              <a:rPr lang="pt-BR" i="1" dirty="0" err="1" smtClean="0"/>
              <a:t>agencyTotal</a:t>
            </a:r>
            <a:r>
              <a:rPr lang="pt-BR" i="1" dirty="0" smtClean="0"/>
              <a:t> </a:t>
            </a:r>
            <a:r>
              <a:rPr lang="pt-BR" dirty="0" smtClean="0"/>
              <a:t>inclui a soma de </a:t>
            </a:r>
            <a:r>
              <a:rPr lang="pt-BR" i="1" dirty="0" smtClean="0">
                <a:solidFill>
                  <a:srgbClr val="0000FF"/>
                </a:solidFill>
              </a:rPr>
              <a:t>a</a:t>
            </a:r>
            <a:r>
              <a:rPr lang="pt-BR" dirty="0" smtClean="0"/>
              <a:t> e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como $300,00, o que é </a:t>
            </a:r>
            <a:r>
              <a:rPr lang="pt-BR" u="sng" dirty="0" smtClean="0"/>
              <a:t>errado</a:t>
            </a:r>
            <a:r>
              <a:rPr lang="pt-BR" dirty="0" smtClean="0"/>
              <a:t> !!!</a:t>
            </a:r>
          </a:p>
          <a:p>
            <a:pPr eaLnBrk="1" hangingPunct="1"/>
            <a:endParaRPr lang="pt-BR" i="1" dirty="0" smtClean="0"/>
          </a:p>
          <a:p>
            <a:pPr eaLnBrk="1" hangingPunct="1"/>
            <a:r>
              <a:rPr lang="pt-BR" dirty="0" smtClean="0"/>
              <a:t>Isto ilustra o problema de </a:t>
            </a:r>
            <a:r>
              <a:rPr lang="pt-BR" i="1" dirty="0" err="1" smtClean="0">
                <a:solidFill>
                  <a:srgbClr val="C00000"/>
                </a:solidFill>
              </a:rPr>
              <a:t>Inconsistent</a:t>
            </a:r>
            <a:r>
              <a:rPr lang="pt-BR" i="1" dirty="0" smtClean="0">
                <a:solidFill>
                  <a:srgbClr val="C00000"/>
                </a:solidFill>
              </a:rPr>
              <a:t> </a:t>
            </a:r>
            <a:r>
              <a:rPr lang="pt-BR" i="1" dirty="0" err="1" smtClean="0">
                <a:solidFill>
                  <a:srgbClr val="C00000"/>
                </a:solidFill>
              </a:rPr>
              <a:t>Retrivals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</a:rPr>
              <a:t>O </a:t>
            </a:r>
            <a:r>
              <a:rPr lang="en-GB" sz="3200" dirty="0" err="1" smtClean="0">
                <a:solidFill>
                  <a:srgbClr val="0000FF"/>
                </a:solidFill>
              </a:rPr>
              <a:t>Problema</a:t>
            </a:r>
            <a:r>
              <a:rPr lang="en-GB" sz="3200" dirty="0" smtClean="0">
                <a:solidFill>
                  <a:srgbClr val="0000FF"/>
                </a:solidFill>
              </a:rPr>
              <a:t> das </a:t>
            </a:r>
            <a:r>
              <a:rPr lang="en-GB" sz="3200" dirty="0" err="1" smtClean="0">
                <a:solidFill>
                  <a:srgbClr val="0000FF"/>
                </a:solidFill>
              </a:rPr>
              <a:t>Recuperações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Inconsistentes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i="1" dirty="0" smtClean="0"/>
          </a:p>
          <a:p>
            <a:pPr eaLnBrk="1" hangingPunct="1"/>
            <a:r>
              <a:rPr lang="pt-BR" i="1" dirty="0" err="1" smtClean="0"/>
              <a:t>Retrivals</a:t>
            </a:r>
            <a:r>
              <a:rPr lang="pt-BR" dirty="0" smtClean="0"/>
              <a:t> (recuperações) de W são inconsistentes porque a transação V realizou somente a parte de saque (</a:t>
            </a:r>
            <a:r>
              <a:rPr lang="pt-BR" dirty="0" err="1" smtClean="0"/>
              <a:t>withdrawal</a:t>
            </a:r>
            <a:r>
              <a:rPr lang="pt-BR" dirty="0" smtClean="0"/>
              <a:t>) de uma transferência no tempo em que a soma é calculada.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72125"/>
            <a:ext cx="2895600" cy="1149350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err="1" smtClean="0">
                <a:solidFill>
                  <a:srgbClr val="0000FF"/>
                </a:solidFill>
              </a:rPr>
              <a:t>Uma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interlação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serialmente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equivalente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br>
              <a:rPr lang="en-GB" sz="3200" dirty="0" smtClean="0">
                <a:solidFill>
                  <a:srgbClr val="0000FF"/>
                </a:solidFill>
              </a:rPr>
            </a:br>
            <a:r>
              <a:rPr lang="en-GB" sz="3200" dirty="0" smtClean="0">
                <a:solidFill>
                  <a:srgbClr val="0000FF"/>
                </a:solidFill>
              </a:rPr>
              <a:t>de </a:t>
            </a:r>
            <a:r>
              <a:rPr lang="en-GB" sz="3200" i="1" dirty="0" smtClean="0">
                <a:solidFill>
                  <a:srgbClr val="0000FF"/>
                </a:solidFill>
              </a:rPr>
              <a:t>V</a:t>
            </a:r>
            <a:r>
              <a:rPr lang="en-GB" sz="3200" dirty="0" smtClean="0">
                <a:solidFill>
                  <a:srgbClr val="0000FF"/>
                </a:solidFill>
              </a:rPr>
              <a:t> e </a:t>
            </a:r>
            <a:r>
              <a:rPr lang="en-GB" sz="3200" i="1" dirty="0" smtClean="0">
                <a:solidFill>
                  <a:srgbClr val="0000FF"/>
                </a:solidFill>
              </a:rPr>
              <a:t>W</a:t>
            </a:r>
            <a:endParaRPr lang="en-GB" sz="3200" dirty="0" smtClean="0">
              <a:solidFill>
                <a:srgbClr val="0000FF"/>
              </a:solidFill>
            </a:endParaRPr>
          </a:p>
        </p:txBody>
      </p:sp>
      <p:sp>
        <p:nvSpPr>
          <p:cNvPr id="53252" name="Rectangle 24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3" name="Rectangle 29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4" name="Rectangle 69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5" name="Rectangle 73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6" name="Rectangle 7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546100" y="1574800"/>
            <a:ext cx="7661275" cy="3810000"/>
            <a:chOff x="373" y="992"/>
            <a:chExt cx="5228" cy="2400"/>
          </a:xfrm>
        </p:grpSpPr>
        <p:sp>
          <p:nvSpPr>
            <p:cNvPr id="53258" name="Rectangle 83"/>
            <p:cNvSpPr>
              <a:spLocks noChangeArrowheads="1"/>
            </p:cNvSpPr>
            <p:nvPr/>
          </p:nvSpPr>
          <p:spPr bwMode="auto">
            <a:xfrm>
              <a:off x="398" y="994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59" name="Rectangle 84"/>
            <p:cNvSpPr>
              <a:spLocks noChangeArrowheads="1"/>
            </p:cNvSpPr>
            <p:nvPr/>
          </p:nvSpPr>
          <p:spPr bwMode="auto">
            <a:xfrm>
              <a:off x="2926" y="1004"/>
              <a:ext cx="2610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0" name="Rectangle 85"/>
            <p:cNvSpPr>
              <a:spLocks noChangeArrowheads="1"/>
            </p:cNvSpPr>
            <p:nvPr/>
          </p:nvSpPr>
          <p:spPr bwMode="auto">
            <a:xfrm>
              <a:off x="387" y="1315"/>
              <a:ext cx="2505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1" name="Rectangle 86"/>
            <p:cNvSpPr>
              <a:spLocks noChangeArrowheads="1"/>
            </p:cNvSpPr>
            <p:nvPr/>
          </p:nvSpPr>
          <p:spPr bwMode="auto">
            <a:xfrm>
              <a:off x="2926" y="1315"/>
              <a:ext cx="2622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2" name="Rectangle 4"/>
            <p:cNvSpPr>
              <a:spLocks noChangeArrowheads="1"/>
            </p:cNvSpPr>
            <p:nvPr/>
          </p:nvSpPr>
          <p:spPr bwMode="auto">
            <a:xfrm>
              <a:off x="547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53263" name="Rectangle 5"/>
            <p:cNvSpPr>
              <a:spLocks noChangeArrowheads="1"/>
            </p:cNvSpPr>
            <p:nvPr/>
          </p:nvSpPr>
          <p:spPr bwMode="auto">
            <a:xfrm flipH="1">
              <a:off x="1657" y="1035"/>
              <a:ext cx="14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V</a:t>
              </a:r>
              <a:endParaRPr lang="en-GB"/>
            </a:p>
          </p:txBody>
        </p:sp>
        <p:sp>
          <p:nvSpPr>
            <p:cNvPr id="53264" name="Rectangle 6"/>
            <p:cNvSpPr>
              <a:spLocks noChangeArrowheads="1"/>
            </p:cNvSpPr>
            <p:nvPr/>
          </p:nvSpPr>
          <p:spPr bwMode="auto">
            <a:xfrm>
              <a:off x="1546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53265" name="Rectangle 7"/>
            <p:cNvSpPr>
              <a:spLocks noChangeArrowheads="1"/>
            </p:cNvSpPr>
            <p:nvPr/>
          </p:nvSpPr>
          <p:spPr bwMode="auto">
            <a:xfrm>
              <a:off x="1593" y="1014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66" name="Rectangle 8"/>
            <p:cNvSpPr>
              <a:spLocks noChangeArrowheads="1"/>
            </p:cNvSpPr>
            <p:nvPr/>
          </p:nvSpPr>
          <p:spPr bwMode="auto">
            <a:xfrm>
              <a:off x="573" y="1302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53267" name="Rectangle 9"/>
            <p:cNvSpPr>
              <a:spLocks noChangeArrowheads="1"/>
            </p:cNvSpPr>
            <p:nvPr/>
          </p:nvSpPr>
          <p:spPr bwMode="auto">
            <a:xfrm>
              <a:off x="573" y="1521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53268" name="Rectangle 10"/>
            <p:cNvSpPr>
              <a:spLocks noChangeArrowheads="1"/>
            </p:cNvSpPr>
            <p:nvPr/>
          </p:nvSpPr>
          <p:spPr bwMode="auto">
            <a:xfrm>
              <a:off x="3056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53269" name="Rectangle 11"/>
            <p:cNvSpPr>
              <a:spLocks noChangeArrowheads="1"/>
            </p:cNvSpPr>
            <p:nvPr/>
          </p:nvSpPr>
          <p:spPr bwMode="auto">
            <a:xfrm>
              <a:off x="4193" y="1035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W</a:t>
              </a:r>
              <a:endParaRPr lang="en-GB"/>
            </a:p>
          </p:txBody>
        </p:sp>
        <p:sp>
          <p:nvSpPr>
            <p:cNvPr id="53270" name="Rectangle 12"/>
            <p:cNvSpPr>
              <a:spLocks noChangeArrowheads="1"/>
            </p:cNvSpPr>
            <p:nvPr/>
          </p:nvSpPr>
          <p:spPr bwMode="auto">
            <a:xfrm>
              <a:off x="4087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53271" name="Rectangle 13"/>
            <p:cNvSpPr>
              <a:spLocks noChangeArrowheads="1"/>
            </p:cNvSpPr>
            <p:nvPr/>
          </p:nvSpPr>
          <p:spPr bwMode="auto">
            <a:xfrm>
              <a:off x="3056" y="1426"/>
              <a:ext cx="17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aBranch.branchTotal()</a:t>
              </a:r>
              <a:endParaRPr lang="en-GB"/>
            </a:p>
          </p:txBody>
        </p:sp>
        <p:sp>
          <p:nvSpPr>
            <p:cNvPr id="53272" name="Rectangle 21"/>
            <p:cNvSpPr>
              <a:spLocks noChangeArrowheads="1"/>
            </p:cNvSpPr>
            <p:nvPr/>
          </p:nvSpPr>
          <p:spPr bwMode="auto">
            <a:xfrm>
              <a:off x="573" y="1879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53273" name="Rectangle 22"/>
            <p:cNvSpPr>
              <a:spLocks noChangeArrowheads="1"/>
            </p:cNvSpPr>
            <p:nvPr/>
          </p:nvSpPr>
          <p:spPr bwMode="auto">
            <a:xfrm>
              <a:off x="2353" y="189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53274" name="Rectangle 38"/>
            <p:cNvSpPr>
              <a:spLocks noChangeArrowheads="1"/>
            </p:cNvSpPr>
            <p:nvPr/>
          </p:nvSpPr>
          <p:spPr bwMode="auto">
            <a:xfrm>
              <a:off x="573" y="2144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53275" name="Rectangle 39"/>
            <p:cNvSpPr>
              <a:spLocks noChangeArrowheads="1"/>
            </p:cNvSpPr>
            <p:nvPr/>
          </p:nvSpPr>
          <p:spPr bwMode="auto">
            <a:xfrm>
              <a:off x="2353" y="216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$300</a:t>
              </a:r>
              <a:endParaRPr lang="en-GB"/>
            </a:p>
          </p:txBody>
        </p:sp>
        <p:sp>
          <p:nvSpPr>
            <p:cNvPr id="53276" name="Rectangle 45"/>
            <p:cNvSpPr>
              <a:spLocks noChangeArrowheads="1"/>
            </p:cNvSpPr>
            <p:nvPr/>
          </p:nvSpPr>
          <p:spPr bwMode="auto">
            <a:xfrm>
              <a:off x="3056" y="2410"/>
              <a:ext cx="16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a.getBalance()</a:t>
              </a:r>
              <a:endParaRPr lang="en-GB"/>
            </a:p>
          </p:txBody>
        </p:sp>
        <p:sp>
          <p:nvSpPr>
            <p:cNvPr id="53277" name="Rectangle 46"/>
            <p:cNvSpPr>
              <a:spLocks noChangeArrowheads="1"/>
            </p:cNvSpPr>
            <p:nvPr/>
          </p:nvSpPr>
          <p:spPr bwMode="auto">
            <a:xfrm>
              <a:off x="5212" y="243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53278" name="Rectangle 52"/>
            <p:cNvSpPr>
              <a:spLocks noChangeArrowheads="1"/>
            </p:cNvSpPr>
            <p:nvPr/>
          </p:nvSpPr>
          <p:spPr bwMode="auto">
            <a:xfrm>
              <a:off x="3056" y="2675"/>
              <a:ext cx="20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total+b.getBalance()</a:t>
              </a:r>
              <a:endParaRPr lang="en-GB"/>
            </a:p>
          </p:txBody>
        </p:sp>
        <p:sp>
          <p:nvSpPr>
            <p:cNvPr id="53279" name="Rectangle 53"/>
            <p:cNvSpPr>
              <a:spLocks noChangeArrowheads="1"/>
            </p:cNvSpPr>
            <p:nvPr/>
          </p:nvSpPr>
          <p:spPr bwMode="auto">
            <a:xfrm>
              <a:off x="5212" y="270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$400</a:t>
              </a:r>
              <a:endParaRPr lang="en-GB"/>
            </a:p>
          </p:txBody>
        </p:sp>
        <p:sp>
          <p:nvSpPr>
            <p:cNvPr id="53280" name="Rectangle 59"/>
            <p:cNvSpPr>
              <a:spLocks noChangeArrowheads="1"/>
            </p:cNvSpPr>
            <p:nvPr/>
          </p:nvSpPr>
          <p:spPr bwMode="auto">
            <a:xfrm>
              <a:off x="3056" y="2941"/>
              <a:ext cx="20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total+c.getBalance()</a:t>
              </a:r>
              <a:endParaRPr lang="en-GB"/>
            </a:p>
          </p:txBody>
        </p:sp>
        <p:sp>
          <p:nvSpPr>
            <p:cNvPr id="53281" name="Rectangle 65"/>
            <p:cNvSpPr>
              <a:spLocks noChangeArrowheads="1"/>
            </p:cNvSpPr>
            <p:nvPr/>
          </p:nvSpPr>
          <p:spPr bwMode="auto">
            <a:xfrm>
              <a:off x="3056" y="3140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...</a:t>
              </a:r>
              <a:endParaRPr lang="en-GB"/>
            </a:p>
          </p:txBody>
        </p:sp>
        <p:sp>
          <p:nvSpPr>
            <p:cNvPr id="53282" name="Line 87"/>
            <p:cNvSpPr>
              <a:spLocks noChangeShapeType="1"/>
            </p:cNvSpPr>
            <p:nvPr/>
          </p:nvSpPr>
          <p:spPr bwMode="auto">
            <a:xfrm>
              <a:off x="415" y="992"/>
              <a:ext cx="5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3283" name="Line 88"/>
            <p:cNvSpPr>
              <a:spLocks noChangeShapeType="1"/>
            </p:cNvSpPr>
            <p:nvPr/>
          </p:nvSpPr>
          <p:spPr bwMode="auto">
            <a:xfrm>
              <a:off x="373" y="3392"/>
              <a:ext cx="5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err="1" smtClean="0">
                <a:solidFill>
                  <a:srgbClr val="0000FF"/>
                </a:solidFill>
              </a:rPr>
              <a:t>Uma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interlação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serialmente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equivalente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br>
              <a:rPr lang="en-GB" sz="3200" dirty="0" smtClean="0">
                <a:solidFill>
                  <a:srgbClr val="0000FF"/>
                </a:solidFill>
              </a:rPr>
            </a:br>
            <a:r>
              <a:rPr lang="en-GB" sz="3200" dirty="0" smtClean="0">
                <a:solidFill>
                  <a:srgbClr val="0000FF"/>
                </a:solidFill>
              </a:rPr>
              <a:t>de </a:t>
            </a:r>
            <a:r>
              <a:rPr lang="en-GB" sz="3200" i="1" dirty="0" smtClean="0">
                <a:solidFill>
                  <a:srgbClr val="0000FF"/>
                </a:solidFill>
              </a:rPr>
              <a:t>V</a:t>
            </a:r>
            <a:r>
              <a:rPr lang="en-GB" sz="3200" dirty="0" smtClean="0">
                <a:solidFill>
                  <a:srgbClr val="0000FF"/>
                </a:solidFill>
              </a:rPr>
              <a:t> e </a:t>
            </a:r>
            <a:r>
              <a:rPr lang="en-GB" sz="3200" i="1" dirty="0" smtClean="0">
                <a:solidFill>
                  <a:srgbClr val="0000FF"/>
                </a:solidFill>
              </a:rPr>
              <a:t>W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542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Considere agora, o efeito de da </a:t>
            </a:r>
            <a:r>
              <a:rPr lang="pt-BR" dirty="0" smtClean="0">
                <a:solidFill>
                  <a:srgbClr val="0000FF"/>
                </a:solidFill>
              </a:rPr>
              <a:t>equivalência serial</a:t>
            </a:r>
            <a:r>
              <a:rPr lang="pt-BR" dirty="0" smtClean="0"/>
              <a:t> em relação ao problema </a:t>
            </a:r>
            <a:r>
              <a:rPr lang="pt-BR" dirty="0" smtClean="0">
                <a:solidFill>
                  <a:srgbClr val="C00000"/>
                </a:solidFill>
              </a:rPr>
              <a:t>“</a:t>
            </a:r>
            <a:r>
              <a:rPr lang="pt-BR" dirty="0" err="1" smtClean="0">
                <a:solidFill>
                  <a:srgbClr val="C00000"/>
                </a:solidFill>
              </a:rPr>
              <a:t>inconsistent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retrivals</a:t>
            </a:r>
            <a:r>
              <a:rPr lang="pt-BR" dirty="0" smtClean="0">
                <a:solidFill>
                  <a:srgbClr val="C00000"/>
                </a:solidFill>
              </a:rPr>
              <a:t>”</a:t>
            </a:r>
            <a:r>
              <a:rPr lang="pt-BR" dirty="0" smtClean="0"/>
              <a:t>, no qual a transação </a:t>
            </a:r>
            <a:r>
              <a:rPr lang="pt-BR" dirty="0" smtClean="0">
                <a:solidFill>
                  <a:srgbClr val="0000FF"/>
                </a:solidFill>
              </a:rPr>
              <a:t>V</a:t>
            </a:r>
            <a:r>
              <a:rPr lang="pt-BR" dirty="0" smtClean="0">
                <a:solidFill>
                  <a:srgbClr val="00B050"/>
                </a:solidFill>
              </a:rPr>
              <a:t> está transferindo a soma da conta </a:t>
            </a:r>
            <a:r>
              <a:rPr lang="pt-BR" i="1" dirty="0" smtClean="0">
                <a:solidFill>
                  <a:srgbClr val="0000FF"/>
                </a:solidFill>
              </a:rPr>
              <a:t>a</a:t>
            </a:r>
            <a:r>
              <a:rPr lang="pt-BR" dirty="0" smtClean="0">
                <a:solidFill>
                  <a:srgbClr val="00B050"/>
                </a:solidFill>
              </a:rPr>
              <a:t> para a conta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, e a transação </a:t>
            </a:r>
            <a:r>
              <a:rPr lang="pt-BR" dirty="0" smtClean="0">
                <a:solidFill>
                  <a:srgbClr val="0000FF"/>
                </a:solidFill>
              </a:rPr>
              <a:t>W</a:t>
            </a:r>
            <a:r>
              <a:rPr lang="pt-BR" dirty="0" smtClean="0"/>
              <a:t> está obtendo a </a:t>
            </a:r>
            <a:r>
              <a:rPr lang="pt-BR" dirty="0" smtClean="0">
                <a:solidFill>
                  <a:srgbClr val="0000FF"/>
                </a:solidFill>
              </a:rPr>
              <a:t>soma de todos os saldos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err="1" smtClean="0">
                <a:solidFill>
                  <a:srgbClr val="0000FF"/>
                </a:solidFill>
              </a:rPr>
              <a:t>Uma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interlação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serialmente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equivalente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br>
              <a:rPr lang="en-GB" sz="3200" dirty="0" smtClean="0">
                <a:solidFill>
                  <a:srgbClr val="0000FF"/>
                </a:solidFill>
              </a:rPr>
            </a:br>
            <a:r>
              <a:rPr lang="en-GB" sz="3200" dirty="0" smtClean="0">
                <a:solidFill>
                  <a:srgbClr val="0000FF"/>
                </a:solidFill>
              </a:rPr>
              <a:t>de </a:t>
            </a:r>
            <a:r>
              <a:rPr lang="en-GB" sz="3200" i="1" dirty="0" smtClean="0">
                <a:solidFill>
                  <a:srgbClr val="0000FF"/>
                </a:solidFill>
              </a:rPr>
              <a:t>V</a:t>
            </a:r>
            <a:r>
              <a:rPr lang="en-GB" sz="3200" dirty="0" smtClean="0">
                <a:solidFill>
                  <a:srgbClr val="0000FF"/>
                </a:solidFill>
              </a:rPr>
              <a:t> e </a:t>
            </a:r>
            <a:r>
              <a:rPr lang="en-GB" sz="3200" i="1" dirty="0" smtClean="0">
                <a:solidFill>
                  <a:srgbClr val="0000FF"/>
                </a:solidFill>
              </a:rPr>
              <a:t>W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552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“</a:t>
            </a:r>
            <a:r>
              <a:rPr lang="pt-BR" i="1" dirty="0" err="1" smtClean="0">
                <a:solidFill>
                  <a:srgbClr val="C00000"/>
                </a:solidFill>
              </a:rPr>
              <a:t>inconsistent</a:t>
            </a:r>
            <a:r>
              <a:rPr lang="pt-BR" i="1" dirty="0" smtClean="0">
                <a:solidFill>
                  <a:srgbClr val="C00000"/>
                </a:solidFill>
              </a:rPr>
              <a:t> </a:t>
            </a:r>
            <a:r>
              <a:rPr lang="pt-BR" i="1" dirty="0" err="1" smtClean="0">
                <a:solidFill>
                  <a:srgbClr val="C00000"/>
                </a:solidFill>
              </a:rPr>
              <a:t>retrivals</a:t>
            </a:r>
            <a:r>
              <a:rPr lang="pt-BR" i="1" dirty="0" smtClean="0">
                <a:solidFill>
                  <a:srgbClr val="C00000"/>
                </a:solidFill>
              </a:rPr>
              <a:t> </a:t>
            </a:r>
            <a:r>
              <a:rPr lang="pt-BR" i="1" dirty="0" err="1" smtClean="0">
                <a:solidFill>
                  <a:srgbClr val="C00000"/>
                </a:solidFill>
              </a:rPr>
              <a:t>problem</a:t>
            </a:r>
            <a:r>
              <a:rPr lang="pt-BR" dirty="0" smtClean="0"/>
              <a:t>” pode ocorrer quando uma transação de recuperação executa concorrentemente com outra transação de “</a:t>
            </a:r>
            <a:r>
              <a:rPr lang="pt-BR" i="1" dirty="0" err="1" smtClean="0">
                <a:solidFill>
                  <a:srgbClr val="0000FF"/>
                </a:solidFill>
              </a:rPr>
              <a:t>update</a:t>
            </a:r>
            <a:r>
              <a:rPr lang="pt-BR" dirty="0" smtClean="0"/>
              <a:t>”.</a:t>
            </a:r>
          </a:p>
          <a:p>
            <a:pPr eaLnBrk="1" hangingPunct="1">
              <a:buFont typeface="Arial" pitchFamily="34" charset="0"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err="1" smtClean="0">
                <a:solidFill>
                  <a:srgbClr val="0000FF"/>
                </a:solidFill>
              </a:rPr>
              <a:t>Uma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interlação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serialmente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err="1" smtClean="0">
                <a:solidFill>
                  <a:srgbClr val="0000FF"/>
                </a:solidFill>
              </a:rPr>
              <a:t>equivalente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br>
              <a:rPr lang="en-GB" sz="3200" dirty="0" smtClean="0">
                <a:solidFill>
                  <a:srgbClr val="0000FF"/>
                </a:solidFill>
              </a:rPr>
            </a:br>
            <a:r>
              <a:rPr lang="en-GB" sz="3200" dirty="0" smtClean="0">
                <a:solidFill>
                  <a:srgbClr val="0000FF"/>
                </a:solidFill>
              </a:rPr>
              <a:t>de </a:t>
            </a:r>
            <a:r>
              <a:rPr lang="en-GB" sz="3200" i="1" dirty="0" smtClean="0">
                <a:solidFill>
                  <a:srgbClr val="0000FF"/>
                </a:solidFill>
              </a:rPr>
              <a:t>V</a:t>
            </a:r>
            <a:r>
              <a:rPr lang="en-GB" sz="3200" dirty="0" smtClean="0">
                <a:solidFill>
                  <a:srgbClr val="0000FF"/>
                </a:solidFill>
              </a:rPr>
              <a:t> e </a:t>
            </a:r>
            <a:r>
              <a:rPr lang="en-GB" sz="3200" i="1" dirty="0" smtClean="0">
                <a:solidFill>
                  <a:srgbClr val="0000FF"/>
                </a:solidFill>
              </a:rPr>
              <a:t>W</a:t>
            </a:r>
            <a:endParaRPr lang="pt-BR" sz="3200" dirty="0" smtClean="0">
              <a:solidFill>
                <a:srgbClr val="0000FF"/>
              </a:solidFill>
            </a:endParaRPr>
          </a:p>
        </p:txBody>
      </p:sp>
      <p:sp>
        <p:nvSpPr>
          <p:cNvPr id="563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problema </a:t>
            </a:r>
            <a:r>
              <a:rPr lang="pt-BR" i="1" dirty="0" smtClean="0">
                <a:solidFill>
                  <a:srgbClr val="0000FF"/>
                </a:solidFill>
              </a:rPr>
              <a:t>“</a:t>
            </a:r>
            <a:r>
              <a:rPr lang="pt-BR" i="1" dirty="0" err="1" smtClean="0">
                <a:solidFill>
                  <a:srgbClr val="0000FF"/>
                </a:solidFill>
              </a:rPr>
              <a:t>inconsistent</a:t>
            </a:r>
            <a:r>
              <a:rPr lang="pt-BR" i="1" dirty="0" smtClean="0">
                <a:solidFill>
                  <a:srgbClr val="0000FF"/>
                </a:solidFill>
              </a:rPr>
              <a:t> </a:t>
            </a:r>
            <a:r>
              <a:rPr lang="pt-BR" i="1" dirty="0" err="1" smtClean="0">
                <a:solidFill>
                  <a:srgbClr val="0000FF"/>
                </a:solidFill>
              </a:rPr>
              <a:t>retrivals</a:t>
            </a:r>
            <a:r>
              <a:rPr lang="pt-BR" i="1" dirty="0" smtClean="0">
                <a:solidFill>
                  <a:srgbClr val="0000FF"/>
                </a:solidFill>
              </a:rPr>
              <a:t>” </a:t>
            </a:r>
            <a:r>
              <a:rPr lang="pt-BR" u="sng" dirty="0" smtClean="0">
                <a:solidFill>
                  <a:schemeClr val="accent6">
                    <a:lumMod val="75000"/>
                  </a:schemeClr>
                </a:solidFill>
              </a:rPr>
              <a:t>não ocorre </a:t>
            </a:r>
            <a:r>
              <a:rPr lang="pt-BR" dirty="0" smtClean="0"/>
              <a:t>se uma transação de </a:t>
            </a:r>
            <a:r>
              <a:rPr lang="pt-BR" dirty="0" smtClean="0">
                <a:solidFill>
                  <a:srgbClr val="0000FF"/>
                </a:solidFill>
              </a:rPr>
              <a:t>“</a:t>
            </a:r>
            <a:r>
              <a:rPr lang="pt-BR" i="1" dirty="0" err="1" smtClean="0">
                <a:solidFill>
                  <a:srgbClr val="0000FF"/>
                </a:solidFill>
              </a:rPr>
              <a:t>retrieval</a:t>
            </a:r>
            <a:r>
              <a:rPr lang="pt-BR" i="1" dirty="0" smtClean="0">
                <a:solidFill>
                  <a:srgbClr val="0000FF"/>
                </a:solidFill>
              </a:rPr>
              <a:t>” </a:t>
            </a:r>
            <a:r>
              <a:rPr lang="pt-BR" dirty="0" smtClean="0">
                <a:solidFill>
                  <a:srgbClr val="0000FF"/>
                </a:solidFill>
              </a:rPr>
              <a:t>(recuperação) </a:t>
            </a:r>
            <a:r>
              <a:rPr lang="pt-BR" dirty="0" smtClean="0"/>
              <a:t>é executada antes ou após a transação de </a:t>
            </a:r>
            <a:r>
              <a:rPr lang="pt-BR" dirty="0" smtClean="0">
                <a:solidFill>
                  <a:srgbClr val="0000FF"/>
                </a:solidFill>
              </a:rPr>
              <a:t>“</a:t>
            </a:r>
            <a:r>
              <a:rPr lang="pt-BR" i="1" dirty="0" err="1" smtClean="0">
                <a:solidFill>
                  <a:srgbClr val="0000FF"/>
                </a:solidFill>
              </a:rPr>
              <a:t>update</a:t>
            </a:r>
            <a:r>
              <a:rPr lang="pt-BR" i="1" dirty="0" smtClean="0">
                <a:solidFill>
                  <a:srgbClr val="0000FF"/>
                </a:solidFill>
              </a:rPr>
              <a:t>”</a:t>
            </a:r>
            <a:r>
              <a:rPr lang="pt-BR" dirty="0" smtClean="0">
                <a:solidFill>
                  <a:srgbClr val="0000FF"/>
                </a:solidFill>
              </a:rPr>
              <a:t> (atualização) </a:t>
            </a:r>
            <a:r>
              <a:rPr lang="pt-BR" dirty="0" smtClean="0"/>
              <a:t>ocorrer.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467</Words>
  <Application>Microsoft Office PowerPoint</Application>
  <PresentationFormat>Apresentação na tela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Problema de Inconsistência em Transações</vt:lpstr>
      <vt:lpstr>O Problema das Recuperações Inconsistentes</vt:lpstr>
      <vt:lpstr>O Problema das Recuperações Inconsistentes</vt:lpstr>
      <vt:lpstr>O Problema das Recuperações Inconsistentes</vt:lpstr>
      <vt:lpstr>O Problema das Recuperações Inconsistentes</vt:lpstr>
      <vt:lpstr>Uma interlação serialmente equivalente  de V e W</vt:lpstr>
      <vt:lpstr>Uma interlação serialmente equivalente  de V e W</vt:lpstr>
      <vt:lpstr>Uma interlação serialmente equivalente  de V e W</vt:lpstr>
      <vt:lpstr>Uma interlação serialmente equivalente  de V e W</vt:lpstr>
      <vt:lpstr>Uma intercalação equivalente serialmente  de V e W</vt:lpstr>
      <vt:lpstr>Uma intercalação equivalente serialmente  de V e 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 de Inconsistência em Transações</dc:title>
  <dc:creator>bosco</dc:creator>
  <cp:lastModifiedBy>bosco</cp:lastModifiedBy>
  <cp:revision>7</cp:revision>
  <dcterms:created xsi:type="dcterms:W3CDTF">2013-04-15T15:50:19Z</dcterms:created>
  <dcterms:modified xsi:type="dcterms:W3CDTF">2014-09-08T19:43:55Z</dcterms:modified>
</cp:coreProperties>
</file>