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8" r:id="rId3"/>
    <p:sldId id="257" r:id="rId4"/>
    <p:sldId id="258" r:id="rId5"/>
    <p:sldId id="259" r:id="rId6"/>
    <p:sldId id="261" r:id="rId7"/>
    <p:sldId id="262" r:id="rId8"/>
    <p:sldId id="274" r:id="rId9"/>
    <p:sldId id="263" r:id="rId10"/>
    <p:sldId id="264" r:id="rId11"/>
    <p:sldId id="266" r:id="rId12"/>
    <p:sldId id="265" r:id="rId13"/>
    <p:sldId id="267" r:id="rId14"/>
    <p:sldId id="260" r:id="rId15"/>
    <p:sldId id="270" r:id="rId16"/>
    <p:sldId id="273" r:id="rId17"/>
    <p:sldId id="272" r:id="rId18"/>
    <p:sldId id="271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I4HN0JhPm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4F19E-870A-469F-AC7E-3B60FADD6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2E3D49"/>
                </a:solidFill>
                <a:latin typeface="Open Sans"/>
              </a:rPr>
              <a:t>Como </a:t>
            </a:r>
            <a:r>
              <a:rPr lang="en-US" dirty="0" err="1">
                <a:solidFill>
                  <a:srgbClr val="2E3D49"/>
                </a:solidFill>
                <a:latin typeface="Open Sans"/>
              </a:rPr>
              <a:t>funciona</a:t>
            </a:r>
            <a:r>
              <a:rPr lang="en-US" dirty="0">
                <a:solidFill>
                  <a:srgbClr val="2E3D49"/>
                </a:solidFill>
                <a:latin typeface="Open Sans"/>
              </a:rPr>
              <a:t> o </a:t>
            </a:r>
            <a:r>
              <a:rPr lang="en-US" i="1" dirty="0">
                <a:solidFill>
                  <a:schemeClr val="bg1"/>
                </a:solidFill>
                <a:latin typeface="Open Sans"/>
              </a:rPr>
              <a:t>MapReduce</a:t>
            </a:r>
            <a:br>
              <a:rPr lang="en-US" dirty="0">
                <a:solidFill>
                  <a:srgbClr val="2E3D49"/>
                </a:solidFill>
                <a:latin typeface="Open Sans"/>
              </a:rPr>
            </a:b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A760F7-7E79-4C33-B1ED-034713656B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58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E62C4-DC90-40AF-AD3C-56D7818D6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Open Sans"/>
              </a:rPr>
              <a:t>Por que utilizar o </a:t>
            </a:r>
            <a:r>
              <a:rPr lang="pt-BR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dirty="0">
                <a:solidFill>
                  <a:schemeClr val="bg1"/>
                </a:solidFill>
                <a:latin typeface="Open Sans"/>
              </a:rPr>
              <a:t> para analisar dados em larga escala?</a:t>
            </a:r>
            <a:br>
              <a:rPr lang="pt-BR" dirty="0">
                <a:solidFill>
                  <a:schemeClr val="bg1"/>
                </a:solidFill>
                <a:latin typeface="Open Sans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83EDAB-5F10-4C60-A2FE-8FDB59D15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Uma das vantagens do paradigma do </a:t>
            </a:r>
            <a:r>
              <a:rPr lang="pt-BR" sz="2800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é a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velocidade da análise dos dados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 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Em ferramentas tradicionais de processamento de dados, é comum que eles sejam movidos do armazenamento para o processamento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o que é lento e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  <a:latin typeface="Open Sans"/>
              </a:rPr>
              <a:t>inviável para grandes volumes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4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388A5-44F6-42D3-9F65-A3C36F3F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Open Sans"/>
              </a:rPr>
              <a:t>Por que utilizar o </a:t>
            </a:r>
            <a:r>
              <a:rPr lang="pt-BR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dirty="0">
                <a:latin typeface="Open Sans"/>
              </a:rPr>
              <a:t> para analisar dados em larga escala?</a:t>
            </a:r>
            <a:br>
              <a:rPr lang="pt-BR" dirty="0">
                <a:latin typeface="Open Sans"/>
              </a:rPr>
            </a:b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012A26-454B-4566-AACD-1E6C51D21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Outra vantagem é que, como o processamento é paralelo e fragmentado, pode acontecer mesmo em clusters de máquinas com configurações modestas – não é preciso ter um supercomputador.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3802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158EB-E277-4D37-83EA-D87A3EDD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Open Sans"/>
              </a:rPr>
              <a:t>Por que utilizar o </a:t>
            </a:r>
            <a:r>
              <a:rPr lang="pt-BR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dirty="0">
                <a:latin typeface="Open Sans"/>
              </a:rPr>
              <a:t> para analisar dados em larga escala?</a:t>
            </a:r>
            <a:br>
              <a:rPr lang="pt-BR" dirty="0">
                <a:latin typeface="Open Sans"/>
              </a:rPr>
            </a:b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620555-870A-4278-860B-9381D0B19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40BAD2"/>
              </a:buClr>
            </a:pPr>
            <a:r>
              <a:rPr lang="pt-BR" sz="2800" dirty="0">
                <a:solidFill>
                  <a:srgbClr val="525C65"/>
                </a:solidFill>
                <a:latin typeface="Open Sans"/>
              </a:rPr>
              <a:t>Por essa razão, o </a:t>
            </a:r>
            <a:r>
              <a:rPr lang="pt-BR" sz="2800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toma o caminho oposto e leva o processamento para os locais em que os dados estão armazenados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o que traz mais agilidade e eficiência à análise.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18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F31BC-9241-468A-AA45-D75370B6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Open Sans"/>
              </a:rPr>
              <a:t>Por que utilizar o </a:t>
            </a:r>
            <a:r>
              <a:rPr lang="pt-BR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dirty="0">
                <a:latin typeface="Open Sans"/>
              </a:rPr>
              <a:t> para analisar dados em larga escala?</a:t>
            </a:r>
            <a:br>
              <a:rPr lang="pt-BR" dirty="0">
                <a:latin typeface="Open Sans"/>
              </a:rPr>
            </a:b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E8325-0129-4AFB-B4CC-5CFD1599A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O </a:t>
            </a:r>
            <a:r>
              <a:rPr lang="pt-BR" sz="2800" i="1" dirty="0" err="1">
                <a:solidFill>
                  <a:srgbClr val="0000FF"/>
                </a:solidFill>
                <a:latin typeface="Open Sans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também é relativamente simples e tem uma boa curva de aprendizado, </a:t>
            </a:r>
            <a:r>
              <a:rPr lang="pt-BR" sz="28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mesmo quando comparado com outras soluções adotadas para lidar com big data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como o </a:t>
            </a:r>
            <a:r>
              <a:rPr lang="pt-BR" sz="2800" dirty="0" err="1">
                <a:solidFill>
                  <a:srgbClr val="525C65"/>
                </a:solidFill>
                <a:latin typeface="Open Sans"/>
              </a:rPr>
              <a:t>Spark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ou o Mesos.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Essa facilidade de utilização e implementação, em grande parte graças ao alto engajamento da comunidade de </a:t>
            </a:r>
            <a:r>
              <a:rPr lang="pt-BR" sz="2800" i="1" dirty="0" err="1">
                <a:solidFill>
                  <a:schemeClr val="accent6">
                    <a:lumMod val="75000"/>
                  </a:schemeClr>
                </a:solidFill>
                <a:latin typeface="Open Sans"/>
              </a:rPr>
              <a:t>Hadoop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se reflete na adoção maior desse modelo de programação.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26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16C5E-BB33-4173-AC1F-2BFF70E0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MapReduce</a:t>
            </a:r>
            <a:endParaRPr lang="en-US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9FC142-410F-443E-A5A2-834232454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Essa técnica não só </a:t>
            </a:r>
            <a:r>
              <a:rPr lang="pt-BR" sz="2800" dirty="0">
                <a:solidFill>
                  <a:srgbClr val="0000FF"/>
                </a:solidFill>
                <a:latin typeface="Open Sans"/>
              </a:rPr>
              <a:t>reduz riscos de perda de dados devido a falhas das máquinas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como também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facilita a combinação das informações processadas pelos diversos equipamentos em uma única resposta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/>
              <a:t>A importância de </a:t>
            </a:r>
            <a:r>
              <a:rPr lang="pt-BR" sz="2800" i="1" dirty="0">
                <a:solidFill>
                  <a:schemeClr val="accent3">
                    <a:lumMod val="75000"/>
                  </a:schemeClr>
                </a:solidFill>
              </a:rPr>
              <a:t>big data</a:t>
            </a:r>
            <a:r>
              <a:rPr lang="pt-BR" sz="2800" dirty="0"/>
              <a:t> para os negócios.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6104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8E29B-CAD1-4E45-B92E-B8186A8B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Hadoop</a:t>
            </a:r>
            <a:r>
              <a:rPr lang="pt-BR" dirty="0"/>
              <a:t> se aplica a </a:t>
            </a:r>
            <a:br>
              <a:rPr lang="pt-BR" dirty="0"/>
            </a:br>
            <a:r>
              <a:rPr lang="pt-BR" dirty="0"/>
              <a:t>Big Data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DC186D-87E7-4F49-ACBF-FF89A8CCD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No trabalho de um cientista de dados, muitas vezes, é preciso lidar com </a:t>
            </a:r>
            <a:r>
              <a:rPr lang="pt-BR" sz="2800" i="1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Big Data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nome dado aos conjuntos de dados que, devido ao seu volume ou complexidade, não podem ser processados por ferramentas tradicionais.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i="1" dirty="0">
                <a:solidFill>
                  <a:srgbClr val="525C65"/>
                </a:solidFill>
                <a:latin typeface="Open Sans"/>
              </a:rPr>
              <a:t>Big Data pode ser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resolvido com </a:t>
            </a:r>
            <a:r>
              <a:rPr lang="pt-BR" sz="2800" dirty="0" err="1">
                <a:solidFill>
                  <a:srgbClr val="525C65"/>
                </a:solidFill>
                <a:latin typeface="Open Sans"/>
              </a:rPr>
              <a:t>Hadoop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6734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D55A5F-48D9-4BB5-8B96-FF70606A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Data Mining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9A282F-1E07-4897-974E-671C67C16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i="1" dirty="0"/>
              <a:t>Data Mining </a:t>
            </a:r>
            <a:r>
              <a:rPr lang="pt-BR" sz="2400" dirty="0"/>
              <a:t>consiste em um processo analítico projetado para explorar grandes quantidades de dados (tipicamente relacionados a negócios, mercado ou pesquisas científicas), na busca de padrões consistentes e/ou relacionamentos sistemáticos entre variáveis e, então, validá-los aplicando os padrões detectados a novos subconjuntos de dados. </a:t>
            </a:r>
          </a:p>
          <a:p>
            <a:r>
              <a:rPr lang="pt-BR" sz="2400" dirty="0"/>
              <a:t>O processo consiste basicamente em 3 etapas: exploração, construção de modelo ou definição do padrão e validação/verificação.</a:t>
            </a:r>
          </a:p>
          <a:p>
            <a:endParaRPr lang="pt-BR" sz="2400" dirty="0"/>
          </a:p>
          <a:p>
            <a:r>
              <a:rPr lang="pt-BR" sz="2400" dirty="0"/>
              <a:t>Data Mining se beneficia com </a:t>
            </a:r>
            <a:r>
              <a:rPr lang="pt-BR" sz="2400" dirty="0" err="1"/>
              <a:t>Hadoop</a:t>
            </a:r>
            <a:r>
              <a:rPr lang="pt-B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1671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839AB-195C-4366-855A-CB444E32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Hadoop</a:t>
            </a:r>
            <a:r>
              <a:rPr lang="pt-BR" dirty="0"/>
              <a:t> se aplica a </a:t>
            </a:r>
            <a:br>
              <a:rPr lang="pt-BR" dirty="0"/>
            </a:br>
            <a:r>
              <a:rPr lang="pt-BR" dirty="0"/>
              <a:t>Data Mining </a:t>
            </a:r>
            <a:endParaRPr lang="en-US" dirty="0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24FA9DD7-05EC-482C-99E6-164248663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0945" y="942109"/>
            <a:ext cx="6899564" cy="504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786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7E22B-2FD9-4C25-8B0F-7CF2D9EA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MapReduce</a:t>
            </a:r>
            <a:endParaRPr lang="en-US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9E675E-6B85-4BF3-9443-0250FFAE1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i="1" dirty="0">
              <a:solidFill>
                <a:srgbClr val="0000FF"/>
              </a:solidFill>
              <a:hlinkClick r:id="rId2"/>
            </a:endParaRPr>
          </a:p>
          <a:p>
            <a:r>
              <a:rPr lang="en-US" sz="2800" i="1" dirty="0">
                <a:solidFill>
                  <a:srgbClr val="0000FF"/>
                </a:solidFill>
                <a:hlinkClick r:id="rId2"/>
              </a:rPr>
              <a:t>The Basic of MapReduce</a:t>
            </a:r>
          </a:p>
          <a:p>
            <a:endParaRPr lang="en-US" sz="2800" i="1" dirty="0">
              <a:solidFill>
                <a:srgbClr val="0000FF"/>
              </a:solidFill>
              <a:hlinkClick r:id="rId2"/>
            </a:endParaRPr>
          </a:p>
          <a:p>
            <a:pPr algn="ctr"/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Video in</a:t>
            </a:r>
          </a:p>
          <a:p>
            <a:endParaRPr lang="en-US" sz="2800" i="1" u="sng" dirty="0">
              <a:solidFill>
                <a:srgbClr val="0000FF"/>
              </a:solidFill>
              <a:hlinkClick r:id="rId2"/>
            </a:endParaRPr>
          </a:p>
          <a:p>
            <a:r>
              <a:rPr lang="en-US" sz="2800" i="1" dirty="0">
                <a:solidFill>
                  <a:srgbClr val="0000FF"/>
                </a:solidFill>
                <a:hlinkClick r:id="rId2"/>
              </a:rPr>
              <a:t>https://youtu.be/gI4HN0JhPmo</a:t>
            </a:r>
            <a:endParaRPr lang="en-US" sz="2800" i="1" dirty="0">
              <a:solidFill>
                <a:srgbClr val="0000FF"/>
              </a:solidFill>
            </a:endParaRPr>
          </a:p>
          <a:p>
            <a:endParaRPr lang="en-US" sz="2800" i="1" dirty="0">
              <a:solidFill>
                <a:srgbClr val="0000FF"/>
              </a:solidFill>
            </a:endParaRPr>
          </a:p>
          <a:p>
            <a:endParaRPr lang="en-US" sz="28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02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5389F-0C87-4373-8EE8-3996639F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C98B19-B194-4857-BE97-259257F54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40BAD2"/>
              </a:buClr>
            </a:pPr>
            <a:r>
              <a:rPr lang="pt-BR" sz="2800" dirty="0">
                <a:solidFill>
                  <a:srgbClr val="525C65"/>
                </a:solidFill>
                <a:latin typeface="Open Sans"/>
              </a:rPr>
              <a:t>No </a:t>
            </a:r>
            <a:r>
              <a:rPr lang="pt-BR" sz="2800" i="1" dirty="0" err="1">
                <a:solidFill>
                  <a:srgbClr val="0000FF"/>
                </a:solidFill>
                <a:latin typeface="Open Sans"/>
              </a:rPr>
              <a:t>Hadoop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</a:t>
            </a:r>
            <a:r>
              <a:rPr lang="pt-BR" sz="2800" dirty="0">
                <a:solidFill>
                  <a:srgbClr val="D5393D"/>
                </a:solidFill>
                <a:latin typeface="Open Sans"/>
              </a:rPr>
              <a:t>o resultado final é escrito em HDFS (</a:t>
            </a:r>
            <a:r>
              <a:rPr lang="pt-BR" sz="2800" dirty="0" err="1">
                <a:solidFill>
                  <a:srgbClr val="D5393D"/>
                </a:solidFill>
                <a:latin typeface="Open Sans"/>
              </a:rPr>
              <a:t>Hadoop</a:t>
            </a:r>
            <a:r>
              <a:rPr lang="pt-BR" sz="2800" dirty="0">
                <a:solidFill>
                  <a:srgbClr val="D5393D"/>
                </a:solidFill>
                <a:latin typeface="Open Sans"/>
              </a:rPr>
              <a:t> </a:t>
            </a:r>
            <a:r>
              <a:rPr lang="pt-BR" sz="2800" dirty="0" err="1">
                <a:solidFill>
                  <a:srgbClr val="D5393D"/>
                </a:solidFill>
                <a:latin typeface="Open Sans"/>
              </a:rPr>
              <a:t>Distributed</a:t>
            </a:r>
            <a:r>
              <a:rPr lang="pt-BR" sz="2800" dirty="0">
                <a:solidFill>
                  <a:srgbClr val="D5393D"/>
                </a:solidFill>
                <a:latin typeface="Open Sans"/>
              </a:rPr>
              <a:t> File System)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o sistema de arquivos da plataforma que lida com grandes volumes de dados.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0E576-4FA3-4A6F-972E-F94195E3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>
                <a:solidFill>
                  <a:schemeClr val="bg1"/>
                </a:solidFill>
              </a:rPr>
              <a:t>MapReduce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7AED9C-4027-4CBD-8C4F-543982CE9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E para compreender como é feito o </a:t>
            </a:r>
            <a:r>
              <a:rPr lang="pt-BR" sz="2800" dirty="0">
                <a:solidFill>
                  <a:srgbClr val="0000FF"/>
                </a:solidFill>
                <a:latin typeface="Open Sans"/>
                <a:cs typeface="TH SarabunPSK" panose="020B0502040204020203" pitchFamily="34" charset="-34"/>
              </a:rPr>
              <a:t>processamento</a:t>
            </a:r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, a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  <a:cs typeface="TH SarabunPSK" panose="020B0502040204020203" pitchFamily="34" charset="-34"/>
              </a:rPr>
              <a:t>análise</a:t>
            </a:r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 e o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  <a:latin typeface="Open Sans"/>
                <a:cs typeface="TH SarabunPSK" panose="020B0502040204020203" pitchFamily="34" charset="-34"/>
              </a:rPr>
              <a:t>armazenamento de grandes quantidade de dados</a:t>
            </a:r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, é importante conhecer o </a:t>
            </a:r>
            <a:r>
              <a:rPr lang="pt-BR" sz="2800" i="1" dirty="0" err="1">
                <a:solidFill>
                  <a:srgbClr val="0000FF"/>
                </a:solidFill>
                <a:latin typeface="Open Sans"/>
                <a:cs typeface="TH SarabunPSK" panose="020B0502040204020203" pitchFamily="34" charset="-34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, um </a:t>
            </a:r>
            <a:r>
              <a:rPr lang="pt-BR" sz="2800" dirty="0">
                <a:solidFill>
                  <a:srgbClr val="00B0F0"/>
                </a:solidFill>
                <a:latin typeface="Open Sans"/>
                <a:cs typeface="TH SarabunPSK" panose="020B0502040204020203" pitchFamily="34" charset="-34"/>
              </a:rPr>
              <a:t>modelo de programação</a:t>
            </a:r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 criado pelo Google.</a:t>
            </a:r>
          </a:p>
          <a:p>
            <a:endParaRPr lang="pt-BR" sz="2800" dirty="0">
              <a:solidFill>
                <a:srgbClr val="525C65"/>
              </a:solidFill>
              <a:latin typeface="Open Sans"/>
              <a:cs typeface="TH SarabunPSK" panose="020B0502040204020203" pitchFamily="34" charset="-34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Hoje, ele é utilizado em várias aplicações e em empresas de todo tipo de setor, inclusive grandes companhias de tecnologia como Yahoo!, </a:t>
            </a:r>
            <a:r>
              <a:rPr lang="pt-BR" sz="2800" dirty="0" err="1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Amazon</a:t>
            </a:r>
            <a:r>
              <a:rPr lang="pt-BR" sz="2800" dirty="0">
                <a:solidFill>
                  <a:srgbClr val="525C65"/>
                </a:solidFill>
                <a:latin typeface="Open Sans"/>
                <a:cs typeface="TH SarabunPSK" panose="020B0502040204020203" pitchFamily="34" charset="-34"/>
              </a:rPr>
              <a:t> Web Services (AWS), Intel, Microsoft e IBM.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C4247-ED2A-4299-B27C-5BFF87A4D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525C65"/>
                </a:solidFill>
                <a:latin typeface="Open Sans"/>
              </a:rPr>
              <a:t>Para entender o conceito do </a:t>
            </a:r>
            <a:r>
              <a:rPr lang="pt-BR" i="1" dirty="0" err="1">
                <a:solidFill>
                  <a:schemeClr val="bg1"/>
                </a:solidFill>
                <a:latin typeface="Open Sans"/>
              </a:rPr>
              <a:t>MapReduce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7B2D06-06AF-42F7-9383-727ADE6B5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Uma analogia que ajuda a entender tanto o conceito do </a:t>
            </a:r>
            <a:r>
              <a:rPr lang="pt-BR" sz="2800" i="1" dirty="0" err="1">
                <a:solidFill>
                  <a:schemeClr val="accent3">
                    <a:lumMod val="75000"/>
                  </a:schemeClr>
                </a:solidFill>
                <a:latin typeface="Open Sans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quanto da computação paralela é imaginar que existe uma tarefa: </a:t>
            </a:r>
            <a:r>
              <a:rPr lang="pt-BR" sz="2800" dirty="0">
                <a:solidFill>
                  <a:srgbClr val="0000FF"/>
                </a:solidFill>
                <a:latin typeface="Open Sans"/>
              </a:rPr>
              <a:t>contar o número de laranjas maduras em um cesto muito grande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</a:t>
            </a:r>
          </a:p>
          <a:p>
            <a:pPr marL="0" indent="0">
              <a:buNone/>
            </a:pPr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No método tradicional em que </a:t>
            </a:r>
            <a:r>
              <a:rPr lang="pt-BR" sz="28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uma pessoa faz tudo, ela levaria muito tempo para contar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as laranjas. 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Tanto tempo que, ao terminar o trabalho, outras laranjas teriam amadurecido no cesto.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5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054EF-0DB3-46AE-9D41-CA4A7E91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MapReduce</a:t>
            </a:r>
            <a:endParaRPr lang="en-US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52FB23-5E0E-487E-8CF1-02C36149D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No modelo do </a:t>
            </a:r>
            <a:r>
              <a:rPr lang="pt-BR" sz="2800" i="1" dirty="0" err="1">
                <a:solidFill>
                  <a:schemeClr val="accent3">
                    <a:lumMod val="75000"/>
                  </a:schemeClr>
                </a:solidFill>
                <a:latin typeface="Open Sans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um coordenador responsável pela tarefa pode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  <a:latin typeface="Open Sans"/>
              </a:rPr>
              <a:t>dividir as laranjas em 20 cestos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Por exemplo, e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vinte pessoas contam o que há em cada um deles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e </a:t>
            </a:r>
            <a:r>
              <a:rPr lang="pt-BR" sz="2800" dirty="0">
                <a:solidFill>
                  <a:srgbClr val="0000FF"/>
                </a:solidFill>
                <a:latin typeface="Open Sans"/>
              </a:rPr>
              <a:t>entregam o resultado de laranjas maduras em menor tempo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00B0F0"/>
                </a:solidFill>
                <a:latin typeface="Open Sans"/>
              </a:rPr>
              <a:t>Cabe então ao coordenador </a:t>
            </a:r>
            <a:r>
              <a:rPr lang="pt-BR" sz="2800" dirty="0">
                <a:solidFill>
                  <a:srgbClr val="0000FF"/>
                </a:solidFill>
                <a:latin typeface="Open Sans"/>
              </a:rPr>
              <a:t>reduzir os vinte resultados em apenas uma saída </a:t>
            </a:r>
            <a:r>
              <a:rPr lang="pt-BR" sz="2800" dirty="0">
                <a:solidFill>
                  <a:srgbClr val="00B0F0"/>
                </a:solidFill>
                <a:latin typeface="Open Sans"/>
              </a:rPr>
              <a:t>e somar os valores retornados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pelos contadores.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0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2F976-6CDA-46C6-8CC9-26227EF0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MapReduce</a:t>
            </a:r>
            <a:endParaRPr lang="en-US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8FD76C-6152-4009-8734-FFF092712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solidFill>
                  <a:srgbClr val="525C65"/>
                </a:solidFill>
                <a:latin typeface="Open Sans"/>
              </a:rPr>
              <a:t>Se alguma pessoa não comparecer,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a tarefa é redistribuída entre os presentes e continua sem nenhuma perda de informação ou performance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, o que representa a </a:t>
            </a:r>
            <a:r>
              <a:rPr lang="pt-BR" sz="3200" dirty="0">
                <a:solidFill>
                  <a:schemeClr val="accent3">
                    <a:lumMod val="75000"/>
                  </a:schemeClr>
                </a:solidFill>
                <a:latin typeface="Open Sans"/>
              </a:rPr>
              <a:t>tolerância a falhas 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do </a:t>
            </a:r>
            <a:r>
              <a:rPr lang="pt-BR" sz="3200" i="1" dirty="0" err="1">
                <a:solidFill>
                  <a:schemeClr val="accent3">
                    <a:lumMod val="75000"/>
                  </a:schemeClr>
                </a:solidFill>
                <a:latin typeface="Open Sans"/>
              </a:rPr>
              <a:t>MapReduce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265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AF56D-875C-4E49-B06D-70E23B71F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2E3D49"/>
                </a:solidFill>
                <a:latin typeface="Open Sans"/>
              </a:rPr>
              <a:t>Fase 1: </a:t>
            </a:r>
            <a:r>
              <a:rPr lang="pt-BR" i="1" dirty="0">
                <a:solidFill>
                  <a:schemeClr val="bg1"/>
                </a:solidFill>
                <a:latin typeface="Open Sans"/>
              </a:rPr>
              <a:t>Mapeamento</a:t>
            </a:r>
            <a:br>
              <a:rPr lang="pt-BR" dirty="0">
                <a:solidFill>
                  <a:srgbClr val="2E3D49"/>
                </a:solidFill>
                <a:latin typeface="Open Sans"/>
              </a:rPr>
            </a:b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FEBBCE-A7A9-45CF-B0A4-B09D2DB81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Como o próprio nome revela, o </a:t>
            </a:r>
            <a:r>
              <a:rPr lang="pt-BR" sz="2800" dirty="0" err="1">
                <a:solidFill>
                  <a:srgbClr val="525C65"/>
                </a:solidFill>
                <a:latin typeface="Open Sans"/>
              </a:rPr>
              <a:t>MapReduce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é baseado nas funções </a:t>
            </a:r>
            <a:r>
              <a:rPr lang="pt-BR" sz="2800" i="1" dirty="0">
                <a:solidFill>
                  <a:srgbClr val="0000FF"/>
                </a:solidFill>
                <a:latin typeface="Open Sans"/>
              </a:rPr>
              <a:t>Map()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e </a:t>
            </a:r>
            <a:r>
              <a:rPr lang="pt-BR" sz="2800" i="1" dirty="0" err="1">
                <a:solidFill>
                  <a:srgbClr val="0000FF"/>
                </a:solidFill>
                <a:latin typeface="Open Sans"/>
              </a:rPr>
              <a:t>Reduce</a:t>
            </a:r>
            <a:r>
              <a:rPr lang="pt-BR" sz="2800" i="1" dirty="0">
                <a:solidFill>
                  <a:srgbClr val="0000FF"/>
                </a:solidFill>
                <a:latin typeface="Open Sans"/>
              </a:rPr>
              <a:t>()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. </a:t>
            </a: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Sua operação se divide em duas etapas:</a:t>
            </a:r>
          </a:p>
          <a:p>
            <a:pPr marL="0" indent="0">
              <a:buNone/>
            </a:pPr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Na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  <a:latin typeface="Open Sans"/>
              </a:rPr>
              <a:t>primeira fase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chamada de </a:t>
            </a:r>
            <a:r>
              <a:rPr lang="pt-BR" sz="2800" dirty="0">
                <a:solidFill>
                  <a:srgbClr val="0000FF"/>
                </a:solidFill>
                <a:latin typeface="Open Sans"/>
              </a:rPr>
              <a:t>Map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 (</a:t>
            </a:r>
            <a:r>
              <a:rPr lang="pt-BR" sz="2800" dirty="0">
                <a:solidFill>
                  <a:srgbClr val="0000FF"/>
                </a:solidFill>
                <a:latin typeface="Open Sans"/>
              </a:rPr>
              <a:t>mapeamento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),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os dados são separados em pares de chave e valor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, divididos em fragmentos (cestos) e distribuídos para os nodes (pessoas), onde serão processados (contadas).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9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FDCA3-0803-48FC-A04E-E2C5D34ED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2E3D49"/>
                </a:solidFill>
                <a:latin typeface="Open Sans"/>
              </a:rPr>
              <a:t>Fase 2: </a:t>
            </a:r>
            <a:br>
              <a:rPr lang="pt-BR" dirty="0">
                <a:solidFill>
                  <a:srgbClr val="2E3D49"/>
                </a:solidFill>
                <a:latin typeface="Open Sans"/>
              </a:rPr>
            </a:br>
            <a:r>
              <a:rPr lang="pt-BR" i="1" dirty="0" err="1">
                <a:solidFill>
                  <a:schemeClr val="bg1"/>
                </a:solidFill>
                <a:latin typeface="Open Sans"/>
              </a:rPr>
              <a:t>Shuffle</a:t>
            </a:r>
            <a:br>
              <a:rPr lang="pt-BR" dirty="0">
                <a:solidFill>
                  <a:srgbClr val="2E3D49"/>
                </a:solidFill>
                <a:latin typeface="Open Sans"/>
              </a:rPr>
            </a:b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31B36E-A029-4536-9E11-B7A5A08B1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r>
              <a:rPr lang="pt-BR" sz="4500" dirty="0">
                <a:solidFill>
                  <a:srgbClr val="525C65"/>
                </a:solidFill>
                <a:latin typeface="Open Sans"/>
              </a:rPr>
              <a:t>Depois disso, pode ocorrer outras fases, por exemplo, </a:t>
            </a:r>
            <a:r>
              <a:rPr lang="pt-BR" sz="4500" i="1" dirty="0" err="1">
                <a:solidFill>
                  <a:srgbClr val="525C65"/>
                </a:solidFill>
                <a:latin typeface="Open Sans"/>
              </a:rPr>
              <a:t>Shuffle</a:t>
            </a:r>
            <a:r>
              <a:rPr lang="pt-BR" sz="4500" i="1" dirty="0">
                <a:solidFill>
                  <a:srgbClr val="525C65"/>
                </a:solidFill>
                <a:latin typeface="Open Sans"/>
              </a:rPr>
              <a:t>. </a:t>
            </a:r>
            <a:br>
              <a:rPr lang="pt-BR" sz="4500" i="1" dirty="0">
                <a:solidFill>
                  <a:srgbClr val="525C65"/>
                </a:solidFill>
                <a:latin typeface="Open Sans"/>
              </a:rPr>
            </a:br>
            <a:endParaRPr lang="pt-BR" sz="4500" i="1" dirty="0">
              <a:solidFill>
                <a:srgbClr val="525C65"/>
              </a:solidFill>
              <a:latin typeface="Open Sans"/>
            </a:endParaRPr>
          </a:p>
          <a:p>
            <a:r>
              <a:rPr lang="pt-BR" sz="4500" dirty="0"/>
              <a:t>Essa fase agrupa os dados intermediários pela chave e produz um conjunto de </a:t>
            </a:r>
            <a:r>
              <a:rPr lang="pt-BR" sz="4500" dirty="0" err="1"/>
              <a:t>tuplas</a:t>
            </a:r>
            <a:r>
              <a:rPr lang="pt-BR" sz="4500" dirty="0"/>
              <a:t> (k2, </a:t>
            </a:r>
            <a:r>
              <a:rPr lang="pt-BR" sz="4500" dirty="0" err="1"/>
              <a:t>list</a:t>
            </a:r>
            <a:r>
              <a:rPr lang="pt-BR" sz="4500" dirty="0"/>
              <a:t>(v2)). </a:t>
            </a:r>
          </a:p>
          <a:p>
            <a:endParaRPr lang="pt-BR" sz="4500" dirty="0"/>
          </a:p>
          <a:p>
            <a:r>
              <a:rPr lang="pt-BR" sz="4500" dirty="0"/>
              <a:t>Assim todos os valores associados a uma determinada chave serão agrupados em uma lista. </a:t>
            </a:r>
          </a:p>
          <a:p>
            <a:endParaRPr lang="pt-BR" sz="4500" dirty="0"/>
          </a:p>
          <a:p>
            <a:r>
              <a:rPr lang="pt-BR" sz="4500" dirty="0"/>
              <a:t>Após essa fase intermediária, o arcabouço também se encarrega de dividir e replicar os conjuntos de </a:t>
            </a:r>
            <a:r>
              <a:rPr lang="pt-BR" sz="4500" dirty="0" err="1"/>
              <a:t>tuplas</a:t>
            </a:r>
            <a:r>
              <a:rPr lang="pt-BR" sz="4500" dirty="0"/>
              <a:t> para as tarefas </a:t>
            </a:r>
            <a:r>
              <a:rPr lang="pt-BR" sz="4500" dirty="0" err="1"/>
              <a:t>Reduce</a:t>
            </a:r>
            <a:r>
              <a:rPr lang="pt-BR" sz="4500" dirty="0"/>
              <a:t> que serão executadas.</a:t>
            </a:r>
            <a:r>
              <a:rPr lang="pt-BR" sz="4500" dirty="0">
                <a:solidFill>
                  <a:srgbClr val="525C65"/>
                </a:solidFill>
                <a:latin typeface="Open Sans"/>
              </a:rPr>
              <a:t> </a:t>
            </a:r>
          </a:p>
          <a:p>
            <a:endParaRPr lang="pt-BR" sz="4500" dirty="0">
              <a:solidFill>
                <a:srgbClr val="525C65"/>
              </a:solidFill>
              <a:latin typeface="Open Sans"/>
            </a:endParaRP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endParaRPr lang="pt-BR" sz="2800" dirty="0">
              <a:solidFill>
                <a:srgbClr val="525C65"/>
              </a:solidFill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4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C23F2-409E-44E7-BDF3-04E4F817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Fase 3</a:t>
            </a:r>
            <a:br>
              <a:rPr lang="pt-BR" dirty="0"/>
            </a:br>
            <a:r>
              <a:rPr lang="pt-BR" i="1" dirty="0" err="1"/>
              <a:t>Reduce</a:t>
            </a:r>
            <a:endParaRPr lang="en-US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581208-7313-4B86-BA47-642EE56BF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40BAD2"/>
              </a:buClr>
            </a:pPr>
            <a:r>
              <a:rPr lang="pt-BR" sz="3200" dirty="0">
                <a:solidFill>
                  <a:srgbClr val="525C65"/>
                </a:solidFill>
                <a:latin typeface="Open Sans"/>
              </a:rPr>
              <a:t>A etapa de </a:t>
            </a:r>
            <a:r>
              <a:rPr lang="pt-BR" sz="3200" i="1" dirty="0" err="1">
                <a:solidFill>
                  <a:srgbClr val="0000FF"/>
                </a:solidFill>
                <a:latin typeface="Open Sans"/>
              </a:rPr>
              <a:t>Reduce</a:t>
            </a:r>
            <a:r>
              <a:rPr lang="pt-BR" sz="3200" i="1" dirty="0">
                <a:solidFill>
                  <a:srgbClr val="0000FF"/>
                </a:solidFill>
                <a:latin typeface="Open Sans"/>
              </a:rPr>
              <a:t> 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(</a:t>
            </a:r>
            <a:r>
              <a:rPr lang="pt-BR" sz="3200" dirty="0">
                <a:solidFill>
                  <a:srgbClr val="EE7008">
                    <a:lumMod val="75000"/>
                  </a:srgbClr>
                </a:solidFill>
                <a:latin typeface="Open Sans"/>
              </a:rPr>
              <a:t>redução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), que é a combinação dos processamentos dos nodes por um </a:t>
            </a:r>
            <a:r>
              <a:rPr lang="pt-BR" sz="3200" i="1" dirty="0" err="1">
                <a:solidFill>
                  <a:srgbClr val="D5393D">
                    <a:lumMod val="75000"/>
                  </a:srgbClr>
                </a:solidFill>
                <a:latin typeface="Open Sans"/>
              </a:rPr>
              <a:t>master</a:t>
            </a:r>
            <a:r>
              <a:rPr lang="pt-BR" sz="3200" i="1" dirty="0">
                <a:solidFill>
                  <a:srgbClr val="D5393D">
                    <a:lumMod val="75000"/>
                  </a:srgbClr>
                </a:solidFill>
                <a:latin typeface="Open Sans"/>
              </a:rPr>
              <a:t> node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. </a:t>
            </a:r>
          </a:p>
          <a:p>
            <a:pPr lvl="0">
              <a:buClr>
                <a:srgbClr val="40BAD2"/>
              </a:buClr>
            </a:pPr>
            <a:endParaRPr lang="pt-BR" sz="3200" dirty="0">
              <a:solidFill>
                <a:srgbClr val="525C65"/>
              </a:solidFill>
              <a:latin typeface="Open Sans"/>
            </a:endParaRPr>
          </a:p>
          <a:p>
            <a:pPr lvl="0">
              <a:buClr>
                <a:srgbClr val="40BAD2"/>
              </a:buClr>
            </a:pPr>
            <a:r>
              <a:rPr lang="pt-BR" sz="3200" dirty="0">
                <a:solidFill>
                  <a:srgbClr val="525C65"/>
                </a:solidFill>
                <a:latin typeface="Open Sans"/>
              </a:rPr>
              <a:t>É ele que entregará </a:t>
            </a:r>
            <a:r>
              <a:rPr lang="pt-BR" sz="3200" dirty="0">
                <a:solidFill>
                  <a:srgbClr val="90BB23">
                    <a:lumMod val="75000"/>
                  </a:srgbClr>
                </a:solidFill>
                <a:latin typeface="Open Sans"/>
              </a:rPr>
              <a:t>uma resposta única à requisição realizada pelo usuário</a:t>
            </a:r>
            <a:r>
              <a:rPr lang="pt-BR" sz="3200" dirty="0">
                <a:solidFill>
                  <a:srgbClr val="525C65"/>
                </a:solidFill>
                <a:latin typeface="Open Sans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AD3E8-EA46-4A79-9E30-A507F2BC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Tolerância a Falhas em </a:t>
            </a:r>
            <a:r>
              <a:rPr lang="pt-BR" dirty="0" err="1"/>
              <a:t>Haddop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D08063-5EC5-49A1-9033-1079B221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525C65"/>
                </a:solidFill>
                <a:latin typeface="Open Sans"/>
              </a:rPr>
              <a:t>A tolerância a falhas mencionada anteriormente aparece aqui. Caso um sistema ou disco de armazenamento falhe por algum motivo, </a:t>
            </a:r>
            <a:r>
              <a:rPr lang="pt-BR" sz="2800" dirty="0">
                <a:solidFill>
                  <a:srgbClr val="00B0F0"/>
                </a:solidFill>
                <a:latin typeface="Open Sans"/>
              </a:rPr>
              <a:t>a tarefa é redistribuída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pelo </a:t>
            </a:r>
            <a:r>
              <a:rPr lang="pt-BR" sz="2800" i="1" dirty="0" err="1">
                <a:solidFill>
                  <a:schemeClr val="accent6">
                    <a:lumMod val="75000"/>
                  </a:schemeClr>
                </a:solidFill>
                <a:latin typeface="Open Sans"/>
              </a:rPr>
              <a:t>master</a:t>
            </a:r>
            <a:r>
              <a:rPr lang="pt-BR" sz="2800" i="1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 node </a:t>
            </a:r>
            <a:r>
              <a:rPr lang="pt-BR" sz="2800" dirty="0">
                <a:solidFill>
                  <a:srgbClr val="525C65"/>
                </a:solidFill>
                <a:latin typeface="Open Sans"/>
              </a:rPr>
              <a:t>e não há perda significativa de dados ou de performance no processo.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55859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Quadro</Template>
  <TotalTime>143</TotalTime>
  <Words>863</Words>
  <Application>Microsoft Office PowerPoint</Application>
  <PresentationFormat>Widescreen</PresentationFormat>
  <Paragraphs>79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Corbel</vt:lpstr>
      <vt:lpstr>Open Sans</vt:lpstr>
      <vt:lpstr>TH SarabunPSK</vt:lpstr>
      <vt:lpstr>Wingdings 2</vt:lpstr>
      <vt:lpstr>Quadro</vt:lpstr>
      <vt:lpstr>Como funciona o MapReduce </vt:lpstr>
      <vt:lpstr>MapReduce</vt:lpstr>
      <vt:lpstr>Para entender o conceito do MapReduce</vt:lpstr>
      <vt:lpstr>MapReduce</vt:lpstr>
      <vt:lpstr>MapReduce</vt:lpstr>
      <vt:lpstr>Fase 1: Mapeamento </vt:lpstr>
      <vt:lpstr>Fase 2:  Shuffle </vt:lpstr>
      <vt:lpstr>Fase 3 Reduce</vt:lpstr>
      <vt:lpstr>Tolerância a Falhas em Haddop</vt:lpstr>
      <vt:lpstr>Por que utilizar o MapReduce para analisar dados em larga escala? </vt:lpstr>
      <vt:lpstr>Por que utilizar o MapReduce para analisar dados em larga escala? </vt:lpstr>
      <vt:lpstr>Por que utilizar o MapReduce para analisar dados em larga escala? </vt:lpstr>
      <vt:lpstr>Por que utilizar o MapReduce para analisar dados em larga escala? </vt:lpstr>
      <vt:lpstr>MapReduce</vt:lpstr>
      <vt:lpstr>Hadoop se aplica a  Big Data</vt:lpstr>
      <vt:lpstr>Data Mining</vt:lpstr>
      <vt:lpstr>Hadoop se aplica a  Data Mining </vt:lpstr>
      <vt:lpstr>MapReduce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funciona o MapReduce</dc:title>
  <dc:creator>João Bosco Mangueira Sobral</dc:creator>
  <cp:lastModifiedBy>João Bosco Mangueira Sobral</cp:lastModifiedBy>
  <cp:revision>4</cp:revision>
  <dcterms:created xsi:type="dcterms:W3CDTF">2018-06-04T21:37:38Z</dcterms:created>
  <dcterms:modified xsi:type="dcterms:W3CDTF">2018-06-12T14:09:38Z</dcterms:modified>
</cp:coreProperties>
</file>