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8" r:id="rId9"/>
    <p:sldId id="266" r:id="rId10"/>
    <p:sldId id="263" r:id="rId11"/>
    <p:sldId id="262" r:id="rId12"/>
    <p:sldId id="264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6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ângulo de cantos arredondado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5206-D5FB-4E49-8986-F1B4764C435A}" type="datetimeFigureOut">
              <a:rPr lang="pt-BR" smtClean="0"/>
              <a:pPr/>
              <a:t>02/04/2014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DDBF10F-0DF6-48CE-BBD4-AE144712A75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5206-D5FB-4E49-8986-F1B4764C435A}" type="datetimeFigureOut">
              <a:rPr lang="pt-BR" smtClean="0"/>
              <a:pPr/>
              <a:t>02/04/2014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F10F-0DF6-48CE-BBD4-AE144712A75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5206-D5FB-4E49-8986-F1B4764C435A}" type="datetimeFigureOut">
              <a:rPr lang="pt-BR" smtClean="0"/>
              <a:pPr/>
              <a:t>02/04/2014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F10F-0DF6-48CE-BBD4-AE144712A75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5206-D5FB-4E49-8986-F1B4764C435A}" type="datetimeFigureOut">
              <a:rPr lang="pt-BR" smtClean="0"/>
              <a:pPr/>
              <a:t>02/04/2014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F10F-0DF6-48CE-BBD4-AE144712A75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ângulo de cantos arredondado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5206-D5FB-4E49-8986-F1B4764C435A}" type="datetimeFigureOut">
              <a:rPr lang="pt-BR" smtClean="0"/>
              <a:pPr/>
              <a:t>02/04/2014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DDBF10F-0DF6-48CE-BBD4-AE144712A75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5206-D5FB-4E49-8986-F1B4764C435A}" type="datetimeFigureOut">
              <a:rPr lang="pt-BR" smtClean="0"/>
              <a:pPr/>
              <a:t>02/04/2014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F10F-0DF6-48CE-BBD4-AE144712A75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5206-D5FB-4E49-8986-F1B4764C435A}" type="datetimeFigureOut">
              <a:rPr lang="pt-BR" smtClean="0"/>
              <a:pPr/>
              <a:t>02/04/2014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F10F-0DF6-48CE-BBD4-AE144712A75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5206-D5FB-4E49-8986-F1B4764C435A}" type="datetimeFigureOut">
              <a:rPr lang="pt-BR" smtClean="0"/>
              <a:pPr/>
              <a:t>02/04/2014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F10F-0DF6-48CE-BBD4-AE144712A75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5206-D5FB-4E49-8986-F1B4764C435A}" type="datetimeFigureOut">
              <a:rPr lang="pt-BR" smtClean="0"/>
              <a:pPr/>
              <a:t>02/04/2014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F10F-0DF6-48CE-BBD4-AE144712A75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ângulo de cantos arredondado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5206-D5FB-4E49-8986-F1B4764C435A}" type="datetimeFigureOut">
              <a:rPr lang="pt-BR" smtClean="0"/>
              <a:pPr/>
              <a:t>02/04/2014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F10F-0DF6-48CE-BBD4-AE144712A75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5206-D5FB-4E49-8986-F1B4764C435A}" type="datetimeFigureOut">
              <a:rPr lang="pt-BR" smtClean="0"/>
              <a:pPr/>
              <a:t>02/04/2014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DDBF10F-0DF6-48CE-BBD4-AE144712A75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ângulo de cantos arredondado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A885206-D5FB-4E49-8986-F1B4764C435A}" type="datetimeFigureOut">
              <a:rPr lang="pt-BR" smtClean="0"/>
              <a:pPr/>
              <a:t>02/04/2014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DDBF10F-0DF6-48CE-BBD4-AE144712A75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Monitores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Monitores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dirty="0" smtClean="0"/>
              <a:t> </a:t>
            </a:r>
          </a:p>
          <a:p>
            <a:pPr>
              <a:buNone/>
            </a:pPr>
            <a:r>
              <a:rPr lang="pt-BR" dirty="0" smtClean="0"/>
              <a:t>  Uma thread/processo entra em um monitor, </a:t>
            </a:r>
          </a:p>
          <a:p>
            <a:pPr>
              <a:buNone/>
            </a:pPr>
            <a:r>
              <a:rPr lang="pt-BR" dirty="0" smtClean="0"/>
              <a:t>        chamando qualquer um de seus procedimentos.</a:t>
            </a:r>
            <a:br>
              <a:rPr lang="pt-BR" dirty="0" smtClean="0"/>
            </a:br>
            <a:endParaRPr lang="pt-BR" dirty="0" smtClean="0"/>
          </a:p>
          <a:p>
            <a:pPr>
              <a:buNone/>
            </a:pPr>
            <a:r>
              <a:rPr lang="pt-BR" dirty="0" smtClean="0"/>
              <a:t>  Um processo está em um monitor, quando está pronto ou </a:t>
            </a:r>
            <a:br>
              <a:rPr lang="pt-BR" dirty="0" smtClean="0"/>
            </a:br>
            <a:r>
              <a:rPr lang="pt-BR" dirty="0" smtClean="0"/>
              <a:t>   executando.       </a:t>
            </a:r>
            <a:br>
              <a:rPr lang="pt-BR" dirty="0" smtClean="0"/>
            </a:br>
            <a:endParaRPr lang="pt-BR" dirty="0" smtClean="0"/>
          </a:p>
          <a:p>
            <a:pPr>
              <a:buNone/>
            </a:pPr>
            <a:r>
              <a:rPr lang="pt-BR" dirty="0" smtClean="0"/>
              <a:t>  Um ponto de entrada somente, para garantir exclusão mútua. </a:t>
            </a:r>
          </a:p>
          <a:p>
            <a:pPr>
              <a:buNone/>
            </a:pPr>
            <a:r>
              <a:rPr lang="pt-BR" dirty="0" smtClean="0"/>
              <a:t>        </a:t>
            </a:r>
          </a:p>
          <a:p>
            <a:pPr>
              <a:buNone/>
            </a:pPr>
            <a:r>
              <a:rPr lang="pt-BR" dirty="0" smtClean="0"/>
              <a:t>  Outros processos ficam em fila de  bloqueados se tentarem </a:t>
            </a:r>
            <a:br>
              <a:rPr lang="pt-BR" dirty="0" smtClean="0"/>
            </a:br>
            <a:r>
              <a:rPr lang="pt-BR" dirty="0" smtClean="0"/>
              <a:t>   entrar no Monitor.</a:t>
            </a:r>
            <a:br>
              <a:rPr lang="pt-BR" dirty="0" smtClean="0"/>
            </a:b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Monitores 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dirty="0" smtClean="0"/>
              <a:t>  Para implementar a sincronização é necessário utilizar variáveis de condição, só acessíveis dentro do monitor </a:t>
            </a:r>
            <a:br>
              <a:rPr lang="pt-BR" dirty="0" smtClean="0"/>
            </a:br>
            <a:endParaRPr lang="pt-BR" dirty="0" smtClean="0"/>
          </a:p>
          <a:p>
            <a:pPr>
              <a:buNone/>
            </a:pPr>
            <a:r>
              <a:rPr lang="pt-BR" dirty="0" smtClean="0"/>
              <a:t>  Variáveis de condição são tipos de dados especiais dos monitores </a:t>
            </a:r>
          </a:p>
          <a:p>
            <a:pPr>
              <a:buNone/>
            </a:pPr>
            <a:r>
              <a:rPr lang="pt-BR" dirty="0" smtClean="0"/>
              <a:t>      operados por duas instruções </a:t>
            </a:r>
            <a:r>
              <a:rPr lang="pt-BR" dirty="0" err="1" smtClean="0"/>
              <a:t>Wait</a:t>
            </a:r>
            <a:r>
              <a:rPr lang="pt-BR" dirty="0" smtClean="0"/>
              <a:t> e </a:t>
            </a:r>
            <a:r>
              <a:rPr lang="pt-BR" dirty="0" err="1" smtClean="0"/>
              <a:t>Signal</a:t>
            </a:r>
            <a:r>
              <a:rPr lang="pt-BR" dirty="0" smtClean="0"/>
              <a:t> (</a:t>
            </a:r>
            <a:r>
              <a:rPr lang="pt-BR" dirty="0" err="1" smtClean="0"/>
              <a:t>notify</a:t>
            </a:r>
            <a:r>
              <a:rPr lang="pt-BR" dirty="0" smtClean="0"/>
              <a:t>).</a:t>
            </a:r>
          </a:p>
          <a:p>
            <a:pPr>
              <a:buNone/>
            </a:pPr>
            <a:r>
              <a:rPr lang="pt-BR" dirty="0" smtClean="0"/>
              <a:t>  </a:t>
            </a:r>
            <a:r>
              <a:rPr lang="pt-BR" dirty="0" err="1" smtClean="0"/>
              <a:t>Wait</a:t>
            </a:r>
            <a:r>
              <a:rPr lang="pt-BR" dirty="0" smtClean="0"/>
              <a:t>(C): suspende a execução do processo, colocando-o em </a:t>
            </a:r>
          </a:p>
          <a:p>
            <a:pPr>
              <a:buNone/>
            </a:pPr>
            <a:r>
              <a:rPr lang="pt-BR" dirty="0" smtClean="0"/>
              <a:t>      estado de espera associado a condição C </a:t>
            </a:r>
          </a:p>
          <a:p>
            <a:pPr>
              <a:buNone/>
            </a:pPr>
            <a:r>
              <a:rPr lang="pt-BR" dirty="0" smtClean="0"/>
              <a:t>  </a:t>
            </a:r>
            <a:r>
              <a:rPr lang="pt-BR" dirty="0" err="1" smtClean="0"/>
              <a:t>Signal</a:t>
            </a:r>
            <a:r>
              <a:rPr lang="pt-BR" dirty="0" smtClean="0"/>
              <a:t>(C): permite que um processo bloqueado por </a:t>
            </a:r>
            <a:r>
              <a:rPr lang="pt-BR" dirty="0" err="1" smtClean="0"/>
              <a:t>wait</a:t>
            </a:r>
            <a:r>
              <a:rPr lang="pt-BR" dirty="0" smtClean="0"/>
              <a:t>(C)     </a:t>
            </a:r>
            <a:br>
              <a:rPr lang="pt-BR" dirty="0" smtClean="0"/>
            </a:br>
            <a:r>
              <a:rPr lang="pt-BR" dirty="0" smtClean="0"/>
              <a:t>   continue a sua execução.  </a:t>
            </a:r>
          </a:p>
          <a:p>
            <a:pPr>
              <a:buNone/>
            </a:pPr>
            <a:r>
              <a:rPr lang="pt-BR" dirty="0" smtClean="0"/>
              <a:t>      </a:t>
            </a:r>
          </a:p>
          <a:p>
            <a:pPr>
              <a:buNone/>
            </a:pPr>
            <a:r>
              <a:rPr lang="pt-BR" dirty="0" smtClean="0"/>
              <a:t>  Se existir mais de um processo/thread bloqueado, apenas um é </a:t>
            </a:r>
            <a:br>
              <a:rPr lang="pt-BR" dirty="0" smtClean="0"/>
            </a:br>
            <a:r>
              <a:rPr lang="pt-BR" dirty="0" smtClean="0"/>
              <a:t>   liberado para execução.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Monitores em 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  Uma linguagem atual que oferece o uso de monitores é Java.</a:t>
            </a:r>
          </a:p>
          <a:p>
            <a:endParaRPr lang="pt-BR" dirty="0" smtClean="0"/>
          </a:p>
          <a:p>
            <a:pPr>
              <a:buNone/>
            </a:pPr>
            <a:r>
              <a:rPr lang="pt-BR" dirty="0" smtClean="0"/>
              <a:t>  Métodos são colocados em estado de monitor através da palavra chave </a:t>
            </a:r>
          </a:p>
          <a:p>
            <a:pPr>
              <a:buNone/>
            </a:pPr>
            <a:r>
              <a:rPr lang="pt-BR" dirty="0" smtClean="0"/>
              <a:t>       </a:t>
            </a:r>
            <a:r>
              <a:rPr lang="pt-BR" dirty="0" err="1" smtClean="0">
                <a:solidFill>
                  <a:srgbClr val="C00000"/>
                </a:solidFill>
              </a:rPr>
              <a:t>synchronized</a:t>
            </a:r>
            <a:r>
              <a:rPr lang="pt-BR" dirty="0" smtClean="0">
                <a:solidFill>
                  <a:srgbClr val="C00000"/>
                </a:solidFill>
              </a:rPr>
              <a:t> 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pPr>
              <a:buNone/>
            </a:pPr>
            <a:r>
              <a:rPr lang="pt-BR" dirty="0" smtClean="0"/>
              <a:t>  Métodos que testam variáveis de condição são: </a:t>
            </a:r>
            <a:r>
              <a:rPr lang="pt-BR" dirty="0" err="1" smtClean="0">
                <a:solidFill>
                  <a:srgbClr val="3366FF"/>
                </a:solidFill>
              </a:rPr>
              <a:t>wait</a:t>
            </a:r>
            <a:r>
              <a:rPr lang="pt-BR" dirty="0" smtClean="0">
                <a:solidFill>
                  <a:srgbClr val="3366FF"/>
                </a:solidFill>
              </a:rPr>
              <a:t>(), </a:t>
            </a:r>
            <a:r>
              <a:rPr lang="pt-BR" dirty="0" err="1" smtClean="0">
                <a:solidFill>
                  <a:srgbClr val="3366FF"/>
                </a:solidFill>
              </a:rPr>
              <a:t>notify</a:t>
            </a:r>
            <a:r>
              <a:rPr lang="pt-BR" dirty="0" smtClean="0">
                <a:solidFill>
                  <a:srgbClr val="3366FF"/>
                </a:solidFill>
              </a:rPr>
              <a:t>(),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>
                <a:solidFill>
                  <a:srgbClr val="3366FF"/>
                </a:solidFill>
              </a:rPr>
              <a:t>notifyAll</a:t>
            </a:r>
            <a:r>
              <a:rPr lang="pt-BR" dirty="0" smtClean="0">
                <a:solidFill>
                  <a:srgbClr val="3366FF"/>
                </a:solidFill>
              </a:rPr>
              <a:t>() </a:t>
            </a:r>
          </a:p>
          <a:p>
            <a:pPr>
              <a:buNone/>
            </a:pPr>
            <a:r>
              <a:rPr lang="pt-BR" dirty="0" smtClean="0"/>
              <a:t>       </a:t>
            </a:r>
            <a:r>
              <a:rPr lang="pt-BR" dirty="0" err="1" smtClean="0">
                <a:solidFill>
                  <a:srgbClr val="3366FF"/>
                </a:solidFill>
              </a:rPr>
              <a:t>wait</a:t>
            </a:r>
            <a:r>
              <a:rPr lang="pt-BR" dirty="0" smtClean="0">
                <a:solidFill>
                  <a:srgbClr val="3366FF"/>
                </a:solidFill>
              </a:rPr>
              <a:t>( ) </a:t>
            </a:r>
            <a:r>
              <a:rPr lang="pt-BR" dirty="0" smtClean="0"/>
              <a:t>– o respectivo thread vai para bloqueado (estado </a:t>
            </a:r>
            <a:r>
              <a:rPr lang="pt-BR" dirty="0" err="1" smtClean="0"/>
              <a:t>sleep</a:t>
            </a:r>
            <a:r>
              <a:rPr lang="pt-BR" dirty="0" smtClean="0"/>
              <a:t>) até que algum </a:t>
            </a:r>
            <a:br>
              <a:rPr lang="pt-BR" dirty="0" smtClean="0"/>
            </a:br>
            <a:r>
              <a:rPr lang="pt-BR" dirty="0" smtClean="0"/>
              <a:t>  outra thread  que entrou no monitor dê </a:t>
            </a:r>
            <a:r>
              <a:rPr lang="pt-BR" dirty="0" err="1" smtClean="0"/>
              <a:t>notify</a:t>
            </a:r>
            <a:r>
              <a:rPr lang="pt-BR" dirty="0" smtClean="0"/>
              <a:t>( ).</a:t>
            </a:r>
          </a:p>
          <a:p>
            <a:pPr>
              <a:buNone/>
            </a:pPr>
            <a:r>
              <a:rPr lang="pt-BR" dirty="0" smtClean="0"/>
              <a:t>       </a:t>
            </a:r>
            <a:r>
              <a:rPr lang="pt-BR" dirty="0" err="1" smtClean="0">
                <a:solidFill>
                  <a:srgbClr val="3366FF"/>
                </a:solidFill>
              </a:rPr>
              <a:t>notify</a:t>
            </a:r>
            <a:r>
              <a:rPr lang="pt-BR" dirty="0" smtClean="0">
                <a:solidFill>
                  <a:srgbClr val="3366FF"/>
                </a:solidFill>
              </a:rPr>
              <a:t>( ) </a:t>
            </a:r>
            <a:r>
              <a:rPr lang="pt-BR" dirty="0" smtClean="0"/>
              <a:t>– acorda o primeiro thread que chamou um </a:t>
            </a:r>
            <a:r>
              <a:rPr lang="pt-BR" dirty="0" err="1" smtClean="0"/>
              <a:t>wait</a:t>
            </a:r>
            <a:r>
              <a:rPr lang="pt-BR" dirty="0" smtClean="0"/>
              <a:t>( ) no mesmo objeto. </a:t>
            </a:r>
            <a:br>
              <a:rPr lang="pt-BR" dirty="0" smtClean="0"/>
            </a:br>
            <a:r>
              <a:rPr lang="pt-BR" dirty="0" smtClean="0"/>
              <a:t>  </a:t>
            </a:r>
            <a:br>
              <a:rPr lang="pt-BR" dirty="0" smtClean="0"/>
            </a:br>
            <a:r>
              <a:rPr lang="pt-BR" dirty="0" smtClean="0"/>
              <a:t>  </a:t>
            </a:r>
            <a:r>
              <a:rPr lang="pt-BR" dirty="0" err="1" smtClean="0">
                <a:solidFill>
                  <a:srgbClr val="3366FF"/>
                </a:solidFill>
              </a:rPr>
              <a:t>notifyAll</a:t>
            </a:r>
            <a:r>
              <a:rPr lang="pt-BR" dirty="0" smtClean="0">
                <a:solidFill>
                  <a:srgbClr val="3366FF"/>
                </a:solidFill>
              </a:rPr>
              <a:t>( ) </a:t>
            </a:r>
            <a:r>
              <a:rPr lang="pt-BR" dirty="0" smtClean="0"/>
              <a:t>– acorda todos as threads que chamaram </a:t>
            </a:r>
            <a:r>
              <a:rPr lang="pt-BR" dirty="0" err="1" smtClean="0"/>
              <a:t>wait</a:t>
            </a:r>
            <a:r>
              <a:rPr lang="pt-BR" dirty="0" smtClean="0"/>
              <a:t>( ), </a:t>
            </a:r>
            <a:br>
              <a:rPr lang="pt-BR" dirty="0" smtClean="0"/>
            </a:br>
            <a:r>
              <a:rPr lang="pt-BR" dirty="0" smtClean="0"/>
              <a:t>  sendo que a thread de maior prioridade executa primeiro.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Semáforos 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  Semáforos são ferramentas importantes para implementar       </a:t>
            </a:r>
            <a:br>
              <a:rPr lang="pt-BR" dirty="0" smtClean="0"/>
            </a:br>
            <a:r>
              <a:rPr lang="pt-BR" dirty="0" smtClean="0"/>
              <a:t>   exclusão mútua. </a:t>
            </a:r>
          </a:p>
          <a:p>
            <a:pPr>
              <a:buNone/>
            </a:pPr>
            <a:r>
              <a:rPr lang="pt-BR" dirty="0" smtClean="0"/>
              <a:t>  Mas pode ser difícil utilizá-los corretamente em um </a:t>
            </a:r>
            <a:br>
              <a:rPr lang="pt-BR" dirty="0" smtClean="0"/>
            </a:br>
            <a:r>
              <a:rPr lang="pt-BR" dirty="0" smtClean="0"/>
              <a:t>   programa. </a:t>
            </a:r>
          </a:p>
          <a:p>
            <a:pPr>
              <a:buNone/>
            </a:pPr>
            <a:r>
              <a:rPr lang="pt-BR" dirty="0" smtClean="0"/>
              <a:t>  Estão sujeitos a erros de programação.</a:t>
            </a:r>
            <a:br>
              <a:rPr lang="pt-BR" dirty="0" smtClean="0"/>
            </a:br>
            <a:r>
              <a:rPr lang="pt-BR" dirty="0" smtClean="0"/>
              <a:t> </a:t>
            </a:r>
          </a:p>
          <a:p>
            <a:pPr>
              <a:buNone/>
            </a:pPr>
            <a:r>
              <a:rPr lang="pt-BR" dirty="0" smtClean="0"/>
              <a:t>  Principalmente se necessário definir várias </a:t>
            </a:r>
            <a:r>
              <a:rPr lang="pt-BR" dirty="0" err="1" smtClean="0"/>
              <a:t>RCs</a:t>
            </a:r>
            <a:r>
              <a:rPr lang="pt-BR" dirty="0" smtClean="0"/>
              <a:t>.</a:t>
            </a:r>
            <a:br>
              <a:rPr lang="pt-BR" dirty="0" smtClean="0"/>
            </a:br>
            <a:r>
              <a:rPr lang="pt-BR" dirty="0" smtClean="0"/>
              <a:t> </a:t>
            </a:r>
          </a:p>
          <a:p>
            <a:pPr>
              <a:buNone/>
            </a:pPr>
            <a:r>
              <a:rPr lang="pt-BR" dirty="0" smtClean="0"/>
              <a:t> Como tornar o uso de semáforos mais fácil/amigável ? 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Monitores 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pt-BR" dirty="0" smtClean="0"/>
              <a:t>  É um construtor de linguagem de programação que oferece a  </a:t>
            </a:r>
            <a:br>
              <a:rPr lang="pt-BR" dirty="0" smtClean="0"/>
            </a:br>
            <a:r>
              <a:rPr lang="pt-BR" dirty="0" smtClean="0"/>
              <a:t>   funcionalidade dos semáforos. </a:t>
            </a:r>
          </a:p>
          <a:p>
            <a:pPr>
              <a:buNone/>
            </a:pPr>
            <a:r>
              <a:rPr lang="pt-BR" dirty="0" smtClean="0"/>
              <a:t>  Maior facilidade de utilização por parte do programador. </a:t>
            </a:r>
          </a:p>
          <a:p>
            <a:pPr>
              <a:buNone/>
            </a:pPr>
            <a:r>
              <a:rPr lang="pt-BR" dirty="0" smtClean="0"/>
              <a:t>  Não tem em muitas linguagens de programação, mas em Java </a:t>
            </a:r>
          </a:p>
          <a:p>
            <a:pPr>
              <a:buNone/>
            </a:pPr>
            <a:r>
              <a:rPr lang="pt-BR" dirty="0" smtClean="0"/>
              <a:t>       codificar as seções críticas como procedimentos do monitor     </a:t>
            </a:r>
            <a:br>
              <a:rPr lang="pt-BR" dirty="0" smtClean="0"/>
            </a:br>
            <a:r>
              <a:rPr lang="pt-BR" dirty="0" smtClean="0"/>
              <a:t>    pode tornar mais modular.</a:t>
            </a:r>
          </a:p>
          <a:p>
            <a:pPr>
              <a:buNone/>
            </a:pPr>
            <a:r>
              <a:rPr lang="pt-BR" dirty="0" smtClean="0"/>
              <a:t>  Quando um processo precisa referenciar dados compartilhados  </a:t>
            </a:r>
            <a:br>
              <a:rPr lang="pt-BR" dirty="0" smtClean="0"/>
            </a:br>
            <a:r>
              <a:rPr lang="pt-BR" dirty="0" smtClean="0"/>
              <a:t>   chama um procedimento do monitor.</a:t>
            </a:r>
          </a:p>
          <a:p>
            <a:pPr>
              <a:buNone/>
            </a:pPr>
            <a:r>
              <a:rPr lang="pt-BR" dirty="0" smtClean="0"/>
              <a:t>  Módulos de linguagens de programação que fornecem uma     </a:t>
            </a:r>
            <a:br>
              <a:rPr lang="pt-BR" dirty="0" smtClean="0"/>
            </a:br>
            <a:r>
              <a:rPr lang="pt-BR" dirty="0" smtClean="0"/>
              <a:t>   funcionalidade equivalente aos semáforo.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Monitores 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  O monitor é um conjunto de procedimentos, variáveis e inicialização </a:t>
            </a:r>
          </a:p>
          <a:p>
            <a:pPr>
              <a:buNone/>
            </a:pPr>
            <a:r>
              <a:rPr lang="pt-BR" dirty="0" smtClean="0"/>
              <a:t>       definidos dentro de um módulo um processo entra no “monitor”, chamando   </a:t>
            </a:r>
            <a:br>
              <a:rPr lang="pt-BR" dirty="0" smtClean="0"/>
            </a:br>
            <a:r>
              <a:rPr lang="pt-BR" dirty="0" smtClean="0"/>
              <a:t>   um dos seus procedimentos. </a:t>
            </a:r>
          </a:p>
          <a:p>
            <a:pPr>
              <a:buNone/>
            </a:pPr>
            <a:r>
              <a:rPr lang="pt-BR" dirty="0" smtClean="0"/>
              <a:t>  Como se fosse uma classe. Pode ser uma classe. </a:t>
            </a:r>
          </a:p>
          <a:p>
            <a:pPr>
              <a:buNone/>
            </a:pPr>
            <a:r>
              <a:rPr lang="pt-BR" dirty="0" smtClean="0"/>
              <a:t> </a:t>
            </a:r>
          </a:p>
          <a:p>
            <a:pPr>
              <a:buNone/>
            </a:pPr>
            <a:r>
              <a:rPr lang="pt-BR" dirty="0" smtClean="0"/>
              <a:t>  A característica mais importante do monitor é a exclusão mútua automática </a:t>
            </a:r>
            <a:br>
              <a:rPr lang="pt-BR" dirty="0" smtClean="0"/>
            </a:br>
            <a:r>
              <a:rPr lang="pt-BR" dirty="0" smtClean="0"/>
              <a:t>  entre os seus procedimentos. </a:t>
            </a:r>
          </a:p>
          <a:p>
            <a:pPr>
              <a:buNone/>
            </a:pPr>
            <a:r>
              <a:rPr lang="pt-BR" dirty="0" smtClean="0"/>
              <a:t>  Basta codificar as regiões críticas como procedimentos do monitor e se  </a:t>
            </a:r>
          </a:p>
          <a:p>
            <a:pPr>
              <a:buNone/>
            </a:pPr>
            <a:r>
              <a:rPr lang="pt-BR" dirty="0" smtClean="0"/>
              <a:t>       irá garantir a exclusão mútua. </a:t>
            </a:r>
          </a:p>
          <a:p>
            <a:pPr>
              <a:buNone/>
            </a:pPr>
            <a:r>
              <a:rPr lang="pt-BR" dirty="0" smtClean="0"/>
              <a:t>  Como semáforos, só um processo pode estar executando no monitor de cada  </a:t>
            </a:r>
            <a:br>
              <a:rPr lang="pt-BR" dirty="0" smtClean="0"/>
            </a:br>
            <a:r>
              <a:rPr lang="pt-BR" dirty="0" smtClean="0"/>
              <a:t>  vez, sendo que outros processos que chamarem o monitor, ficarão bloqueados. </a:t>
            </a:r>
          </a:p>
          <a:p>
            <a:pPr>
              <a:buNone/>
            </a:pPr>
            <a:r>
              <a:rPr lang="pt-BR" dirty="0" smtClean="0"/>
              <a:t>  Oferece, portanto, exclusão mútua.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Monitores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 </a:t>
            </a:r>
          </a:p>
          <a:p>
            <a:pPr>
              <a:buNone/>
            </a:pPr>
            <a:r>
              <a:rPr lang="pt-BR" dirty="0" smtClean="0"/>
              <a:t>  Variáveis compartilhadas podem ser protegidas, </a:t>
            </a:r>
            <a:br>
              <a:rPr lang="pt-BR" dirty="0" smtClean="0"/>
            </a:br>
            <a:r>
              <a:rPr lang="pt-BR" dirty="0" smtClean="0"/>
              <a:t>   especificando-as através do monitor. 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  Um processo pode ser bloqueado quando tentar entrar no </a:t>
            </a:r>
            <a:br>
              <a:rPr lang="pt-BR" dirty="0" smtClean="0"/>
            </a:br>
            <a:r>
              <a:rPr lang="pt-BR" dirty="0" smtClean="0"/>
              <a:t>   monitor, mas este está sendo utilizado por outro. 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  Quando um processo termina de usar o monitor, tem que     </a:t>
            </a:r>
            <a:br>
              <a:rPr lang="pt-BR" dirty="0" smtClean="0"/>
            </a:br>
            <a:r>
              <a:rPr lang="pt-BR" dirty="0" smtClean="0"/>
              <a:t>   liberá-lo. 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Monitores 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t-BR" dirty="0" smtClean="0"/>
              <a:t>monitor </a:t>
            </a:r>
            <a:r>
              <a:rPr lang="pt-BR" dirty="0" err="1" smtClean="0"/>
              <a:t>monitor-name</a:t>
            </a:r>
            <a:r>
              <a:rPr lang="pt-BR" dirty="0" smtClean="0"/>
              <a:t> </a:t>
            </a:r>
            <a:br>
              <a:rPr lang="pt-BR" dirty="0" smtClean="0"/>
            </a:br>
            <a:r>
              <a:rPr lang="pt-BR" dirty="0" smtClean="0"/>
              <a:t>{ </a:t>
            </a:r>
          </a:p>
          <a:p>
            <a:pPr>
              <a:buNone/>
            </a:pPr>
            <a:r>
              <a:rPr lang="pt-BR" dirty="0" smtClean="0"/>
              <a:t>        declaração de variáveis compartilhadas </a:t>
            </a:r>
          </a:p>
          <a:p>
            <a:pPr>
              <a:buNone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 </a:t>
            </a:r>
            <a:r>
              <a:rPr lang="pt-BR" dirty="0" err="1" smtClean="0"/>
              <a:t>procedure</a:t>
            </a:r>
            <a:r>
              <a:rPr lang="pt-BR" dirty="0" smtClean="0"/>
              <a:t> P1 (…) { </a:t>
            </a:r>
          </a:p>
          <a:p>
            <a:pPr>
              <a:buNone/>
            </a:pPr>
            <a:r>
              <a:rPr lang="pt-BR" dirty="0" smtClean="0"/>
              <a:t>                . . . </a:t>
            </a:r>
          </a:p>
          <a:p>
            <a:pPr>
              <a:buNone/>
            </a:pPr>
            <a:r>
              <a:rPr lang="pt-BR" dirty="0" smtClean="0"/>
              <a:t>         } </a:t>
            </a:r>
          </a:p>
          <a:p>
            <a:pPr>
              <a:buNone/>
            </a:pPr>
            <a:r>
              <a:rPr lang="pt-BR" dirty="0" smtClean="0"/>
              <a:t>        </a:t>
            </a:r>
            <a:r>
              <a:rPr lang="pt-BR" dirty="0" err="1" smtClean="0"/>
              <a:t>procedure</a:t>
            </a:r>
            <a:r>
              <a:rPr lang="pt-BR" dirty="0" smtClean="0"/>
              <a:t> P2 (…) { </a:t>
            </a:r>
          </a:p>
          <a:p>
            <a:pPr>
              <a:buNone/>
            </a:pPr>
            <a:r>
              <a:rPr lang="pt-BR" dirty="0" smtClean="0"/>
              <a:t>                 . . . </a:t>
            </a:r>
            <a:br>
              <a:rPr lang="pt-BR" dirty="0" smtClean="0"/>
            </a:br>
            <a:r>
              <a:rPr lang="pt-BR" dirty="0" smtClean="0"/>
              <a:t> } </a:t>
            </a:r>
          </a:p>
          <a:p>
            <a:pPr>
              <a:buNone/>
            </a:pPr>
            <a:r>
              <a:rPr lang="pt-BR" dirty="0" smtClean="0"/>
              <a:t>        </a:t>
            </a:r>
            <a:r>
              <a:rPr lang="pt-BR" dirty="0" err="1" smtClean="0"/>
              <a:t>procedure</a:t>
            </a:r>
            <a:r>
              <a:rPr lang="pt-BR" dirty="0" smtClean="0"/>
              <a:t> </a:t>
            </a:r>
            <a:r>
              <a:rPr lang="pt-BR" dirty="0" err="1" smtClean="0"/>
              <a:t>Pn</a:t>
            </a:r>
            <a:r>
              <a:rPr lang="pt-BR" dirty="0" smtClean="0"/>
              <a:t> (…) { </a:t>
            </a:r>
          </a:p>
          <a:p>
            <a:pPr>
              <a:buNone/>
            </a:pPr>
            <a:r>
              <a:rPr lang="pt-BR" dirty="0" smtClean="0"/>
              <a:t>                   . . . </a:t>
            </a:r>
          </a:p>
          <a:p>
            <a:pPr>
              <a:buNone/>
            </a:pPr>
            <a:r>
              <a:rPr lang="pt-BR" dirty="0" smtClean="0"/>
              <a:t>       } </a:t>
            </a:r>
          </a:p>
          <a:p>
            <a:pPr>
              <a:buNone/>
            </a:pPr>
            <a:r>
              <a:rPr lang="pt-BR" dirty="0" smtClean="0"/>
              <a:t>      { </a:t>
            </a:r>
            <a:br>
              <a:rPr lang="pt-BR" dirty="0" smtClean="0"/>
            </a:br>
            <a:r>
              <a:rPr lang="pt-BR" dirty="0" smtClean="0"/>
              <a:t>     código de inicialização </a:t>
            </a:r>
          </a:p>
          <a:p>
            <a:pPr>
              <a:buNone/>
            </a:pPr>
            <a:r>
              <a:rPr lang="pt-BR" dirty="0" smtClean="0"/>
              <a:t>       } </a:t>
            </a:r>
          </a:p>
          <a:p>
            <a:pPr>
              <a:buNone/>
            </a:pPr>
            <a:r>
              <a:rPr lang="pt-BR" dirty="0" smtClean="0"/>
              <a:t>      }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Leitores e Escritores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Outra situação que ocorre com frequência em sistemas concorrentes é o problema dos leitores/escritores. Neste caso, um conjunto de processos ou threads acessam de forma concorrente uma área de memória comum (compartilhada), na qual podem fazer leituras ou escritas de valores. </a:t>
            </a:r>
            <a:r>
              <a:rPr lang="pt-BR" dirty="0" smtClean="0">
                <a:solidFill>
                  <a:srgbClr val="3366FF"/>
                </a:solidFill>
              </a:rPr>
              <a:t>As leituras podem ser feitas simultaneamente, pois não interferem umas com as outras</a:t>
            </a:r>
            <a:r>
              <a:rPr lang="pt-BR" dirty="0" smtClean="0"/>
              <a:t>, mas </a:t>
            </a:r>
            <a:r>
              <a:rPr lang="pt-BR" dirty="0" smtClean="0">
                <a:solidFill>
                  <a:srgbClr val="3366FF"/>
                </a:solidFill>
              </a:rPr>
              <a:t>as escritas têm de ser feitas com acesso exclusivo à área compartilhada</a:t>
            </a:r>
            <a:r>
              <a:rPr lang="pt-BR" dirty="0" smtClean="0"/>
              <a:t>, para evitar os erros de inconsistência.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333333"/>
                </a:solidFill>
                <a:latin typeface="Arial"/>
              </a:rPr>
              <a:t/>
            </a:r>
            <a:br>
              <a:rPr lang="pt-BR" dirty="0" smtClean="0">
                <a:solidFill>
                  <a:srgbClr val="333333"/>
                </a:solidFill>
                <a:latin typeface="Arial"/>
              </a:rPr>
            </a:br>
            <a:r>
              <a:rPr lang="pt-BR" dirty="0" smtClean="0">
                <a:solidFill>
                  <a:srgbClr val="333333"/>
                </a:solidFill>
                <a:latin typeface="Arial"/>
              </a:rPr>
              <a:t/>
            </a:r>
            <a:br>
              <a:rPr lang="pt-BR" dirty="0" smtClean="0">
                <a:solidFill>
                  <a:srgbClr val="333333"/>
                </a:solidFill>
                <a:latin typeface="Arial"/>
              </a:rPr>
            </a:br>
            <a:r>
              <a:rPr lang="pt-BR" dirty="0">
                <a:solidFill>
                  <a:srgbClr val="333333"/>
                </a:solidFill>
                <a:latin typeface="Arial"/>
              </a:rPr>
              <a:t/>
            </a:r>
            <a:br>
              <a:rPr lang="pt-BR" dirty="0">
                <a:solidFill>
                  <a:srgbClr val="333333"/>
                </a:solidFill>
                <a:latin typeface="Arial"/>
              </a:rPr>
            </a:br>
            <a:r>
              <a:rPr lang="pt-BR" dirty="0" smtClean="0">
                <a:solidFill>
                  <a:srgbClr val="333333"/>
                </a:solidFill>
                <a:latin typeface="Arial"/>
              </a:rPr>
              <a:t/>
            </a:r>
            <a:br>
              <a:rPr lang="pt-BR" dirty="0" smtClean="0">
                <a:solidFill>
                  <a:srgbClr val="333333"/>
                </a:solidFill>
                <a:latin typeface="Arial"/>
              </a:rPr>
            </a:br>
            <a:r>
              <a:rPr lang="pt-BR" dirty="0">
                <a:solidFill>
                  <a:srgbClr val="333333"/>
                </a:solidFill>
                <a:latin typeface="Arial"/>
              </a:rPr>
              <a:t/>
            </a:r>
            <a:br>
              <a:rPr lang="pt-BR" dirty="0">
                <a:solidFill>
                  <a:srgbClr val="333333"/>
                </a:solidFill>
                <a:latin typeface="Arial"/>
              </a:rPr>
            </a:br>
            <a:r>
              <a:rPr lang="pt-BR" dirty="0" smtClean="0">
                <a:solidFill>
                  <a:srgbClr val="333333"/>
                </a:solidFill>
                <a:latin typeface="Arial"/>
              </a:rPr>
              <a:t/>
            </a:r>
            <a:br>
              <a:rPr lang="pt-BR" dirty="0" smtClean="0">
                <a:solidFill>
                  <a:srgbClr val="333333"/>
                </a:solidFill>
                <a:latin typeface="Arial"/>
              </a:rPr>
            </a:br>
            <a:r>
              <a:rPr lang="pt-BR" dirty="0">
                <a:solidFill>
                  <a:srgbClr val="333333"/>
                </a:solidFill>
                <a:latin typeface="Arial"/>
              </a:rPr>
              <a:t/>
            </a:r>
            <a:br>
              <a:rPr lang="pt-BR" dirty="0">
                <a:solidFill>
                  <a:srgbClr val="333333"/>
                </a:solidFill>
                <a:latin typeface="Arial"/>
              </a:rPr>
            </a:br>
            <a:r>
              <a:rPr lang="pt-BR" dirty="0" smtClean="0">
                <a:solidFill>
                  <a:srgbClr val="333333"/>
                </a:solidFill>
                <a:latin typeface="Arial"/>
              </a:rPr>
              <a:t/>
            </a:r>
            <a:br>
              <a:rPr lang="pt-BR" dirty="0" smtClean="0">
                <a:solidFill>
                  <a:srgbClr val="333333"/>
                </a:solidFill>
                <a:latin typeface="Arial"/>
              </a:rPr>
            </a:br>
            <a:r>
              <a:rPr lang="pt-BR" dirty="0">
                <a:solidFill>
                  <a:srgbClr val="333333"/>
                </a:solidFill>
                <a:latin typeface="Arial"/>
              </a:rPr>
              <a:t/>
            </a:r>
            <a:br>
              <a:rPr lang="pt-BR" dirty="0">
                <a:solidFill>
                  <a:srgbClr val="333333"/>
                </a:solidFill>
                <a:latin typeface="Arial"/>
              </a:rPr>
            </a:br>
            <a:r>
              <a:rPr lang="pt-BR" dirty="0" smtClean="0">
                <a:solidFill>
                  <a:srgbClr val="333333"/>
                </a:solidFill>
                <a:latin typeface="Arial"/>
              </a:rPr>
              <a:t>Observações</a:t>
            </a:r>
            <a:r>
              <a:rPr lang="pt-BR" dirty="0">
                <a:solidFill>
                  <a:srgbClr val="333333"/>
                </a:solidFill>
                <a:latin typeface="Arial"/>
              </a:rPr>
              <a:t/>
            </a:r>
            <a:br>
              <a:rPr lang="pt-BR" dirty="0">
                <a:solidFill>
                  <a:srgbClr val="333333"/>
                </a:solidFill>
                <a:latin typeface="Arial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>
                <a:solidFill>
                  <a:srgbClr val="333333"/>
                </a:solidFill>
                <a:latin typeface="Arial"/>
              </a:rPr>
              <a:t>T</a:t>
            </a:r>
            <a:r>
              <a:rPr lang="pt-BR" dirty="0" smtClean="0">
                <a:solidFill>
                  <a:srgbClr val="333333"/>
                </a:solidFill>
                <a:latin typeface="Arial"/>
              </a:rPr>
              <a:t>rês </a:t>
            </a:r>
            <a:r>
              <a:rPr lang="pt-BR" dirty="0">
                <a:solidFill>
                  <a:srgbClr val="333333"/>
                </a:solidFill>
                <a:latin typeface="Arial"/>
              </a:rPr>
              <a:t>tipos de </a:t>
            </a:r>
            <a:r>
              <a:rPr lang="pt-BR" dirty="0" smtClean="0">
                <a:solidFill>
                  <a:srgbClr val="333333"/>
                </a:solidFill>
                <a:latin typeface="Arial"/>
              </a:rPr>
              <a:t>soluções:</a:t>
            </a:r>
          </a:p>
          <a:p>
            <a:pPr>
              <a:buFont typeface="Arial"/>
              <a:buChar char="•"/>
            </a:pPr>
            <a:endParaRPr lang="pt-BR" b="1" dirty="0">
              <a:solidFill>
                <a:srgbClr val="333333"/>
              </a:solidFill>
              <a:latin typeface="Arial"/>
            </a:endParaRPr>
          </a:p>
          <a:p>
            <a:pPr>
              <a:buFont typeface="Arial"/>
              <a:buChar char="•"/>
            </a:pPr>
            <a:r>
              <a:rPr lang="pt-BR" b="1" dirty="0" smtClean="0">
                <a:solidFill>
                  <a:srgbClr val="333333"/>
                </a:solidFill>
                <a:latin typeface="Arial"/>
              </a:rPr>
              <a:t>Priorização </a:t>
            </a:r>
            <a:r>
              <a:rPr lang="pt-BR" b="1" dirty="0">
                <a:solidFill>
                  <a:srgbClr val="333333"/>
                </a:solidFill>
                <a:latin typeface="Arial"/>
              </a:rPr>
              <a:t>dos leitores</a:t>
            </a:r>
            <a:r>
              <a:rPr lang="pt-BR" dirty="0">
                <a:solidFill>
                  <a:srgbClr val="333333"/>
                </a:solidFill>
                <a:latin typeface="Arial"/>
              </a:rPr>
              <a:t>: sempre que um leitor quiser ler e não houver escritor escrevendo (pode haver escritor esperando), ele tem acesso à fila. Nesta solução, um escritor pode ter de esperar indefinidamente (inanição, ou </a:t>
            </a:r>
            <a:r>
              <a:rPr lang="pt-BR" i="1" dirty="0" err="1">
                <a:solidFill>
                  <a:srgbClr val="333333"/>
                </a:solidFill>
                <a:latin typeface="Arial"/>
              </a:rPr>
              <a:t>starvation</a:t>
            </a:r>
            <a:r>
              <a:rPr lang="pt-BR" dirty="0">
                <a:solidFill>
                  <a:srgbClr val="333333"/>
                </a:solidFill>
                <a:latin typeface="Arial"/>
              </a:rPr>
              <a:t>), pois </a:t>
            </a:r>
            <a:r>
              <a:rPr lang="pt-BR" u="sng" dirty="0">
                <a:solidFill>
                  <a:srgbClr val="009900"/>
                </a:solidFill>
                <a:latin typeface="Arial"/>
              </a:rPr>
              <a:t>novos leitores</a:t>
            </a:r>
            <a:r>
              <a:rPr lang="pt-BR" dirty="0">
                <a:solidFill>
                  <a:srgbClr val="333333"/>
                </a:solidFill>
                <a:latin typeface="Arial"/>
              </a:rPr>
              <a:t> sempre chegam</a:t>
            </a:r>
            <a:r>
              <a:rPr lang="pt-BR" dirty="0" smtClean="0">
                <a:solidFill>
                  <a:srgbClr val="333333"/>
                </a:solidFill>
                <a:latin typeface="Arial"/>
              </a:rPr>
              <a:t>.</a:t>
            </a:r>
          </a:p>
          <a:p>
            <a:pPr>
              <a:buFont typeface="Arial"/>
              <a:buChar char="•"/>
            </a:pPr>
            <a:endParaRPr lang="pt-BR" dirty="0">
              <a:solidFill>
                <a:srgbClr val="333333"/>
              </a:solidFill>
              <a:latin typeface="Arial"/>
            </a:endParaRPr>
          </a:p>
          <a:p>
            <a:pPr>
              <a:buFont typeface="Arial"/>
              <a:buChar char="•"/>
            </a:pPr>
            <a:r>
              <a:rPr lang="pt-BR" b="1" dirty="0">
                <a:solidFill>
                  <a:srgbClr val="333333"/>
                </a:solidFill>
                <a:latin typeface="Arial"/>
              </a:rPr>
              <a:t>Priorização dos escritores</a:t>
            </a:r>
            <a:r>
              <a:rPr lang="pt-BR" dirty="0">
                <a:solidFill>
                  <a:srgbClr val="333333"/>
                </a:solidFill>
                <a:latin typeface="Arial"/>
              </a:rPr>
              <a:t>: quando um escritor desejar escrever, mais nenhum leitor pode fazer leituras enquanto o escritor não for atendido. Nesta solução, um leitor pode ter de esperar indefinidamente (inanição), pois novos escritores sempre chegam</a:t>
            </a:r>
            <a:r>
              <a:rPr lang="pt-BR" dirty="0" smtClean="0">
                <a:solidFill>
                  <a:srgbClr val="333333"/>
                </a:solidFill>
                <a:latin typeface="Arial"/>
              </a:rPr>
              <a:t>.</a:t>
            </a:r>
          </a:p>
          <a:p>
            <a:pPr>
              <a:buFont typeface="Arial"/>
              <a:buChar char="•"/>
            </a:pPr>
            <a:endParaRPr lang="pt-BR" dirty="0">
              <a:solidFill>
                <a:srgbClr val="333333"/>
              </a:solidFill>
              <a:latin typeface="Arial"/>
            </a:endParaRPr>
          </a:p>
          <a:p>
            <a:pPr>
              <a:buFont typeface="Arial"/>
              <a:buChar char="•"/>
            </a:pPr>
            <a:r>
              <a:rPr lang="pt-BR" b="1" dirty="0">
                <a:solidFill>
                  <a:srgbClr val="333333"/>
                </a:solidFill>
                <a:latin typeface="Arial"/>
              </a:rPr>
              <a:t>Prioridades iguais</a:t>
            </a:r>
            <a:r>
              <a:rPr lang="pt-BR" dirty="0">
                <a:solidFill>
                  <a:srgbClr val="333333"/>
                </a:solidFill>
                <a:latin typeface="Arial"/>
              </a:rPr>
              <a:t>: não há risco de inanição, pois </a:t>
            </a:r>
            <a:r>
              <a:rPr lang="pt-BR" u="sng" dirty="0">
                <a:solidFill>
                  <a:srgbClr val="009900"/>
                </a:solidFill>
                <a:latin typeface="Arial"/>
              </a:rPr>
              <a:t>leitores e escritores</a:t>
            </a:r>
            <a:r>
              <a:rPr lang="pt-BR" dirty="0">
                <a:solidFill>
                  <a:srgbClr val="333333"/>
                </a:solidFill>
                <a:latin typeface="Arial"/>
              </a:rPr>
              <a:t> têm as mesmas chances de acesso à fila; pode haver uma queda de desempenho em relação às soluções anteriores.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7774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Leitores e Escritores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Escritores precisam de </a:t>
            </a:r>
            <a:r>
              <a:rPr lang="pt-BR" dirty="0" smtClean="0">
                <a:solidFill>
                  <a:srgbClr val="C00000"/>
                </a:solidFill>
              </a:rPr>
              <a:t>acesso exclusivo </a:t>
            </a:r>
            <a:r>
              <a:rPr lang="pt-BR" dirty="0" smtClean="0"/>
              <a:t>ao </a:t>
            </a:r>
            <a:r>
              <a:rPr lang="pt-BR" dirty="0" smtClean="0"/>
              <a:t>recurso, ou seja, sua </a:t>
            </a:r>
            <a:r>
              <a:rPr lang="pt-BR" smtClean="0"/>
              <a:t>região crítica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Leitores podem </a:t>
            </a:r>
            <a:r>
              <a:rPr lang="pt-BR" dirty="0" smtClean="0">
                <a:solidFill>
                  <a:srgbClr val="3366FF"/>
                </a:solidFill>
              </a:rPr>
              <a:t>acessar o recurso concorrentemente</a:t>
            </a:r>
            <a:r>
              <a:rPr lang="pt-BR" dirty="0" smtClean="0"/>
              <a:t> </a:t>
            </a:r>
            <a:r>
              <a:rPr lang="pt-BR" dirty="0" smtClean="0"/>
              <a:t>(time-</a:t>
            </a:r>
            <a:r>
              <a:rPr lang="pt-BR" dirty="0" err="1" smtClean="0"/>
              <a:t>sliced</a:t>
            </a:r>
            <a:r>
              <a:rPr lang="pt-BR" dirty="0" smtClean="0"/>
              <a:t> default do processador) com </a:t>
            </a:r>
            <a:r>
              <a:rPr lang="pt-BR" dirty="0" smtClean="0"/>
              <a:t>outros leitores.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trimônio Líquido">
  <a:themeElements>
    <a:clrScheme name="Patrimônio Líquid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atrimônio Líquid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trimônio Líquid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249</TotalTime>
  <Words>181</Words>
  <Application>Microsoft Office PowerPoint</Application>
  <PresentationFormat>Apresentação na tela (4:3)</PresentationFormat>
  <Paragraphs>91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Patrimônio Líquido</vt:lpstr>
      <vt:lpstr>Monitores</vt:lpstr>
      <vt:lpstr> Semáforos  </vt:lpstr>
      <vt:lpstr>  Monitores  </vt:lpstr>
      <vt:lpstr>Monitores  </vt:lpstr>
      <vt:lpstr>Monitores</vt:lpstr>
      <vt:lpstr>Monitores  </vt:lpstr>
      <vt:lpstr>Leitores e Escritores</vt:lpstr>
      <vt:lpstr>         Observações </vt:lpstr>
      <vt:lpstr> Leitores e Escritores </vt:lpstr>
      <vt:lpstr>Monitores</vt:lpstr>
      <vt:lpstr>Monitores  </vt:lpstr>
      <vt:lpstr>Monitores em Java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bosco</dc:creator>
  <cp:lastModifiedBy>Joao Bosco M. Sobral</cp:lastModifiedBy>
  <cp:revision>6</cp:revision>
  <dcterms:created xsi:type="dcterms:W3CDTF">2014-03-24T18:35:58Z</dcterms:created>
  <dcterms:modified xsi:type="dcterms:W3CDTF">2014-04-02T18:39:36Z</dcterms:modified>
</cp:coreProperties>
</file>