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308" r:id="rId3"/>
    <p:sldId id="305" r:id="rId4"/>
    <p:sldId id="307" r:id="rId5"/>
    <p:sldId id="310" r:id="rId6"/>
    <p:sldId id="319" r:id="rId7"/>
    <p:sldId id="321" r:id="rId8"/>
    <p:sldId id="313" r:id="rId9"/>
    <p:sldId id="314" r:id="rId10"/>
    <p:sldId id="315" r:id="rId11"/>
    <p:sldId id="316" r:id="rId12"/>
    <p:sldId id="317" r:id="rId13"/>
    <p:sldId id="318" r:id="rId14"/>
    <p:sldId id="257" r:id="rId15"/>
    <p:sldId id="258" r:id="rId16"/>
    <p:sldId id="261" r:id="rId17"/>
    <p:sldId id="323" r:id="rId18"/>
    <p:sldId id="322" r:id="rId19"/>
    <p:sldId id="324" r:id="rId20"/>
    <p:sldId id="260" r:id="rId21"/>
    <p:sldId id="262" r:id="rId22"/>
    <p:sldId id="263" r:id="rId23"/>
    <p:sldId id="264" r:id="rId24"/>
    <p:sldId id="273" r:id="rId25"/>
    <p:sldId id="274" r:id="rId26"/>
    <p:sldId id="280" r:id="rId27"/>
    <p:sldId id="281" r:id="rId28"/>
    <p:sldId id="326" r:id="rId29"/>
    <p:sldId id="282" r:id="rId30"/>
    <p:sldId id="327" r:id="rId31"/>
    <p:sldId id="283" r:id="rId32"/>
    <p:sldId id="259" r:id="rId33"/>
    <p:sldId id="291" r:id="rId34"/>
    <p:sldId id="285" r:id="rId35"/>
    <p:sldId id="286" r:id="rId36"/>
    <p:sldId id="292" r:id="rId37"/>
    <p:sldId id="295" r:id="rId38"/>
    <p:sldId id="294" r:id="rId39"/>
    <p:sldId id="296" r:id="rId40"/>
    <p:sldId id="293" r:id="rId41"/>
    <p:sldId id="302" r:id="rId42"/>
    <p:sldId id="298" r:id="rId43"/>
    <p:sldId id="328" r:id="rId44"/>
    <p:sldId id="329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32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7/31/2017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7/31/2017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7/31/2017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7/31/2017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7/31/2017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t.wikipedia.org/wiki/Condi%C3%A7%C3%A3o_de_corrid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Regi%C3%A3o_cr%C3%ADtica" TargetMode="External"/><Relationship Id="rId2" Type="http://schemas.openxmlformats.org/officeDocument/2006/relationships/hyperlink" Target="https://pt.wikipedia.org/wiki/Exclus%C3%A3o_m%C3%BAtu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pt.wikipedia.org/wiki/Cluster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Arquitetura_de_computadores" TargetMode="External"/><Relationship Id="rId2" Type="http://schemas.openxmlformats.org/officeDocument/2006/relationships/hyperlink" Target="https://pt.wikipedia.org/wiki/Consumo_de_energia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Programa%C3%A7%C3%A3o" TargetMode="External"/><Relationship Id="rId2" Type="http://schemas.openxmlformats.org/officeDocument/2006/relationships/hyperlink" Target="https://pt.wikipedia.org/wiki/Programa_de_computador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Banco_de_dados" TargetMode="External"/><Relationship Id="rId2" Type="http://schemas.openxmlformats.org/officeDocument/2006/relationships/hyperlink" Target="https://pt.wikipedia.org/wiki/Ci%C3%AAncia_da_computa%C3%A7%C3%A3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t.wikipedia.org/wiki/Sistema_computaciona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pt.wikipedia.org/wiki/Overhead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Taxonomia_de_Flynn" TargetMode="External"/><Relationship Id="rId2" Type="http://schemas.openxmlformats.org/officeDocument/2006/relationships/hyperlink" Target="https://pt.wikipedia.org/wiki/Michael_J._Flynn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pt.wikipedia.org/wiki/SIMD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09655FA-571C-4189-A5FF-05458FC624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Computação Paralela e Distribuída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F1D2CDF-137A-46D0-B387-8E1AE68669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INE 5645 - Prof. João Bosco M. </a:t>
            </a:r>
            <a:r>
              <a:rPr lang="pt-BR" dirty="0" smtClean="0"/>
              <a:t>Sobral              2017-2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880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DFA419-81F9-473B-85A4-593ED4F93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Concorrência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C7EDC67-9FB3-4606-A875-6515047EF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rgbClr val="222222"/>
                </a:solidFill>
                <a:latin typeface="Arial" panose="020B0604020202020204" pitchFamily="34" charset="0"/>
              </a:rPr>
              <a:t>Se a instrução 1B é executada entre 1A e 3A, ou se a instrução 1A é executada entre 1B e 3B, o programa produzirá dados incorretos, por conta de um problema conhecido como </a:t>
            </a:r>
            <a:r>
              <a:rPr lang="pt-BR" sz="3200" dirty="0">
                <a:solidFill>
                  <a:srgbClr val="0B0080"/>
                </a:solidFill>
                <a:latin typeface="Arial" panose="020B0604020202020204" pitchFamily="34" charset="0"/>
                <a:hlinkClick r:id="rId2" tooltip="Condição de corrida"/>
              </a:rPr>
              <a:t>condição de corrida</a:t>
            </a:r>
            <a:r>
              <a:rPr lang="pt-BR" sz="3200" dirty="0">
                <a:solidFill>
                  <a:srgbClr val="222222"/>
                </a:solidFill>
                <a:latin typeface="Arial" panose="020B0604020202020204" pitchFamily="34" charset="0"/>
              </a:rPr>
              <a:t>. 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4140240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B8A8CC-04B7-46A6-A82E-F41BC91F3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Concorrência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66E3C9E-E1C9-4BAF-9779-BA33F0F71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sz="2800" dirty="0">
                <a:solidFill>
                  <a:srgbClr val="222222"/>
                </a:solidFill>
                <a:latin typeface="Arial" panose="020B0604020202020204" pitchFamily="34" charset="0"/>
              </a:rPr>
              <a:t>O programador deve usar um bloqueio de acesso para prover </a:t>
            </a:r>
            <a:r>
              <a:rPr lang="pt-BR" sz="2800" dirty="0">
                <a:solidFill>
                  <a:srgbClr val="0B0080"/>
                </a:solidFill>
                <a:latin typeface="Arial" panose="020B0604020202020204" pitchFamily="34" charset="0"/>
                <a:hlinkClick r:id="rId2" tooltip="Exclusão mútua"/>
              </a:rPr>
              <a:t>exclusão mútua</a:t>
            </a:r>
            <a:r>
              <a:rPr lang="pt-BR" sz="2800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</a:p>
          <a:p>
            <a:endParaRPr lang="pt-BR" sz="2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pt-BR" sz="2800" dirty="0">
                <a:solidFill>
                  <a:srgbClr val="222222"/>
                </a:solidFill>
                <a:latin typeface="Arial" panose="020B0604020202020204" pitchFamily="34" charset="0"/>
              </a:rPr>
              <a:t>Tal bloqueio é uma construção de uma linguagem de programação que permite a uma </a:t>
            </a:r>
            <a:r>
              <a:rPr lang="pt-BR" sz="2800" i="1" dirty="0">
                <a:solidFill>
                  <a:srgbClr val="222222"/>
                </a:solidFill>
                <a:latin typeface="Arial" panose="020B0604020202020204" pitchFamily="34" charset="0"/>
              </a:rPr>
              <a:t>thread</a:t>
            </a:r>
            <a:r>
              <a:rPr lang="pt-BR" sz="2800" dirty="0">
                <a:solidFill>
                  <a:srgbClr val="222222"/>
                </a:solidFill>
                <a:latin typeface="Arial" panose="020B0604020202020204" pitchFamily="34" charset="0"/>
              </a:rPr>
              <a:t> ter total controle de uma variável, prevenindo que outras </a:t>
            </a:r>
            <a:r>
              <a:rPr lang="pt-BR" sz="2800" i="1" dirty="0">
                <a:solidFill>
                  <a:srgbClr val="222222"/>
                </a:solidFill>
                <a:latin typeface="Arial" panose="020B0604020202020204" pitchFamily="34" charset="0"/>
              </a:rPr>
              <a:t>threads</a:t>
            </a:r>
            <a:r>
              <a:rPr lang="pt-BR" sz="2800" dirty="0">
                <a:solidFill>
                  <a:srgbClr val="222222"/>
                </a:solidFill>
                <a:latin typeface="Arial" panose="020B0604020202020204" pitchFamily="34" charset="0"/>
              </a:rPr>
              <a:t> acessem a mesma região de memória até que se faça o desbloqueio.</a:t>
            </a:r>
          </a:p>
          <a:p>
            <a:endParaRPr lang="pt-BR" sz="2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pt-BR" sz="2800" dirty="0">
                <a:solidFill>
                  <a:srgbClr val="222222"/>
                </a:solidFill>
                <a:latin typeface="Arial" panose="020B0604020202020204" pitchFamily="34" charset="0"/>
              </a:rPr>
              <a:t> A </a:t>
            </a:r>
            <a:r>
              <a:rPr lang="pt-BR" sz="2800" i="1" dirty="0">
                <a:solidFill>
                  <a:srgbClr val="222222"/>
                </a:solidFill>
                <a:latin typeface="Arial" panose="020B0604020202020204" pitchFamily="34" charset="0"/>
              </a:rPr>
              <a:t>thread</a:t>
            </a:r>
            <a:r>
              <a:rPr lang="pt-BR" sz="2800" dirty="0">
                <a:solidFill>
                  <a:srgbClr val="222222"/>
                </a:solidFill>
                <a:latin typeface="Arial" panose="020B0604020202020204" pitchFamily="34" charset="0"/>
              </a:rPr>
              <a:t> que detém o bloqueio é livre para executar sua </a:t>
            </a:r>
            <a:r>
              <a:rPr lang="pt-BR" sz="2800" dirty="0">
                <a:solidFill>
                  <a:srgbClr val="0B0080"/>
                </a:solidFill>
                <a:latin typeface="Arial" panose="020B0604020202020204" pitchFamily="34" charset="0"/>
                <a:hlinkClick r:id="rId3" tooltip="Região crítica"/>
              </a:rPr>
              <a:t>região crítica</a:t>
            </a:r>
            <a:r>
              <a:rPr lang="pt-BR" sz="2800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</a:p>
          <a:p>
            <a:endParaRPr lang="pt-BR" sz="2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pt-BR" sz="2800" dirty="0">
                <a:solidFill>
                  <a:srgbClr val="222222"/>
                </a:solidFill>
                <a:latin typeface="Arial" panose="020B0604020202020204" pitchFamily="34" charset="0"/>
              </a:rPr>
              <a:t>Para garantir a execução correta do programa, deve-se reescrevê-lo usando bloqueios: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3746898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F468B8-FD87-46F1-A658-F7A587406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Concorrência</a:t>
            </a:r>
            <a:endParaRPr lang="pt-BR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184A9B0B-36A0-4BDF-BA09-5C579BFC1D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49034598"/>
              </p:ext>
            </p:extLst>
          </p:nvPr>
        </p:nvGraphicFramePr>
        <p:xfrm>
          <a:off x="3868737" y="1686757"/>
          <a:ext cx="7636724" cy="3693107"/>
        </p:xfrm>
        <a:graphic>
          <a:graphicData uri="http://schemas.openxmlformats.org/drawingml/2006/table">
            <a:tbl>
              <a:tblPr/>
              <a:tblGrid>
                <a:gridCol w="3818362">
                  <a:extLst>
                    <a:ext uri="{9D8B030D-6E8A-4147-A177-3AD203B41FA5}">
                      <a16:colId xmlns:a16="http://schemas.microsoft.com/office/drawing/2014/main" xmlns="" val="2240432960"/>
                    </a:ext>
                  </a:extLst>
                </a:gridCol>
                <a:gridCol w="3818362">
                  <a:extLst>
                    <a:ext uri="{9D8B030D-6E8A-4147-A177-3AD203B41FA5}">
                      <a16:colId xmlns:a16="http://schemas.microsoft.com/office/drawing/2014/main" xmlns="" val="1313565886"/>
                    </a:ext>
                  </a:extLst>
                </a:gridCol>
              </a:tblGrid>
              <a:tr h="547127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Thread A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Thread B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5402709"/>
                  </a:ext>
                </a:extLst>
              </a:tr>
              <a:tr h="547127">
                <a:tc>
                  <a:txBody>
                    <a:bodyPr/>
                    <a:lstStyle/>
                    <a:p>
                      <a:r>
                        <a:rPr lang="pt-BR" dirty="0">
                          <a:effectLst/>
                        </a:rPr>
                        <a:t>1A: </a:t>
                      </a:r>
                      <a:r>
                        <a:rPr lang="pt-BR" dirty="0">
                          <a:solidFill>
                            <a:srgbClr val="0000FF"/>
                          </a:solidFill>
                          <a:effectLst/>
                        </a:rPr>
                        <a:t>Bloquear a variável V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effectLst/>
                        </a:rPr>
                        <a:t>1B: </a:t>
                      </a:r>
                      <a:r>
                        <a:rPr lang="pt-BR" dirty="0">
                          <a:solidFill>
                            <a:srgbClr val="0000FF"/>
                          </a:solidFill>
                          <a:effectLst/>
                        </a:rPr>
                        <a:t>Bloquear a variável V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8549815"/>
                  </a:ext>
                </a:extLst>
              </a:tr>
              <a:tr h="547127"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2A: Ler a variável V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2B: Ler a variável V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4897955"/>
                  </a:ext>
                </a:extLst>
              </a:tr>
              <a:tr h="547127"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3A: Adicionar 1 à variável V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3B: Adicionar 1 à variável V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7412776"/>
                  </a:ext>
                </a:extLst>
              </a:tr>
              <a:tr h="957472"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4A: Escrever o resultado na variável V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4B: Escrever o resultado na variável V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4627779"/>
                  </a:ext>
                </a:extLst>
              </a:tr>
              <a:tr h="547127">
                <a:tc>
                  <a:txBody>
                    <a:bodyPr/>
                    <a:lstStyle/>
                    <a:p>
                      <a:r>
                        <a:rPr lang="pt-BR" dirty="0">
                          <a:effectLst/>
                        </a:rPr>
                        <a:t>5A: </a:t>
                      </a:r>
                      <a:r>
                        <a:rPr lang="pt-BR" dirty="0">
                          <a:solidFill>
                            <a:srgbClr val="0000FF"/>
                          </a:solidFill>
                          <a:effectLst/>
                        </a:rPr>
                        <a:t>Desbloquear a variável V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effectLst/>
                        </a:rPr>
                        <a:t>5B: </a:t>
                      </a:r>
                      <a:r>
                        <a:rPr lang="pt-BR" dirty="0">
                          <a:solidFill>
                            <a:srgbClr val="0000FF"/>
                          </a:solidFill>
                          <a:effectLst/>
                        </a:rPr>
                        <a:t>Desbloquear a variável V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6712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72280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57FBF2-0F0F-449F-9B8F-CB3451484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EDA236F-4AA0-4E77-B85A-2246DE577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rgbClr val="222222"/>
                </a:solidFill>
                <a:latin typeface="Arial" panose="020B0604020202020204" pitchFamily="34" charset="0"/>
              </a:rPr>
              <a:t>Uma das duas </a:t>
            </a:r>
            <a:r>
              <a:rPr lang="pt-BR" sz="3200" i="1" dirty="0">
                <a:solidFill>
                  <a:srgbClr val="222222"/>
                </a:solidFill>
                <a:latin typeface="Arial" panose="020B0604020202020204" pitchFamily="34" charset="0"/>
              </a:rPr>
              <a:t>threads</a:t>
            </a:r>
            <a:r>
              <a:rPr lang="pt-BR" sz="3200" dirty="0">
                <a:solidFill>
                  <a:srgbClr val="222222"/>
                </a:solidFill>
                <a:latin typeface="Arial" panose="020B0604020202020204" pitchFamily="34" charset="0"/>
              </a:rPr>
              <a:t> conseguirá bloquear a variável, enquanto a outra ficará esperando impossibilitada de continuar sua execução até que o desbloqueio seja feito. </a:t>
            </a:r>
          </a:p>
          <a:p>
            <a:endParaRPr lang="pt-BR" sz="3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pt-BR" sz="3200" dirty="0">
                <a:solidFill>
                  <a:srgbClr val="222222"/>
                </a:solidFill>
                <a:latin typeface="Arial" panose="020B0604020202020204" pitchFamily="34" charset="0"/>
              </a:rPr>
              <a:t>Ainda que tal bloqueio garante a execução correta do programa, ele pode tornar o programa consideravelmente mais lento.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2295889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49260E2-1284-42A6-BD53-01C24BB68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Computação Paralela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CBAC42B-6EFF-413F-A689-64AD1478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rgbClr val="0000FF"/>
                </a:solidFill>
              </a:rPr>
              <a:t>Computação paralela </a:t>
            </a:r>
            <a:r>
              <a:rPr lang="pt-BR" sz="3200" dirty="0"/>
              <a:t>é uma forma de </a:t>
            </a:r>
            <a:r>
              <a:rPr lang="pt-BR" sz="3200" b="1" dirty="0"/>
              <a:t>computação </a:t>
            </a:r>
            <a:r>
              <a:rPr lang="pt-BR" sz="3200" dirty="0"/>
              <a:t>em que vários processamentos são realizados ao mesmo tempo, operando sob o princípio de que </a:t>
            </a:r>
            <a:r>
              <a:rPr lang="pt-BR" sz="3200" dirty="0">
                <a:solidFill>
                  <a:srgbClr val="0000FF"/>
                </a:solidFill>
              </a:rPr>
              <a:t>grandes problemas geralmente podem ser divididos em problemas menores</a:t>
            </a:r>
            <a:r>
              <a:rPr lang="pt-BR" sz="3200" dirty="0"/>
              <a:t>, que então, são resolvidos em </a:t>
            </a:r>
            <a:r>
              <a:rPr lang="pt-BR" sz="3200" b="1" dirty="0"/>
              <a:t>paralelo</a:t>
            </a:r>
            <a:r>
              <a:rPr lang="pt-BR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11237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732BE6-B555-4B33-82A2-799C017BB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Computação Paralela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C6C763B-21EF-4FB4-A300-F0A83E95C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sz="3200" u="sng" dirty="0"/>
          </a:p>
          <a:p>
            <a:r>
              <a:rPr lang="pt-BR" sz="3200" dirty="0"/>
              <a:t> </a:t>
            </a:r>
            <a:r>
              <a:rPr lang="pt-BR" sz="3200" dirty="0">
                <a:solidFill>
                  <a:schemeClr val="tx1"/>
                </a:solidFill>
              </a:rPr>
              <a:t>Mas recentemente </a:t>
            </a:r>
            <a:r>
              <a:rPr lang="pt-BR" sz="3200" dirty="0">
                <a:solidFill>
                  <a:srgbClr val="0000FF"/>
                </a:solidFill>
              </a:rPr>
              <a:t>o interesse no tema cresceu devido às limitações físicas que previnem o aumento de frequência de processamento </a:t>
            </a:r>
            <a:r>
              <a:rPr lang="pt-BR" sz="3200" dirty="0">
                <a:solidFill>
                  <a:schemeClr val="tx1"/>
                </a:solidFill>
              </a:rPr>
              <a:t>dos processadores</a:t>
            </a:r>
            <a:r>
              <a:rPr lang="pt-BR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4795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3134F61-EEE3-4598-9B3E-170FDA7C6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Computadores Paralelos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095E489-618E-4D50-B1DB-733463F02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765543"/>
            <a:ext cx="7315200" cy="5273749"/>
          </a:xfrm>
        </p:spPr>
        <p:txBody>
          <a:bodyPr>
            <a:normAutofit/>
          </a:bodyPr>
          <a:lstStyle/>
          <a:p>
            <a:pPr lvl="1"/>
            <a:r>
              <a:rPr lang="pt-BR" sz="2400" dirty="0" smtClean="0">
                <a:solidFill>
                  <a:schemeClr val="tx1"/>
                </a:solidFill>
              </a:rPr>
              <a:t>Computadores </a:t>
            </a:r>
            <a:r>
              <a:rPr lang="pt-BR" sz="2400" dirty="0">
                <a:solidFill>
                  <a:schemeClr val="tx1"/>
                </a:solidFill>
              </a:rPr>
              <a:t>com processador multinúcleos.</a:t>
            </a:r>
          </a:p>
          <a:p>
            <a:pPr marL="502920" lvl="1" indent="0">
              <a:buNone/>
            </a:pPr>
            <a:r>
              <a:rPr lang="pt-BR" sz="2400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pt-BR" sz="2400" dirty="0">
                <a:solidFill>
                  <a:schemeClr val="tx1"/>
                </a:solidFill>
              </a:rPr>
              <a:t>Computadores </a:t>
            </a:r>
            <a:r>
              <a:rPr lang="pt-BR" sz="2400" dirty="0" smtClean="0">
                <a:solidFill>
                  <a:srgbClr val="0000FF"/>
                </a:solidFill>
              </a:rPr>
              <a:t>multiprocessadores</a:t>
            </a:r>
            <a:r>
              <a:rPr lang="pt-BR" sz="2400" dirty="0">
                <a:solidFill>
                  <a:schemeClr val="tx1"/>
                </a:solidFill>
              </a:rPr>
              <a:t> </a:t>
            </a:r>
            <a:r>
              <a:rPr lang="pt-BR" sz="2400" dirty="0" smtClean="0">
                <a:solidFill>
                  <a:schemeClr val="tx1"/>
                </a:solidFill>
              </a:rPr>
              <a:t>possuem </a:t>
            </a:r>
            <a:r>
              <a:rPr lang="pt-BR" sz="2400" dirty="0">
                <a:solidFill>
                  <a:srgbClr val="C00000"/>
                </a:solidFill>
              </a:rPr>
              <a:t>múltiplos elementos de processamento </a:t>
            </a:r>
            <a:r>
              <a:rPr lang="pt-BR" sz="2400" dirty="0">
                <a:solidFill>
                  <a:schemeClr val="tx1"/>
                </a:solidFill>
              </a:rPr>
              <a:t>em somente uma máquina.</a:t>
            </a:r>
          </a:p>
          <a:p>
            <a:pPr marL="502920" lvl="1" indent="0">
              <a:buNone/>
            </a:pPr>
            <a:endParaRPr lang="pt-BR" sz="2400" dirty="0">
              <a:solidFill>
                <a:schemeClr val="tx1"/>
              </a:solidFill>
            </a:endParaRPr>
          </a:p>
          <a:p>
            <a:pPr lvl="1"/>
            <a:r>
              <a:rPr lang="pt-BR" sz="2400" dirty="0">
                <a:solidFill>
                  <a:schemeClr val="tx1"/>
                </a:solidFill>
              </a:rPr>
              <a:t>Arquiteturas paralelas especializadas às vezes são usadas junto com processadores tradicionais, para acelerar tarefas específicas.</a:t>
            </a:r>
          </a:p>
          <a:p>
            <a:pPr marL="502920" lvl="1" indent="0">
              <a:buNone/>
            </a:pPr>
            <a:endParaRPr lang="pt-BR" sz="2400" dirty="0">
              <a:solidFill>
                <a:schemeClr val="tx1"/>
              </a:solidFill>
            </a:endParaRPr>
          </a:p>
          <a:p>
            <a:pPr lvl="1"/>
            <a:r>
              <a:rPr lang="pt-BR" sz="2400" dirty="0">
                <a:solidFill>
                  <a:schemeClr val="tx1"/>
                </a:solidFill>
              </a:rPr>
              <a:t>Enquanto </a:t>
            </a:r>
            <a:r>
              <a:rPr lang="pt-BR" sz="2400" u="sng" dirty="0" smtClean="0">
                <a:solidFill>
                  <a:schemeClr val="tx1"/>
                </a:solidFill>
                <a:hlinkClick r:id="rId2" tooltip="Cluster"/>
              </a:rPr>
              <a:t>clusters</a:t>
            </a:r>
            <a:r>
              <a:rPr lang="pt-BR" sz="2400" dirty="0" smtClean="0">
                <a:solidFill>
                  <a:schemeClr val="tx1"/>
                </a:solidFill>
              </a:rPr>
              <a:t>,</a:t>
            </a:r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2400" dirty="0">
                <a:solidFill>
                  <a:schemeClr val="tx1"/>
                </a:solidFill>
              </a:rPr>
              <a:t>usam múltiplos computadores para trabalhar em uma única tarefa. </a:t>
            </a:r>
          </a:p>
          <a:p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463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229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290" name="Picture 2" descr="imagem x8qb6_f placa mae quad quatro processadores">
            <a:extLst>
              <a:ext uri="{FF2B5EF4-FFF2-40B4-BE49-F238E27FC236}">
                <a16:creationId xmlns:a16="http://schemas.microsoft.com/office/drawing/2014/main" xmlns="" id="{7B0C628A-48BF-4033-BA97-7E2FE59D9C9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385" b="17027"/>
          <a:stretch/>
        </p:blipFill>
        <p:spPr bwMode="auto">
          <a:xfrm>
            <a:off x="3778897" y="758952"/>
            <a:ext cx="7772401" cy="53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253CF9-0594-4A2F-9F01-EE1E44051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2834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Modelo</a:t>
            </a:r>
            <a:r>
              <a:rPr lang="en-US" dirty="0"/>
              <a:t> de </a:t>
            </a:r>
            <a:r>
              <a:rPr lang="en-US" dirty="0" err="1"/>
              <a:t>Placa</a:t>
            </a:r>
            <a:r>
              <a:rPr lang="en-US" dirty="0"/>
              <a:t> de </a:t>
            </a:r>
            <a:r>
              <a:rPr lang="en-US" dirty="0" err="1"/>
              <a:t>Servidor</a:t>
            </a:r>
            <a:endParaRPr lang="en-US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68389596-86A8-42E2-839E-E4A7B890F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2920" y="2407298"/>
            <a:ext cx="2947482" cy="34989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182880">
              <a:lnSpc>
                <a:spcPct val="90000"/>
              </a:lnSpc>
              <a:buFont typeface="Wingdings 2" pitchFamily="18" charset="2"/>
              <a:buChar char=""/>
            </a:pPr>
            <a:endParaRPr lang="en-US" sz="1600" dirty="0">
              <a:solidFill>
                <a:schemeClr val="bg1"/>
              </a:solidFill>
            </a:endParaRPr>
          </a:p>
          <a:p>
            <a:pPr indent="-182880">
              <a:lnSpc>
                <a:spcPct val="90000"/>
              </a:lnSpc>
              <a:buFont typeface="Wingdings 2" pitchFamily="18" charset="2"/>
              <a:buChar char=""/>
            </a:pPr>
            <a:endParaRPr lang="en-US" sz="1600" dirty="0">
              <a:solidFill>
                <a:schemeClr val="bg1"/>
              </a:solidFill>
            </a:endParaRPr>
          </a:p>
          <a:p>
            <a:pPr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sz="3200" dirty="0">
                <a:solidFill>
                  <a:schemeClr val="bg1"/>
                </a:solidFill>
              </a:rPr>
              <a:t>Com 4 </a:t>
            </a:r>
            <a:r>
              <a:rPr lang="en-US" sz="3200" dirty="0" err="1">
                <a:solidFill>
                  <a:schemeClr val="bg1"/>
                </a:solidFill>
              </a:rPr>
              <a:t>processadores</a:t>
            </a:r>
            <a:r>
              <a:rPr lang="en-US" sz="3200" dirty="0">
                <a:solidFill>
                  <a:schemeClr val="bg1"/>
                </a:solidFill>
              </a:rPr>
              <a:t> Intel 7500</a:t>
            </a:r>
          </a:p>
        </p:txBody>
      </p:sp>
    </p:spTree>
    <p:extLst>
      <p:ext uri="{BB962C8B-B14F-4D97-AF65-F5344CB8AC3E}">
        <p14:creationId xmlns:p14="http://schemas.microsoft.com/office/powerpoint/2010/main" xmlns="" val="3334480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m nvidia paralelo arquitetura dois processadores multiprocessada">
            <a:extLst>
              <a:ext uri="{FF2B5EF4-FFF2-40B4-BE49-F238E27FC236}">
                <a16:creationId xmlns:a16="http://schemas.microsoft.com/office/drawing/2014/main" xmlns="" id="{E4FD9280-9C29-4B20-B001-F92DB966F9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64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0715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Concorrência pode existir  com Threads</a:t>
            </a:r>
            <a:r>
              <a:rPr lang="pt-BR" dirty="0" smtClean="0"/>
              <a:t> </a:t>
            </a:r>
            <a:r>
              <a:rPr lang="pt-BR" dirty="0" smtClean="0"/>
              <a:t>ou  </a:t>
            </a:r>
            <a:br>
              <a:rPr lang="pt-BR" dirty="0" smtClean="0"/>
            </a:br>
            <a:r>
              <a:rPr lang="pt-BR" dirty="0" smtClean="0"/>
              <a:t>Processos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</p:txBody>
      </p:sp>
      <p:sp>
        <p:nvSpPr>
          <p:cNvPr id="1331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dirty="0" smtClean="0"/>
          </a:p>
          <a:p>
            <a:pPr lvl="1" eaLnBrk="1" hangingPunct="1"/>
            <a:r>
              <a:rPr lang="pt-BR" sz="3200" dirty="0" smtClean="0">
                <a:solidFill>
                  <a:srgbClr val="0000FF"/>
                </a:solidFill>
              </a:rPr>
              <a:t>Threads </a:t>
            </a:r>
            <a:r>
              <a:rPr lang="pt-BR" sz="3200" dirty="0" smtClean="0"/>
              <a:t>(linhas de execução) são </a:t>
            </a:r>
            <a:r>
              <a:rPr lang="pt-BR" sz="3200" dirty="0" smtClean="0">
                <a:solidFill>
                  <a:srgbClr val="0000FF"/>
                </a:solidFill>
              </a:rPr>
              <a:t>atividades </a:t>
            </a:r>
            <a:r>
              <a:rPr lang="pt-BR" sz="3200" dirty="0" smtClean="0"/>
              <a:t>(tarefas internas) </a:t>
            </a:r>
            <a:r>
              <a:rPr lang="pt-BR" sz="3200" dirty="0" smtClean="0">
                <a:solidFill>
                  <a:srgbClr val="0000FF"/>
                </a:solidFill>
              </a:rPr>
              <a:t>concorrentes executadas dentro de um processo</a:t>
            </a:r>
            <a:r>
              <a:rPr lang="pt-BR" sz="3200" dirty="0" smtClean="0"/>
              <a:t>.</a:t>
            </a:r>
          </a:p>
          <a:p>
            <a:pPr lvl="1" eaLnBrk="1" hangingPunct="1"/>
            <a:endParaRPr lang="pt-BR" sz="3200" dirty="0" smtClean="0"/>
          </a:p>
          <a:p>
            <a:pPr lvl="1" eaLnBrk="1" hangingPunct="1"/>
            <a:r>
              <a:rPr lang="pt-BR" sz="3200" dirty="0" smtClean="0"/>
              <a:t>Um </a:t>
            </a:r>
            <a:r>
              <a:rPr lang="pt-BR" sz="3200" dirty="0" smtClean="0">
                <a:solidFill>
                  <a:srgbClr val="0000FF"/>
                </a:solidFill>
              </a:rPr>
              <a:t>processo</a:t>
            </a:r>
            <a:r>
              <a:rPr lang="pt-BR" sz="3200" dirty="0" smtClean="0"/>
              <a:t> pode ter </a:t>
            </a:r>
            <a:r>
              <a:rPr lang="pt-BR" sz="3200" dirty="0" smtClean="0">
                <a:solidFill>
                  <a:srgbClr val="0000FF"/>
                </a:solidFill>
              </a:rPr>
              <a:t>uma ou mais threads</a:t>
            </a:r>
            <a:r>
              <a:rPr lang="pt-BR" sz="3200" dirty="0" smtClean="0"/>
              <a:t>.</a:t>
            </a:r>
          </a:p>
          <a:p>
            <a:pPr lvl="1" eaLnBrk="1" hangingPunct="1">
              <a:buFont typeface="Arial" charset="0"/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E59848-FDF6-46B2-A85F-52D5D5999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Computação Paralela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D5D6C2C-3104-48E2-980B-1D821744B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rgbClr val="0000FF"/>
                </a:solidFill>
              </a:rPr>
              <a:t>Com o aumento da preocupação do </a:t>
            </a:r>
            <a:r>
              <a:rPr lang="pt-BR" sz="3200" dirty="0">
                <a:solidFill>
                  <a:srgbClr val="C00000"/>
                </a:solidFill>
                <a:hlinkClick r:id="rId2" tooltip="Consumo de energia"/>
              </a:rPr>
              <a:t>consumo de energia</a:t>
            </a:r>
            <a:r>
              <a:rPr lang="pt-BR" sz="3200" dirty="0">
                <a:solidFill>
                  <a:srgbClr val="0000FF"/>
                </a:solidFill>
              </a:rPr>
              <a:t> dos computadores, a computação paralela se tornou o paradigma dominante nas </a:t>
            </a:r>
            <a:r>
              <a:rPr lang="pt-BR" sz="3200" dirty="0">
                <a:solidFill>
                  <a:srgbClr val="0000FF"/>
                </a:solidFill>
                <a:hlinkClick r:id="rId3" tooltip="Arquitetura de computadores"/>
              </a:rPr>
              <a:t>arquiteturas de computadores</a:t>
            </a:r>
            <a:r>
              <a:rPr lang="pt-BR" sz="3200" dirty="0">
                <a:solidFill>
                  <a:srgbClr val="0000FF"/>
                </a:solidFill>
              </a:rPr>
              <a:t> sob forma e processadores </a:t>
            </a:r>
            <a:r>
              <a:rPr lang="pt-BR" sz="3200" dirty="0" err="1">
                <a:solidFill>
                  <a:srgbClr val="0000FF"/>
                </a:solidFill>
              </a:rPr>
              <a:t>multinúcleos</a:t>
            </a:r>
            <a:r>
              <a:rPr lang="pt-BR" sz="3200" dirty="0">
                <a:solidFill>
                  <a:srgbClr val="0000FF"/>
                </a:solidFill>
              </a:rPr>
              <a:t> (</a:t>
            </a:r>
            <a:r>
              <a:rPr lang="pt-BR" sz="3200" i="1" dirty="0">
                <a:solidFill>
                  <a:srgbClr val="0000FF"/>
                </a:solidFill>
              </a:rPr>
              <a:t>multicores</a:t>
            </a:r>
            <a:r>
              <a:rPr lang="pt-BR" sz="3200" dirty="0">
                <a:solidFill>
                  <a:srgbClr val="0000FF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303432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77EB71-482C-457B-A55D-70CE05BC7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Programas Paralelos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67788E0-D56F-4761-B2DE-D3FF53625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000" dirty="0">
                <a:hlinkClick r:id="rId2" tooltip="Programa de computador"/>
              </a:rPr>
              <a:t>Programas de computador</a:t>
            </a:r>
            <a:r>
              <a:rPr lang="pt-BR" sz="4000" dirty="0"/>
              <a:t> paralelos são mais difíceis de </a:t>
            </a:r>
            <a:r>
              <a:rPr lang="pt-BR" sz="4000" dirty="0">
                <a:hlinkClick r:id="rId3" tooltip="Programação"/>
              </a:rPr>
              <a:t>programar</a:t>
            </a:r>
            <a:r>
              <a:rPr lang="pt-BR" sz="4000" dirty="0"/>
              <a:t> que sequenciais</a:t>
            </a:r>
            <a:r>
              <a:rPr lang="pt-BR" sz="4000" dirty="0" smtClean="0"/>
              <a:t>.</a:t>
            </a:r>
          </a:p>
          <a:p>
            <a:endParaRPr lang="pt-BR" sz="4000" dirty="0" smtClean="0"/>
          </a:p>
          <a:p>
            <a:r>
              <a:rPr lang="pt-BR" sz="4000" dirty="0" err="1" smtClean="0">
                <a:solidFill>
                  <a:schemeClr val="tx1"/>
                </a:solidFill>
              </a:rPr>
              <a:t>OpenMP</a:t>
            </a:r>
            <a:r>
              <a:rPr lang="pt-BR" sz="4000" dirty="0" smtClean="0">
                <a:solidFill>
                  <a:schemeClr val="tx1"/>
                </a:solidFill>
              </a:rPr>
              <a:t>, </a:t>
            </a:r>
            <a:r>
              <a:rPr lang="pt-BR" sz="4000" dirty="0" err="1" smtClean="0">
                <a:solidFill>
                  <a:schemeClr val="tx1"/>
                </a:solidFill>
              </a:rPr>
              <a:t>OpenCL</a:t>
            </a:r>
            <a:r>
              <a:rPr lang="pt-BR" sz="4000" dirty="0" smtClean="0">
                <a:solidFill>
                  <a:schemeClr val="tx1"/>
                </a:solidFill>
              </a:rPr>
              <a:t>, CUDA</a:t>
            </a:r>
            <a:endParaRPr lang="pt-B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677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0120" y="757325"/>
            <a:ext cx="4341880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https://upload.wikimedia.org/wikipedia/commons/thumb/2/22/Parallelization_graph.jpg/300px-Parallelization_graph.jpg">
            <a:extLst>
              <a:ext uri="{FF2B5EF4-FFF2-40B4-BE49-F238E27FC236}">
                <a16:creationId xmlns:a16="http://schemas.microsoft.com/office/drawing/2014/main" xmlns="" id="{B777D8F3-895E-47F8-8832-34342C257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515" y="1309171"/>
            <a:ext cx="6500974" cy="422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CFA572-9CFA-4058-9FEB-E18735BA8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1390" y="1079769"/>
            <a:ext cx="3654857" cy="4685147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222222"/>
                </a:solidFill>
                <a:latin typeface="Arial" panose="020B0604020202020204" pitchFamily="34" charset="0"/>
              </a:rPr>
              <a:t/>
            </a:r>
            <a:br>
              <a:rPr lang="pt-BR" sz="320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pt-BR" sz="3200" dirty="0">
                <a:solidFill>
                  <a:srgbClr val="222222"/>
                </a:solidFill>
                <a:latin typeface="Arial" panose="020B0604020202020204" pitchFamily="34" charset="0"/>
              </a:rPr>
              <a:t/>
            </a:r>
            <a:br>
              <a:rPr lang="pt-BR" sz="320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pt-BR" sz="3200" dirty="0">
                <a:solidFill>
                  <a:srgbClr val="222222"/>
                </a:solidFill>
                <a:latin typeface="Arial" panose="020B0604020202020204" pitchFamily="34" charset="0"/>
              </a:rPr>
              <a:t/>
            </a:r>
            <a:br>
              <a:rPr lang="pt-BR" sz="320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pt-BR" sz="3200" dirty="0">
                <a:solidFill>
                  <a:srgbClr val="222222"/>
                </a:solidFill>
                <a:latin typeface="Arial" panose="020B0604020202020204" pitchFamily="34" charset="0"/>
              </a:rPr>
              <a:t>O tempo de execução e o aumento de velocidade de um programa com paralelismo. </a:t>
            </a:r>
            <a:br>
              <a:rPr lang="pt-BR" sz="320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D159CDC-C5E9-46BC-9006-F1D6FC5F3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1390" y="1154098"/>
            <a:ext cx="3654857" cy="4610820"/>
          </a:xfrm>
        </p:spPr>
        <p:txBody>
          <a:bodyPr anchor="t">
            <a:normAutofit/>
          </a:bodyPr>
          <a:lstStyle/>
          <a:p>
            <a:endParaRPr lang="pt-BR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099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6E416D0-6A3A-4CD4-9F9F-81BC8CF19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Analisando o tempo de execução e o aumento de velocidade.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DABB174-3AB0-44F5-B7C2-BD699A673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3200" dirty="0">
                <a:solidFill>
                  <a:srgbClr val="222222"/>
                </a:solidFill>
                <a:latin typeface="Arial" panose="020B0604020202020204" pitchFamily="34" charset="0"/>
              </a:rPr>
              <a:t>A </a:t>
            </a:r>
            <a:r>
              <a:rPr lang="pt-BR" sz="3200" dirty="0">
                <a:solidFill>
                  <a:srgbClr val="0000FF"/>
                </a:solidFill>
                <a:latin typeface="Arial" panose="020B0604020202020204" pitchFamily="34" charset="0"/>
              </a:rPr>
              <a:t>curva azul </a:t>
            </a:r>
            <a:r>
              <a:rPr lang="pt-BR" sz="3200" dirty="0">
                <a:solidFill>
                  <a:srgbClr val="222222"/>
                </a:solidFill>
                <a:latin typeface="Arial" panose="020B0604020202020204" pitchFamily="34" charset="0"/>
              </a:rPr>
              <a:t>ilustra o aumento linear que um programa teria no caso ideal, enquanto a </a:t>
            </a:r>
            <a:r>
              <a:rPr lang="pt-BR" sz="3200" dirty="0">
                <a:solidFill>
                  <a:srgbClr val="7030A0"/>
                </a:solidFill>
                <a:latin typeface="Arial" panose="020B0604020202020204" pitchFamily="34" charset="0"/>
              </a:rPr>
              <a:t>curva roxa </a:t>
            </a:r>
            <a:r>
              <a:rPr lang="pt-BR" sz="3200" dirty="0">
                <a:solidFill>
                  <a:srgbClr val="222222"/>
                </a:solidFill>
                <a:latin typeface="Arial" panose="020B0604020202020204" pitchFamily="34" charset="0"/>
              </a:rPr>
              <a:t>indica o aumento real. </a:t>
            </a:r>
          </a:p>
          <a:p>
            <a:endParaRPr lang="pt-BR" sz="3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pt-BR" sz="3200" dirty="0">
                <a:solidFill>
                  <a:srgbClr val="222222"/>
                </a:solidFill>
                <a:latin typeface="Arial" panose="020B0604020202020204" pitchFamily="34" charset="0"/>
              </a:rPr>
              <a:t>Da mesma forma, a </a:t>
            </a:r>
            <a:r>
              <a:rPr lang="pt-BR" sz="3200" dirty="0">
                <a:solidFill>
                  <a:srgbClr val="FFC000"/>
                </a:solidFill>
                <a:latin typeface="Arial" panose="020B0604020202020204" pitchFamily="34" charset="0"/>
              </a:rPr>
              <a:t>curva amarela </a:t>
            </a:r>
            <a:r>
              <a:rPr lang="pt-BR" sz="3200" dirty="0">
                <a:solidFill>
                  <a:srgbClr val="222222"/>
                </a:solidFill>
                <a:latin typeface="Arial" panose="020B0604020202020204" pitchFamily="34" charset="0"/>
              </a:rPr>
              <a:t>indica o tempo de execução no caso </a:t>
            </a:r>
            <a:r>
              <a:rPr lang="pt-BR" sz="3200" dirty="0" smtClean="0">
                <a:solidFill>
                  <a:srgbClr val="222222"/>
                </a:solidFill>
                <a:latin typeface="Arial" panose="020B0604020202020204" pitchFamily="34" charset="0"/>
              </a:rPr>
              <a:t>ideal.</a:t>
            </a:r>
            <a:endParaRPr lang="pt-BR" sz="3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pt-BR" sz="3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pt-BR" sz="3200" dirty="0">
                <a:solidFill>
                  <a:srgbClr val="222222"/>
                </a:solidFill>
                <a:latin typeface="Arial" panose="020B0604020202020204" pitchFamily="34" charset="0"/>
              </a:rPr>
              <a:t>Enquanto a </a:t>
            </a:r>
            <a:r>
              <a:rPr lang="pt-BR" sz="3200" dirty="0">
                <a:solidFill>
                  <a:srgbClr val="C00000"/>
                </a:solidFill>
                <a:latin typeface="Arial" panose="020B0604020202020204" pitchFamily="34" charset="0"/>
              </a:rPr>
              <a:t>curva vermelha </a:t>
            </a:r>
            <a:r>
              <a:rPr lang="pt-BR" sz="3200" dirty="0">
                <a:solidFill>
                  <a:srgbClr val="222222"/>
                </a:solidFill>
                <a:latin typeface="Arial" panose="020B0604020202020204" pitchFamily="34" charset="0"/>
              </a:rPr>
              <a:t>indica o tempo de execução </a:t>
            </a:r>
            <a:r>
              <a:rPr lang="pt-BR" sz="3200" dirty="0" smtClean="0">
                <a:solidFill>
                  <a:srgbClr val="222222"/>
                </a:solidFill>
                <a:latin typeface="Arial" panose="020B0604020202020204" pitchFamily="34" charset="0"/>
              </a:rPr>
              <a:t>real.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369886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4CEAB6D-FF93-499A-82F6-A0AC0C4BA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Bloqueio Atômico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BFDB84B-87F4-477F-B938-80BC50293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solidFill>
                  <a:srgbClr val="222222"/>
                </a:solidFill>
                <a:latin typeface="Arial" panose="020B0604020202020204" pitchFamily="34" charset="0"/>
              </a:rPr>
              <a:t>Transação Atômica</a:t>
            </a:r>
            <a:r>
              <a:rPr lang="pt-BR" sz="3200" dirty="0">
                <a:solidFill>
                  <a:srgbClr val="222222"/>
                </a:solidFill>
                <a:latin typeface="Arial" panose="020B0604020202020204" pitchFamily="34" charset="0"/>
              </a:rPr>
              <a:t>, em </a:t>
            </a:r>
            <a:r>
              <a:rPr lang="pt-BR" sz="3200" dirty="0">
                <a:solidFill>
                  <a:srgbClr val="0B0080"/>
                </a:solidFill>
                <a:latin typeface="Arial" panose="020B0604020202020204" pitchFamily="34" charset="0"/>
                <a:hlinkClick r:id="rId2" tooltip="Ciência da computação"/>
              </a:rPr>
              <a:t>ciência da computação</a:t>
            </a:r>
            <a:r>
              <a:rPr lang="pt-BR" sz="3200" dirty="0">
                <a:solidFill>
                  <a:srgbClr val="222222"/>
                </a:solidFill>
                <a:latin typeface="Arial" panose="020B0604020202020204" pitchFamily="34" charset="0"/>
              </a:rPr>
              <a:t>, é uma operação, ou conjunto de operações, em uma </a:t>
            </a:r>
            <a:r>
              <a:rPr lang="pt-BR" sz="3200" dirty="0">
                <a:solidFill>
                  <a:srgbClr val="0B0080"/>
                </a:solidFill>
                <a:latin typeface="Arial" panose="020B0604020202020204" pitchFamily="34" charset="0"/>
                <a:hlinkClick r:id="rId3" tooltip="Banco de dados"/>
              </a:rPr>
              <a:t>base de dados</a:t>
            </a:r>
            <a:r>
              <a:rPr lang="pt-BR" sz="3200" dirty="0">
                <a:solidFill>
                  <a:srgbClr val="222222"/>
                </a:solidFill>
                <a:latin typeface="Arial" panose="020B0604020202020204" pitchFamily="34" charset="0"/>
              </a:rPr>
              <a:t>, ou em qualquer outro </a:t>
            </a:r>
            <a:r>
              <a:rPr lang="pt-BR" sz="3200" dirty="0">
                <a:solidFill>
                  <a:srgbClr val="0B0080"/>
                </a:solidFill>
                <a:latin typeface="Arial" panose="020B0604020202020204" pitchFamily="34" charset="0"/>
                <a:hlinkClick r:id="rId4" tooltip="Sistema computacional"/>
              </a:rPr>
              <a:t>sistema computacional</a:t>
            </a:r>
            <a:r>
              <a:rPr lang="pt-BR" sz="3200" dirty="0">
                <a:solidFill>
                  <a:srgbClr val="222222"/>
                </a:solidFill>
                <a:latin typeface="Arial" panose="020B0604020202020204" pitchFamily="34" charset="0"/>
              </a:rPr>
              <a:t>, que </a:t>
            </a:r>
            <a:r>
              <a:rPr lang="pt-BR" sz="3200" dirty="0">
                <a:solidFill>
                  <a:srgbClr val="0000FF"/>
                </a:solidFill>
                <a:latin typeface="Arial" panose="020B0604020202020204" pitchFamily="34" charset="0"/>
              </a:rPr>
              <a:t>deve ser executada completamente em caso de sucesso, ou ser abortada completamente em caso de erro</a:t>
            </a:r>
            <a:r>
              <a:rPr lang="pt-BR" sz="3200" dirty="0">
                <a:solidFill>
                  <a:srgbClr val="222222"/>
                </a:solidFill>
                <a:latin typeface="Arial" panose="020B0604020202020204" pitchFamily="34" charset="0"/>
              </a:rPr>
              <a:t>. 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377912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6CA013-4948-419F-B781-81A65D29D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6098E60-C95A-4834-9BA3-CBD26DE9F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sz="2800" dirty="0">
                <a:solidFill>
                  <a:srgbClr val="0000FF"/>
                </a:solidFill>
                <a:latin typeface="Arial" panose="020B0604020202020204" pitchFamily="34" charset="0"/>
              </a:rPr>
              <a:t>Nem todo paralelismo resulta em aumento de velocidade. </a:t>
            </a:r>
          </a:p>
          <a:p>
            <a:endParaRPr lang="pt-BR" sz="2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pt-BR" sz="2800" dirty="0">
                <a:solidFill>
                  <a:srgbClr val="222222"/>
                </a:solidFill>
                <a:latin typeface="Arial" panose="020B0604020202020204" pitchFamily="34" charset="0"/>
              </a:rPr>
              <a:t>Geralmente, como uma tarefa (processo) é dividida em diversas </a:t>
            </a:r>
            <a:r>
              <a:rPr lang="pt-BR" sz="2800" i="1" dirty="0">
                <a:solidFill>
                  <a:srgbClr val="222222"/>
                </a:solidFill>
                <a:latin typeface="Arial" panose="020B0604020202020204" pitchFamily="34" charset="0"/>
              </a:rPr>
              <a:t>threads</a:t>
            </a:r>
            <a:r>
              <a:rPr lang="pt-BR" sz="2800" dirty="0">
                <a:solidFill>
                  <a:srgbClr val="222222"/>
                </a:solidFill>
                <a:latin typeface="Arial" panose="020B0604020202020204" pitchFamily="34" charset="0"/>
              </a:rPr>
              <a:t>, tais </a:t>
            </a:r>
            <a:r>
              <a:rPr lang="pt-BR" sz="2800" i="1" dirty="0">
                <a:solidFill>
                  <a:srgbClr val="222222"/>
                </a:solidFill>
                <a:latin typeface="Arial" panose="020B0604020202020204" pitchFamily="34" charset="0"/>
              </a:rPr>
              <a:t>threads</a:t>
            </a:r>
            <a:r>
              <a:rPr lang="pt-BR" sz="2800" dirty="0">
                <a:solidFill>
                  <a:srgbClr val="222222"/>
                </a:solidFill>
                <a:latin typeface="Arial" panose="020B0604020202020204" pitchFamily="34" charset="0"/>
              </a:rPr>
              <a:t> gastam determinado tempo comunicando-se com outras. </a:t>
            </a:r>
          </a:p>
          <a:p>
            <a:endParaRPr lang="pt-BR" sz="2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pt-BR" sz="2800" dirty="0">
                <a:solidFill>
                  <a:srgbClr val="222222"/>
                </a:solidFill>
                <a:latin typeface="Arial" panose="020B0604020202020204" pitchFamily="34" charset="0"/>
              </a:rPr>
              <a:t>Eventualmente, o </a:t>
            </a:r>
            <a:r>
              <a:rPr lang="pt-BR" sz="2800" i="1" dirty="0">
                <a:solidFill>
                  <a:srgbClr val="0B0080"/>
                </a:solidFill>
                <a:latin typeface="Arial" panose="020B0604020202020204" pitchFamily="34" charset="0"/>
                <a:hlinkClick r:id="rId2" tooltip="Overhead"/>
              </a:rPr>
              <a:t>overhead</a:t>
            </a:r>
            <a:r>
              <a:rPr lang="pt-BR" sz="2800" dirty="0">
                <a:solidFill>
                  <a:srgbClr val="222222"/>
                </a:solidFill>
                <a:latin typeface="Arial" panose="020B0604020202020204" pitchFamily="34" charset="0"/>
              </a:rPr>
              <a:t> da comunicação domina o tempo gasto para resolver o problema. </a:t>
            </a:r>
          </a:p>
          <a:p>
            <a:endParaRPr lang="pt-BR" sz="2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pt-BR" sz="2800" dirty="0">
                <a:solidFill>
                  <a:srgbClr val="222222"/>
                </a:solidFill>
                <a:latin typeface="Arial" panose="020B0604020202020204" pitchFamily="34" charset="0"/>
              </a:rPr>
              <a:t>Nesse caso, quanto mais paralelismo é feito, mais lento é o tempo total de execução, um efeito conhecido como </a:t>
            </a:r>
            <a:r>
              <a:rPr lang="pt-BR" sz="2800" dirty="0">
                <a:solidFill>
                  <a:srgbClr val="0000FF"/>
                </a:solidFill>
                <a:latin typeface="Arial" panose="020B0604020202020204" pitchFamily="34" charset="0"/>
              </a:rPr>
              <a:t>lentidão paralela</a:t>
            </a:r>
            <a:r>
              <a:rPr lang="pt-BR" sz="2800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4112631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3C21EE-6008-4922-A48D-D6709DCA1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</a:rPr>
              <a:t>Taxonomia de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</a:rPr>
              <a:t>Flynn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7527869-D7F7-47E9-AD30-3C9B44F1B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BR" sz="2400" dirty="0">
              <a:solidFill>
                <a:srgbClr val="0B0080"/>
              </a:solidFill>
              <a:latin typeface="Arial" panose="020B0604020202020204" pitchFamily="34" charset="0"/>
              <a:hlinkClick r:id="rId2" tooltip="Michael J. Flynn"/>
            </a:endParaRPr>
          </a:p>
          <a:p>
            <a:endParaRPr lang="pt-BR" sz="3200" dirty="0" smtClean="0">
              <a:solidFill>
                <a:srgbClr val="0B0080"/>
              </a:solidFill>
              <a:latin typeface="Arial" panose="020B0604020202020204" pitchFamily="34" charset="0"/>
              <a:hlinkClick r:id="rId2" tooltip="Michael J. Flynn"/>
            </a:endParaRPr>
          </a:p>
          <a:p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hlinkClick r:id="rId2" tooltip="Michael J. Flynn"/>
              </a:rPr>
              <a:t>Michael </a:t>
            </a: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hlinkClick r:id="rId2" tooltip="Michael J. Flynn"/>
              </a:rPr>
              <a:t>J. </a:t>
            </a:r>
            <a:r>
              <a:rPr lang="pt-BR" sz="3200" dirty="0" err="1">
                <a:solidFill>
                  <a:schemeClr val="tx1"/>
                </a:solidFill>
                <a:latin typeface="Arial" panose="020B0604020202020204" pitchFamily="34" charset="0"/>
                <a:hlinkClick r:id="rId2" tooltip="Michael J. Flynn"/>
              </a:rPr>
              <a:t>Flynn</a:t>
            </a: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</a:rPr>
              <a:t> criou um dos primeiros sistemas de classificação para computadores e programas paralelos e sequenciais, atualmente conhecida como </a:t>
            </a: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hlinkClick r:id="rId3" tooltip="Taxonomia de Flynn"/>
              </a:rPr>
              <a:t>taxonomia de </a:t>
            </a:r>
            <a:r>
              <a:rPr lang="pt-BR" sz="3200" dirty="0" err="1">
                <a:solidFill>
                  <a:schemeClr val="tx1"/>
                </a:solidFill>
                <a:latin typeface="Arial" panose="020B0604020202020204" pitchFamily="34" charset="0"/>
                <a:hlinkClick r:id="rId3" tooltip="Taxonomia de Flynn"/>
              </a:rPr>
              <a:t>Flynn</a:t>
            </a: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</a:p>
          <a:p>
            <a:endParaRPr lang="pt-BR" sz="3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pt-BR" sz="3200" dirty="0">
                <a:solidFill>
                  <a:schemeClr val="tx1"/>
                </a:solidFill>
              </a:rPr>
              <a:t>A taxonomia de </a:t>
            </a:r>
            <a:r>
              <a:rPr lang="pt-BR" sz="3200" dirty="0" err="1">
                <a:solidFill>
                  <a:schemeClr val="tx1"/>
                </a:solidFill>
              </a:rPr>
              <a:t>Flynn</a:t>
            </a:r>
            <a:r>
              <a:rPr lang="pt-BR" sz="3200" dirty="0">
                <a:solidFill>
                  <a:schemeClr val="tx1"/>
                </a:solidFill>
              </a:rPr>
              <a:t> baseia-se em dois conceitos: </a:t>
            </a:r>
            <a:r>
              <a:rPr lang="pt-BR" sz="3200" b="1" dirty="0" err="1">
                <a:solidFill>
                  <a:schemeClr val="tx1"/>
                </a:solidFill>
              </a:rPr>
              <a:t>seqüência</a:t>
            </a:r>
            <a:r>
              <a:rPr lang="pt-BR" sz="3200" b="1" dirty="0">
                <a:solidFill>
                  <a:schemeClr val="tx1"/>
                </a:solidFill>
              </a:rPr>
              <a:t> de instruções</a:t>
            </a:r>
            <a:r>
              <a:rPr lang="pt-BR" sz="3200" dirty="0">
                <a:solidFill>
                  <a:schemeClr val="tx1"/>
                </a:solidFill>
              </a:rPr>
              <a:t> e </a:t>
            </a:r>
            <a:r>
              <a:rPr lang="pt-BR" sz="3200" b="1" dirty="0" err="1">
                <a:solidFill>
                  <a:schemeClr val="tx1"/>
                </a:solidFill>
              </a:rPr>
              <a:t>seqüência</a:t>
            </a:r>
            <a:r>
              <a:rPr lang="pt-BR" sz="3200" b="1" dirty="0">
                <a:solidFill>
                  <a:schemeClr val="tx1"/>
                </a:solidFill>
              </a:rPr>
              <a:t> de dados</a:t>
            </a:r>
            <a:r>
              <a:rPr lang="pt-BR" sz="3200" dirty="0">
                <a:solidFill>
                  <a:schemeClr val="tx1"/>
                </a:solidFill>
              </a:rPr>
              <a:t>.</a:t>
            </a:r>
          </a:p>
          <a:p>
            <a:endParaRPr lang="pt-BR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pt-B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38268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783DE3-23E9-402E-A73A-764752389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Classificaçao</a:t>
            </a:r>
            <a:r>
              <a:rPr lang="pt-BR" dirty="0" smtClean="0"/>
              <a:t> de </a:t>
            </a:r>
            <a:r>
              <a:rPr lang="pt-BR" dirty="0" err="1" smtClean="0"/>
              <a:t>Flynn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7C31C9A-215E-4E00-91D0-A2A1DAFAD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pt-BR" sz="3200" dirty="0">
                <a:solidFill>
                  <a:srgbClr val="222222"/>
                </a:solidFill>
                <a:latin typeface="Arial" panose="020B0604020202020204" pitchFamily="34" charset="0"/>
              </a:rPr>
              <a:t>A classificação </a:t>
            </a:r>
            <a:r>
              <a:rPr lang="pt-BR" sz="3200" dirty="0">
                <a:solidFill>
                  <a:srgbClr val="0B0080"/>
                </a:solidFill>
                <a:latin typeface="Arial" panose="020B0604020202020204" pitchFamily="34" charset="0"/>
                <a:hlinkClick r:id="rId2" tooltip="SIMD"/>
              </a:rPr>
              <a:t>SIMD</a:t>
            </a:r>
            <a:r>
              <a:rPr lang="pt-BR" sz="3200" dirty="0">
                <a:solidFill>
                  <a:srgbClr val="222222"/>
                </a:solidFill>
                <a:latin typeface="Arial" panose="020B0604020202020204" pitchFamily="34" charset="0"/>
              </a:rPr>
              <a:t> é análoga a fazer a </a:t>
            </a:r>
            <a:r>
              <a:rPr lang="pt-BR" sz="3200" dirty="0">
                <a:solidFill>
                  <a:srgbClr val="0000FF"/>
                </a:solidFill>
                <a:latin typeface="Arial" panose="020B0604020202020204" pitchFamily="34" charset="0"/>
              </a:rPr>
              <a:t>mesma operação repetidamente por um grande conjunto de dados</a:t>
            </a:r>
            <a:r>
              <a:rPr lang="pt-BR" sz="3200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</a:p>
          <a:p>
            <a:pPr>
              <a:buNone/>
            </a:pPr>
            <a:endParaRPr lang="pt-BR" sz="3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pt-BR" sz="3200" dirty="0">
                <a:solidFill>
                  <a:srgbClr val="222222"/>
                </a:solidFill>
                <a:latin typeface="Arial" panose="020B0604020202020204" pitchFamily="34" charset="0"/>
              </a:rPr>
              <a:t>Já os </a:t>
            </a:r>
            <a:r>
              <a:rPr lang="pt-BR" sz="3200" dirty="0">
                <a:solidFill>
                  <a:srgbClr val="0000FF"/>
                </a:solidFill>
                <a:latin typeface="Arial" panose="020B0604020202020204" pitchFamily="34" charset="0"/>
              </a:rPr>
              <a:t>programas </a:t>
            </a:r>
            <a:r>
              <a:rPr lang="pt-BR" sz="3200" u="sng" dirty="0">
                <a:solidFill>
                  <a:schemeClr val="accent3"/>
                </a:solidFill>
                <a:latin typeface="Arial" panose="020B0604020202020204" pitchFamily="34" charset="0"/>
              </a:rPr>
              <a:t>MIMD</a:t>
            </a:r>
            <a:r>
              <a:rPr lang="pt-BR" sz="3200" dirty="0">
                <a:solidFill>
                  <a:srgbClr val="0000FF"/>
                </a:solidFill>
                <a:latin typeface="Arial" panose="020B0604020202020204" pitchFamily="34" charset="0"/>
              </a:rPr>
              <a:t> são os programas paralelos mais comuns</a:t>
            </a:r>
            <a:r>
              <a:rPr lang="pt-BR" sz="3200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3284435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endParaRPr lang="pt-BR" sz="4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121" y="967564"/>
            <a:ext cx="3040912" cy="49441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SIMD (</a:t>
            </a:r>
            <a:r>
              <a:rPr lang="en-US" b="1" dirty="0">
                <a:solidFill>
                  <a:schemeClr val="bg1"/>
                </a:solidFill>
              </a:rPr>
              <a:t>Single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Instruction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Multiple</a:t>
            </a:r>
            <a:r>
              <a:rPr lang="pt-BR" b="1" dirty="0">
                <a:solidFill>
                  <a:schemeClr val="bg1"/>
                </a:solidFill>
              </a:rPr>
              <a:t> Data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endParaRPr lang="en-US" dirty="0"/>
          </a:p>
          <a:p>
            <a:r>
              <a:rPr lang="pt-BR" sz="2800" dirty="0">
                <a:solidFill>
                  <a:schemeClr val="bg1"/>
                </a:solidFill>
              </a:rPr>
              <a:t>Significa que todas as unidades paralelas compartilham a mesma instrução, mas a realizam em diferentes elementos de dados.</a:t>
            </a:r>
          </a:p>
          <a:p>
            <a:pPr marL="0" indent="0">
              <a:buNone/>
            </a:pPr>
            <a:r>
              <a:rPr lang="pt-BR" sz="2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5703" y="648586"/>
            <a:ext cx="7901014" cy="55752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038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2" descr="simd imagem classificacao flyn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440726" y="748145"/>
            <a:ext cx="6448743" cy="53447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2D9FF23-17E9-416E-A9D2-778AED2DA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038177"/>
          </a:xfrm>
        </p:spPr>
        <p:txBody>
          <a:bodyPr anchor="b">
            <a:normAutofit/>
          </a:bodyPr>
          <a:lstStyle/>
          <a:p>
            <a:r>
              <a:rPr lang="pt-BR" sz="4000" dirty="0"/>
              <a:t>SIMD</a:t>
            </a:r>
          </a:p>
        </p:txBody>
      </p:sp>
      <p:sp>
        <p:nvSpPr>
          <p:cNvPr id="5127" name="Content Placeholder 5126"/>
          <p:cNvSpPr>
            <a:spLocks noGrp="1"/>
          </p:cNvSpPr>
          <p:nvPr>
            <p:ph idx="1"/>
          </p:nvPr>
        </p:nvSpPr>
        <p:spPr>
          <a:xfrm>
            <a:off x="252920" y="2162014"/>
            <a:ext cx="2947482" cy="3744264"/>
          </a:xfrm>
        </p:spPr>
        <p:txBody>
          <a:bodyPr anchor="t">
            <a:normAutofit/>
          </a:bodyPr>
          <a:lstStyle/>
          <a:p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248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Três Processos - cada um com </a:t>
            </a:r>
            <a:br>
              <a:rPr lang="pt-BR" dirty="0" smtClean="0"/>
            </a:br>
            <a:r>
              <a:rPr lang="pt-BR" dirty="0" smtClean="0"/>
              <a:t>uma Thread</a:t>
            </a:r>
            <a:endParaRPr lang="pt-BR" dirty="0"/>
          </a:p>
        </p:txBody>
      </p:sp>
      <p:sp>
        <p:nvSpPr>
          <p:cNvPr id="1638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t-BR" smtClean="0"/>
              <a:t>Cada thread tem seu espaço de endereçamento.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3467100" y="1780289"/>
            <a:ext cx="8191500" cy="250031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Elipse 4"/>
          <p:cNvSpPr/>
          <p:nvPr/>
        </p:nvSpPr>
        <p:spPr>
          <a:xfrm>
            <a:off x="6430040" y="2458115"/>
            <a:ext cx="2190751" cy="150018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3763041" y="2436850"/>
            <a:ext cx="2095500" cy="15001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9383676" y="2415583"/>
            <a:ext cx="2095500" cy="150018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Forma livre 11"/>
          <p:cNvSpPr/>
          <p:nvPr/>
        </p:nvSpPr>
        <p:spPr>
          <a:xfrm>
            <a:off x="4743057" y="2701151"/>
            <a:ext cx="182033" cy="954087"/>
          </a:xfrm>
          <a:custGeom>
            <a:avLst/>
            <a:gdLst>
              <a:gd name="connsiteX0" fmla="*/ 20564 w 136679"/>
              <a:gd name="connsiteY0" fmla="*/ 24677 h 953591"/>
              <a:gd name="connsiteX1" fmla="*/ 93136 w 136679"/>
              <a:gd name="connsiteY1" fmla="*/ 111762 h 953591"/>
              <a:gd name="connsiteX2" fmla="*/ 122164 w 136679"/>
              <a:gd name="connsiteY2" fmla="*/ 155305 h 953591"/>
              <a:gd name="connsiteX3" fmla="*/ 107650 w 136679"/>
              <a:gd name="connsiteY3" fmla="*/ 256905 h 953591"/>
              <a:gd name="connsiteX4" fmla="*/ 78622 w 136679"/>
              <a:gd name="connsiteY4" fmla="*/ 300448 h 953591"/>
              <a:gd name="connsiteX5" fmla="*/ 35079 w 136679"/>
              <a:gd name="connsiteY5" fmla="*/ 387534 h 953591"/>
              <a:gd name="connsiteX6" fmla="*/ 93136 w 136679"/>
              <a:gd name="connsiteY6" fmla="*/ 474620 h 953591"/>
              <a:gd name="connsiteX7" fmla="*/ 122164 w 136679"/>
              <a:gd name="connsiteY7" fmla="*/ 576220 h 953591"/>
              <a:gd name="connsiteX8" fmla="*/ 136679 w 136679"/>
              <a:gd name="connsiteY8" fmla="*/ 619762 h 953591"/>
              <a:gd name="connsiteX9" fmla="*/ 122164 w 136679"/>
              <a:gd name="connsiteY9" fmla="*/ 706848 h 953591"/>
              <a:gd name="connsiteX10" fmla="*/ 35079 w 136679"/>
              <a:gd name="connsiteY10" fmla="*/ 808448 h 953591"/>
              <a:gd name="connsiteX11" fmla="*/ 20564 w 136679"/>
              <a:gd name="connsiteY11" fmla="*/ 851991 h 953591"/>
              <a:gd name="connsiteX12" fmla="*/ 78622 w 136679"/>
              <a:gd name="connsiteY12" fmla="*/ 924562 h 953591"/>
              <a:gd name="connsiteX13" fmla="*/ 107650 w 136679"/>
              <a:gd name="connsiteY13" fmla="*/ 953591 h 95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679" h="953591">
                <a:moveTo>
                  <a:pt x="20564" y="24677"/>
                </a:moveTo>
                <a:cubicBezTo>
                  <a:pt x="92642" y="132793"/>
                  <a:pt x="0" y="0"/>
                  <a:pt x="93136" y="111762"/>
                </a:cubicBezTo>
                <a:cubicBezTo>
                  <a:pt x="104303" y="125163"/>
                  <a:pt x="112488" y="140791"/>
                  <a:pt x="122164" y="155305"/>
                </a:cubicBezTo>
                <a:cubicBezTo>
                  <a:pt x="117326" y="189172"/>
                  <a:pt x="117480" y="224137"/>
                  <a:pt x="107650" y="256905"/>
                </a:cubicBezTo>
                <a:cubicBezTo>
                  <a:pt x="102638" y="273613"/>
                  <a:pt x="86423" y="284846"/>
                  <a:pt x="78622" y="300448"/>
                </a:cubicBezTo>
                <a:cubicBezTo>
                  <a:pt x="18530" y="420631"/>
                  <a:pt x="118269" y="262747"/>
                  <a:pt x="35079" y="387534"/>
                </a:cubicBezTo>
                <a:cubicBezTo>
                  <a:pt x="54431" y="416563"/>
                  <a:pt x="82103" y="441522"/>
                  <a:pt x="93136" y="474620"/>
                </a:cubicBezTo>
                <a:cubicBezTo>
                  <a:pt x="127942" y="579038"/>
                  <a:pt x="85706" y="448620"/>
                  <a:pt x="122164" y="576220"/>
                </a:cubicBezTo>
                <a:cubicBezTo>
                  <a:pt x="126367" y="590931"/>
                  <a:pt x="131841" y="605248"/>
                  <a:pt x="136679" y="619762"/>
                </a:cubicBezTo>
                <a:cubicBezTo>
                  <a:pt x="131841" y="648791"/>
                  <a:pt x="131470" y="678929"/>
                  <a:pt x="122164" y="706848"/>
                </a:cubicBezTo>
                <a:cubicBezTo>
                  <a:pt x="111111" y="740007"/>
                  <a:pt x="53451" y="790076"/>
                  <a:pt x="35079" y="808448"/>
                </a:cubicBezTo>
                <a:cubicBezTo>
                  <a:pt x="30241" y="822962"/>
                  <a:pt x="20564" y="836691"/>
                  <a:pt x="20564" y="851991"/>
                </a:cubicBezTo>
                <a:cubicBezTo>
                  <a:pt x="20564" y="902639"/>
                  <a:pt x="45188" y="897815"/>
                  <a:pt x="78622" y="924562"/>
                </a:cubicBezTo>
                <a:cubicBezTo>
                  <a:pt x="89308" y="933110"/>
                  <a:pt x="97974" y="943915"/>
                  <a:pt x="107650" y="953591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" name="Forma livre 12"/>
          <p:cNvSpPr/>
          <p:nvPr/>
        </p:nvSpPr>
        <p:spPr>
          <a:xfrm>
            <a:off x="7460956" y="2744161"/>
            <a:ext cx="175683" cy="976313"/>
          </a:xfrm>
          <a:custGeom>
            <a:avLst/>
            <a:gdLst>
              <a:gd name="connsiteX0" fmla="*/ 0 w 130628"/>
              <a:gd name="connsiteY0" fmla="*/ 0 h 977048"/>
              <a:gd name="connsiteX1" fmla="*/ 58057 w 130628"/>
              <a:gd name="connsiteY1" fmla="*/ 58058 h 977048"/>
              <a:gd name="connsiteX2" fmla="*/ 58057 w 130628"/>
              <a:gd name="connsiteY2" fmla="*/ 217715 h 977048"/>
              <a:gd name="connsiteX3" fmla="*/ 29028 w 130628"/>
              <a:gd name="connsiteY3" fmla="*/ 304800 h 977048"/>
              <a:gd name="connsiteX4" fmla="*/ 58057 w 130628"/>
              <a:gd name="connsiteY4" fmla="*/ 420915 h 977048"/>
              <a:gd name="connsiteX5" fmla="*/ 87086 w 130628"/>
              <a:gd name="connsiteY5" fmla="*/ 464458 h 977048"/>
              <a:gd name="connsiteX6" fmla="*/ 101600 w 130628"/>
              <a:gd name="connsiteY6" fmla="*/ 522515 h 977048"/>
              <a:gd name="connsiteX7" fmla="*/ 130628 w 130628"/>
              <a:gd name="connsiteY7" fmla="*/ 566058 h 977048"/>
              <a:gd name="connsiteX8" fmla="*/ 101600 w 130628"/>
              <a:gd name="connsiteY8" fmla="*/ 609600 h 977048"/>
              <a:gd name="connsiteX9" fmla="*/ 87086 w 130628"/>
              <a:gd name="connsiteY9" fmla="*/ 653143 h 977048"/>
              <a:gd name="connsiteX10" fmla="*/ 58057 w 130628"/>
              <a:gd name="connsiteY10" fmla="*/ 696686 h 977048"/>
              <a:gd name="connsiteX11" fmla="*/ 72571 w 130628"/>
              <a:gd name="connsiteY11" fmla="*/ 928915 h 977048"/>
              <a:gd name="connsiteX12" fmla="*/ 101600 w 130628"/>
              <a:gd name="connsiteY12" fmla="*/ 972458 h 977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0628" h="977048">
                <a:moveTo>
                  <a:pt x="0" y="0"/>
                </a:moveTo>
                <a:cubicBezTo>
                  <a:pt x="19352" y="19353"/>
                  <a:pt x="42149" y="35787"/>
                  <a:pt x="58057" y="58058"/>
                </a:cubicBezTo>
                <a:cubicBezTo>
                  <a:pt x="88450" y="100608"/>
                  <a:pt x="65433" y="183294"/>
                  <a:pt x="58057" y="217715"/>
                </a:cubicBezTo>
                <a:cubicBezTo>
                  <a:pt x="51646" y="247634"/>
                  <a:pt x="29028" y="304800"/>
                  <a:pt x="29028" y="304800"/>
                </a:cubicBezTo>
                <a:cubicBezTo>
                  <a:pt x="34548" y="332398"/>
                  <a:pt x="43181" y="391164"/>
                  <a:pt x="58057" y="420915"/>
                </a:cubicBezTo>
                <a:cubicBezTo>
                  <a:pt x="65858" y="436517"/>
                  <a:pt x="77410" y="449944"/>
                  <a:pt x="87086" y="464458"/>
                </a:cubicBezTo>
                <a:cubicBezTo>
                  <a:pt x="91924" y="483810"/>
                  <a:pt x="93742" y="504180"/>
                  <a:pt x="101600" y="522515"/>
                </a:cubicBezTo>
                <a:cubicBezTo>
                  <a:pt x="108471" y="538549"/>
                  <a:pt x="130628" y="548614"/>
                  <a:pt x="130628" y="566058"/>
                </a:cubicBezTo>
                <a:cubicBezTo>
                  <a:pt x="130628" y="583502"/>
                  <a:pt x="111276" y="595086"/>
                  <a:pt x="101600" y="609600"/>
                </a:cubicBezTo>
                <a:cubicBezTo>
                  <a:pt x="96762" y="624114"/>
                  <a:pt x="93928" y="639459"/>
                  <a:pt x="87086" y="653143"/>
                </a:cubicBezTo>
                <a:cubicBezTo>
                  <a:pt x="79285" y="668745"/>
                  <a:pt x="58974" y="679266"/>
                  <a:pt x="58057" y="696686"/>
                </a:cubicBezTo>
                <a:cubicBezTo>
                  <a:pt x="53980" y="774139"/>
                  <a:pt x="64451" y="851780"/>
                  <a:pt x="72571" y="928915"/>
                </a:cubicBezTo>
                <a:cubicBezTo>
                  <a:pt x="77638" y="977048"/>
                  <a:pt x="75258" y="972458"/>
                  <a:pt x="101600" y="972458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Forma livre 13"/>
          <p:cNvSpPr/>
          <p:nvPr/>
        </p:nvSpPr>
        <p:spPr>
          <a:xfrm>
            <a:off x="10356113" y="2658141"/>
            <a:ext cx="148854" cy="1073888"/>
          </a:xfrm>
          <a:custGeom>
            <a:avLst/>
            <a:gdLst>
              <a:gd name="connsiteX0" fmla="*/ 0 w 116114"/>
              <a:gd name="connsiteY0" fmla="*/ 0 h 928915"/>
              <a:gd name="connsiteX1" fmla="*/ 72571 w 116114"/>
              <a:gd name="connsiteY1" fmla="*/ 101600 h 928915"/>
              <a:gd name="connsiteX2" fmla="*/ 101600 w 116114"/>
              <a:gd name="connsiteY2" fmla="*/ 203200 h 928915"/>
              <a:gd name="connsiteX3" fmla="*/ 116114 w 116114"/>
              <a:gd name="connsiteY3" fmla="*/ 246743 h 928915"/>
              <a:gd name="connsiteX4" fmla="*/ 101600 w 116114"/>
              <a:gd name="connsiteY4" fmla="*/ 290286 h 928915"/>
              <a:gd name="connsiteX5" fmla="*/ 43543 w 116114"/>
              <a:gd name="connsiteY5" fmla="*/ 377372 h 928915"/>
              <a:gd name="connsiteX6" fmla="*/ 43543 w 116114"/>
              <a:gd name="connsiteY6" fmla="*/ 682172 h 928915"/>
              <a:gd name="connsiteX7" fmla="*/ 87085 w 116114"/>
              <a:gd name="connsiteY7" fmla="*/ 769257 h 928915"/>
              <a:gd name="connsiteX8" fmla="*/ 116114 w 116114"/>
              <a:gd name="connsiteY8" fmla="*/ 885372 h 928915"/>
              <a:gd name="connsiteX9" fmla="*/ 87085 w 116114"/>
              <a:gd name="connsiteY9" fmla="*/ 928915 h 92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114" h="928915">
                <a:moveTo>
                  <a:pt x="0" y="0"/>
                </a:moveTo>
                <a:cubicBezTo>
                  <a:pt x="9865" y="13153"/>
                  <a:pt x="61958" y="80373"/>
                  <a:pt x="72571" y="101600"/>
                </a:cubicBezTo>
                <a:cubicBezTo>
                  <a:pt x="84169" y="124796"/>
                  <a:pt x="95401" y="181504"/>
                  <a:pt x="101600" y="203200"/>
                </a:cubicBezTo>
                <a:cubicBezTo>
                  <a:pt x="105803" y="217911"/>
                  <a:pt x="111276" y="232229"/>
                  <a:pt x="116114" y="246743"/>
                </a:cubicBezTo>
                <a:cubicBezTo>
                  <a:pt x="111276" y="261257"/>
                  <a:pt x="109030" y="276912"/>
                  <a:pt x="101600" y="290286"/>
                </a:cubicBezTo>
                <a:cubicBezTo>
                  <a:pt x="84657" y="320784"/>
                  <a:pt x="43543" y="377372"/>
                  <a:pt x="43543" y="377372"/>
                </a:cubicBezTo>
                <a:cubicBezTo>
                  <a:pt x="10943" y="507764"/>
                  <a:pt x="20014" y="446884"/>
                  <a:pt x="43543" y="682172"/>
                </a:cubicBezTo>
                <a:cubicBezTo>
                  <a:pt x="48103" y="727775"/>
                  <a:pt x="67208" y="729504"/>
                  <a:pt x="87085" y="769257"/>
                </a:cubicBezTo>
                <a:cubicBezTo>
                  <a:pt x="101964" y="799015"/>
                  <a:pt x="110592" y="857763"/>
                  <a:pt x="116114" y="885372"/>
                </a:cubicBezTo>
                <a:lnTo>
                  <a:pt x="87085" y="928915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22" name="Conector de seta reta 21"/>
          <p:cNvCxnSpPr/>
          <p:nvPr/>
        </p:nvCxnSpPr>
        <p:spPr>
          <a:xfrm rot="10800000">
            <a:off x="3810000" y="3714750"/>
            <a:ext cx="476251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rot="5400000" flipH="1" flipV="1">
            <a:off x="4114408" y="4753283"/>
            <a:ext cx="1428750" cy="21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7" name="CaixaDeTexto 28"/>
          <p:cNvSpPr txBox="1">
            <a:spLocks noChangeArrowheads="1"/>
          </p:cNvSpPr>
          <p:nvPr/>
        </p:nvSpPr>
        <p:spPr bwMode="auto">
          <a:xfrm>
            <a:off x="4072270" y="5571460"/>
            <a:ext cx="17650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>
                <a:latin typeface="Calibri" pitchFamily="34" charset="0"/>
              </a:rPr>
              <a:t>Contador de Programa</a:t>
            </a:r>
          </a:p>
        </p:txBody>
      </p:sp>
      <p:cxnSp>
        <p:nvCxnSpPr>
          <p:cNvPr id="31" name="Conector de seta reta 30"/>
          <p:cNvCxnSpPr/>
          <p:nvPr/>
        </p:nvCxnSpPr>
        <p:spPr>
          <a:xfrm rot="5400000">
            <a:off x="7388853" y="1898135"/>
            <a:ext cx="1571625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 rot="16200000" flipV="1">
            <a:off x="7556317" y="4236410"/>
            <a:ext cx="1000125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0" name="CaixaDeTexto 34"/>
          <p:cNvSpPr txBox="1">
            <a:spLocks noChangeArrowheads="1"/>
          </p:cNvSpPr>
          <p:nvPr/>
        </p:nvSpPr>
        <p:spPr bwMode="auto">
          <a:xfrm>
            <a:off x="6096000" y="2500314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</a:rPr>
              <a:t>Thread</a:t>
            </a:r>
          </a:p>
        </p:txBody>
      </p:sp>
      <p:sp>
        <p:nvSpPr>
          <p:cNvPr id="16401" name="CaixaDeTexto 35"/>
          <p:cNvSpPr txBox="1">
            <a:spLocks noChangeArrowheads="1"/>
          </p:cNvSpPr>
          <p:nvPr/>
        </p:nvSpPr>
        <p:spPr bwMode="auto">
          <a:xfrm>
            <a:off x="7899991" y="5061098"/>
            <a:ext cx="13078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>
                <a:latin typeface="Calibri" pitchFamily="34" charset="0"/>
              </a:rPr>
              <a:t>Processo</a:t>
            </a:r>
          </a:p>
        </p:txBody>
      </p:sp>
      <p:cxnSp>
        <p:nvCxnSpPr>
          <p:cNvPr id="40" name="Conector de seta reta 39"/>
          <p:cNvCxnSpPr/>
          <p:nvPr/>
        </p:nvCxnSpPr>
        <p:spPr>
          <a:xfrm rot="10800000">
            <a:off x="6381751" y="4071939"/>
            <a:ext cx="3810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rot="10800000">
            <a:off x="9239252" y="3643314"/>
            <a:ext cx="476249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/>
          <a:srcRect l="1720" r="3786" b="-2"/>
          <a:stretch/>
        </p:blipFill>
        <p:spPr>
          <a:xfrm>
            <a:off x="4040372" y="765545"/>
            <a:ext cx="7511965" cy="5284382"/>
          </a:xfrm>
          <a:prstGeom prst="rect">
            <a:avLst/>
          </a:prstGeom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591" y="967563"/>
            <a:ext cx="3147237" cy="1338306"/>
          </a:xfrm>
        </p:spPr>
        <p:txBody>
          <a:bodyPr>
            <a:normAutofit fontScale="90000"/>
          </a:bodyPr>
          <a:lstStyle/>
          <a:p>
            <a:r>
              <a:rPr lang="pt-BR" sz="4100" i="1" dirty="0" smtClean="0"/>
              <a:t>MIMD </a:t>
            </a:r>
            <a:r>
              <a:rPr lang="en-US" sz="3100" dirty="0" smtClean="0"/>
              <a:t>(</a:t>
            </a:r>
            <a:r>
              <a:rPr lang="pt-BR" sz="3100" b="1" dirty="0" err="1" smtClean="0"/>
              <a:t>Multiple</a:t>
            </a:r>
            <a:r>
              <a:rPr lang="pt-BR" sz="3100" b="1" dirty="0" smtClean="0"/>
              <a:t> </a:t>
            </a:r>
            <a:r>
              <a:rPr lang="pt-BR" sz="3100" b="1" dirty="0" err="1" smtClean="0"/>
              <a:t>Instruction</a:t>
            </a:r>
            <a:r>
              <a:rPr lang="pt-BR" sz="3100" b="1" dirty="0" smtClean="0"/>
              <a:t> </a:t>
            </a:r>
            <a:r>
              <a:rPr lang="pt-BR" sz="3100" b="1" dirty="0" err="1" smtClean="0"/>
              <a:t>Multiple</a:t>
            </a:r>
            <a:r>
              <a:rPr lang="pt-BR" sz="3100" b="1" dirty="0" smtClean="0"/>
              <a:t> Data</a:t>
            </a:r>
            <a:r>
              <a:rPr lang="en-US" sz="3100" dirty="0" smtClean="0"/>
              <a:t>)</a:t>
            </a:r>
            <a:endParaRPr lang="pt-BR" sz="3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8224" y="2438400"/>
            <a:ext cx="3157870" cy="3785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sz="2800" dirty="0">
                <a:solidFill>
                  <a:schemeClr val="bg1"/>
                </a:solidFill>
              </a:rPr>
              <a:t>Significa que as unidades paralelas têm instruções distintas, então cada uma delas pode fazer algo diferente em um dado momento.</a:t>
            </a:r>
          </a:p>
          <a:p>
            <a:pPr marL="0" indent="0">
              <a:buNone/>
            </a:pP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01118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0120" y="757325"/>
            <a:ext cx="4341880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49" name="Picture 2" descr="mimd imagem classificacao flyn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79077" y="757325"/>
            <a:ext cx="6471849" cy="53293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1B2F99E-48DB-4389-B6A8-130D036B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1390" y="1079770"/>
            <a:ext cx="3654857" cy="1527244"/>
          </a:xfrm>
        </p:spPr>
        <p:txBody>
          <a:bodyPr>
            <a:normAutofit/>
          </a:bodyPr>
          <a:lstStyle/>
          <a:p>
            <a:r>
              <a:rPr lang="pt-BR" sz="4000" dirty="0"/>
              <a:t>MIMD</a:t>
            </a:r>
          </a:p>
        </p:txBody>
      </p:sp>
      <p:sp>
        <p:nvSpPr>
          <p:cNvPr id="6151" name="Content Placeholder 6150"/>
          <p:cNvSpPr>
            <a:spLocks noGrp="1"/>
          </p:cNvSpPr>
          <p:nvPr>
            <p:ph idx="1"/>
          </p:nvPr>
        </p:nvSpPr>
        <p:spPr>
          <a:xfrm>
            <a:off x="8161390" y="2607014"/>
            <a:ext cx="3654857" cy="3157903"/>
          </a:xfrm>
        </p:spPr>
        <p:txBody>
          <a:bodyPr anchor="t">
            <a:normAutofit/>
          </a:bodyPr>
          <a:lstStyle/>
          <a:p>
            <a:endParaRPr lang="pt-BR" b="1" dirty="0"/>
          </a:p>
          <a:p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03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FB5949D-9664-4418-9835-E54C64B79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Computação Paralela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C30C003-FBFC-4673-9386-A0226C7C5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chemeClr val="tx1"/>
                </a:solidFill>
              </a:rPr>
              <a:t>Existem diferentes formas de computação paralela: </a:t>
            </a:r>
          </a:p>
          <a:p>
            <a:endParaRPr lang="pt-BR" sz="3200" dirty="0">
              <a:solidFill>
                <a:schemeClr val="tx1"/>
              </a:solidFill>
            </a:endParaRPr>
          </a:p>
          <a:p>
            <a:pPr lvl="1"/>
            <a:r>
              <a:rPr lang="pt-BR" sz="3200" dirty="0">
                <a:solidFill>
                  <a:schemeClr val="tx1"/>
                </a:solidFill>
              </a:rPr>
              <a:t>paralelismo de </a:t>
            </a:r>
            <a:r>
              <a:rPr lang="pt-BR" sz="3200" dirty="0" smtClean="0">
                <a:solidFill>
                  <a:schemeClr val="tx1"/>
                </a:solidFill>
              </a:rPr>
              <a:t>dados  (SIMD)</a:t>
            </a:r>
            <a:r>
              <a:rPr lang="pt-BR" sz="3200" dirty="0">
                <a:solidFill>
                  <a:schemeClr val="tx1"/>
                </a:solidFill>
              </a:rPr>
              <a:t/>
            </a:r>
            <a:br>
              <a:rPr lang="pt-BR" sz="3200" dirty="0">
                <a:solidFill>
                  <a:schemeClr val="tx1"/>
                </a:solidFill>
              </a:rPr>
            </a:br>
            <a:endParaRPr lang="pt-BR" sz="3200" dirty="0">
              <a:solidFill>
                <a:schemeClr val="tx1"/>
              </a:solidFill>
            </a:endParaRPr>
          </a:p>
          <a:p>
            <a:pPr lvl="1"/>
            <a:r>
              <a:rPr lang="pt-BR" sz="3200" dirty="0">
                <a:solidFill>
                  <a:schemeClr val="tx1"/>
                </a:solidFill>
              </a:rPr>
              <a:t>paralelismo de </a:t>
            </a:r>
            <a:r>
              <a:rPr lang="pt-BR" sz="3200" dirty="0" smtClean="0">
                <a:solidFill>
                  <a:schemeClr val="tx1"/>
                </a:solidFill>
              </a:rPr>
              <a:t>tarefas</a:t>
            </a:r>
            <a:r>
              <a:rPr lang="pt-BR" sz="3200" dirty="0" smtClean="0">
                <a:solidFill>
                  <a:schemeClr val="tx1"/>
                </a:solidFill>
              </a:rPr>
              <a:t> </a:t>
            </a:r>
            <a:r>
              <a:rPr lang="pt-BR" sz="3200" dirty="0" smtClean="0">
                <a:solidFill>
                  <a:schemeClr val="tx1"/>
                </a:solidFill>
              </a:rPr>
              <a:t>(MIMD)</a:t>
            </a:r>
            <a:endParaRPr lang="pt-B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92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CFAF91A2-9E40-4E14-9362-D8D93D92CA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Sistemas com Múltiplos Processadores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F10E81C2-AA4F-40B6-ADE3-F990B01CCC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879357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C46305-82F3-4E5F-9D02-707483AAD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Tahoma" panose="020B0604030504040204" pitchFamily="34" charset="0"/>
              </a:rPr>
              <a:t>É necessário distinguir múltiplos núcleos de múltiplos processadores. </a:t>
            </a:r>
            <a:r>
              <a:rPr lang="pt-BR" sz="2800" dirty="0">
                <a:solidFill>
                  <a:srgbClr val="6F6F6F"/>
                </a:solidFill>
                <a:latin typeface="Tahoma" panose="020B0604030504040204" pitchFamily="34" charset="0"/>
              </a:rPr>
              <a:t/>
            </a:r>
            <a:br>
              <a:rPr lang="pt-BR" sz="2800" dirty="0">
                <a:solidFill>
                  <a:srgbClr val="6F6F6F"/>
                </a:solidFill>
                <a:latin typeface="Tahoma" panose="020B0604030504040204" pitchFamily="34" charset="0"/>
              </a:rPr>
            </a:br>
            <a:r>
              <a:rPr lang="pt-BR" dirty="0">
                <a:solidFill>
                  <a:srgbClr val="6F6F6F"/>
                </a:solidFill>
                <a:latin typeface="Tahoma" panose="020B0604030504040204" pitchFamily="34" charset="0"/>
              </a:rPr>
              <a:t/>
            </a:r>
            <a:br>
              <a:rPr lang="pt-BR" dirty="0">
                <a:solidFill>
                  <a:srgbClr val="6F6F6F"/>
                </a:solidFill>
                <a:latin typeface="Tahoma" panose="020B060403050404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2D2CE89-E50F-49DC-8B63-50CD0092C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>
                <a:solidFill>
                  <a:srgbClr val="6F6F6F"/>
                </a:solidFill>
                <a:latin typeface="Tahoma" panose="020B0604030504040204" pitchFamily="34" charset="0"/>
              </a:rPr>
              <a:t>Múltiplos núcleos são várias partes de processadores em uma única pastilha de silício. </a:t>
            </a:r>
          </a:p>
          <a:p>
            <a:endParaRPr lang="pt-BR" sz="2800" dirty="0">
              <a:solidFill>
                <a:srgbClr val="6F6F6F"/>
              </a:solidFill>
              <a:latin typeface="Tahoma" panose="020B0604030504040204" pitchFamily="34" charset="0"/>
            </a:endParaRPr>
          </a:p>
          <a:p>
            <a:r>
              <a:rPr lang="pt-BR" sz="2800" dirty="0">
                <a:solidFill>
                  <a:srgbClr val="6F6F6F"/>
                </a:solidFill>
                <a:latin typeface="Tahoma" panose="020B0604030504040204" pitchFamily="34" charset="0"/>
              </a:rPr>
              <a:t>Já estruturas </a:t>
            </a:r>
            <a:r>
              <a:rPr lang="pt-BR" sz="2800" dirty="0" err="1">
                <a:solidFill>
                  <a:srgbClr val="6F6F6F"/>
                </a:solidFill>
                <a:latin typeface="Tahoma" panose="020B0604030504040204" pitchFamily="34" charset="0"/>
              </a:rPr>
              <a:t>multiprocessadas</a:t>
            </a:r>
            <a:r>
              <a:rPr lang="pt-BR" sz="2800" dirty="0">
                <a:solidFill>
                  <a:srgbClr val="6F6F6F"/>
                </a:solidFill>
                <a:latin typeface="Tahoma" panose="020B0604030504040204" pitchFamily="34" charset="0"/>
              </a:rPr>
              <a:t> tem vários processadores independentes em um mesmo computador. </a:t>
            </a:r>
          </a:p>
          <a:p>
            <a:endParaRPr lang="pt-BR" sz="2800" dirty="0">
              <a:solidFill>
                <a:srgbClr val="6F6F6F"/>
              </a:solidFill>
              <a:latin typeface="Tahoma" panose="020B0604030504040204" pitchFamily="34" charset="0"/>
            </a:endParaRPr>
          </a:p>
          <a:p>
            <a:r>
              <a:rPr lang="pt-BR" sz="2800" dirty="0">
                <a:solidFill>
                  <a:srgbClr val="6F6F6F"/>
                </a:solidFill>
                <a:latin typeface="Tahoma" panose="020B0604030504040204" pitchFamily="34" charset="0"/>
              </a:rPr>
              <a:t>A imagem a seguir nos ajuda.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6657102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ore imagem classificacao flynn">
            <a:extLst>
              <a:ext uri="{FF2B5EF4-FFF2-40B4-BE49-F238E27FC236}">
                <a16:creationId xmlns:a16="http://schemas.microsoft.com/office/drawing/2014/main" xmlns="" id="{D3131727-7B7F-4125-AC91-C28796DB757A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458" y="648069"/>
            <a:ext cx="10697591" cy="563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09299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25945CF8-DB70-479A-AE5B-F50A1B4E9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Multiprocessadores com Memória Compartilhada Central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694F81C5-0095-44ED-88CC-59AF0092A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t-BR" sz="2800" dirty="0">
              <a:solidFill>
                <a:srgbClr val="6F6F6F"/>
              </a:solidFill>
              <a:latin typeface="Tahoma" panose="020B0604030504040204" pitchFamily="34" charset="0"/>
            </a:endParaRPr>
          </a:p>
          <a:p>
            <a:endParaRPr lang="pt-BR" sz="2800" dirty="0">
              <a:solidFill>
                <a:srgbClr val="6F6F6F"/>
              </a:solidFill>
              <a:latin typeface="Tahoma" panose="020B0604030504040204" pitchFamily="34" charset="0"/>
            </a:endParaRPr>
          </a:p>
          <a:p>
            <a:r>
              <a:rPr lang="pt-BR" sz="3200" dirty="0">
                <a:solidFill>
                  <a:srgbClr val="6F6F6F"/>
                </a:solidFill>
                <a:latin typeface="Tahoma" panose="020B0604030504040204" pitchFamily="34" charset="0"/>
              </a:rPr>
              <a:t>Nos multiprocessadores de </a:t>
            </a:r>
            <a:r>
              <a:rPr lang="pt-BR" sz="3200" dirty="0">
                <a:solidFill>
                  <a:srgbClr val="0000FF"/>
                </a:solidFill>
                <a:latin typeface="Tahoma" panose="020B0604030504040204" pitchFamily="34" charset="0"/>
              </a:rPr>
              <a:t>memória compartilhada</a:t>
            </a:r>
            <a:r>
              <a:rPr lang="pt-BR" sz="3200" dirty="0">
                <a:solidFill>
                  <a:srgbClr val="6F6F6F"/>
                </a:solidFill>
                <a:latin typeface="Tahoma" panose="020B0604030504040204" pitchFamily="34" charset="0"/>
              </a:rPr>
              <a:t>, todos os processadores da máquina </a:t>
            </a:r>
            <a:r>
              <a:rPr lang="pt-BR" sz="3200" dirty="0">
                <a:solidFill>
                  <a:schemeClr val="accent3"/>
                </a:solidFill>
                <a:latin typeface="Tahoma" panose="020B0604030504040204" pitchFamily="34" charset="0"/>
              </a:rPr>
              <a:t>compartilham um espaço de endereçamento global</a:t>
            </a:r>
            <a:r>
              <a:rPr lang="pt-BR" sz="3200" dirty="0">
                <a:solidFill>
                  <a:srgbClr val="6F6F6F"/>
                </a:solidFill>
                <a:latin typeface="Tahoma" panose="020B0604030504040204" pitchFamily="34" charset="0"/>
              </a:rPr>
              <a:t>, o qual pode ser fisicamente </a:t>
            </a:r>
            <a:r>
              <a:rPr lang="pt-BR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centralizado</a:t>
            </a:r>
            <a:r>
              <a:rPr lang="pt-BR" sz="3200" dirty="0">
                <a:solidFill>
                  <a:srgbClr val="6F6F6F"/>
                </a:solidFill>
                <a:latin typeface="Tahoma" panose="020B0604030504040204" pitchFamily="34" charset="0"/>
              </a:rPr>
              <a:t> ou </a:t>
            </a:r>
            <a:r>
              <a:rPr lang="pt-BR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distribuído</a:t>
            </a:r>
            <a:r>
              <a:rPr lang="pt-BR" sz="3200" dirty="0">
                <a:solidFill>
                  <a:srgbClr val="6F6F6F"/>
                </a:solidFill>
                <a:latin typeface="Tahoma" panose="020B0604030504040204" pitchFamily="34" charset="0"/>
              </a:rPr>
              <a:t>. </a:t>
            </a:r>
          </a:p>
          <a:p>
            <a:endParaRPr lang="pt-BR" sz="3200" dirty="0">
              <a:solidFill>
                <a:srgbClr val="6F6F6F"/>
              </a:solidFill>
              <a:latin typeface="Tahoma" panose="020B0604030504040204" pitchFamily="34" charset="0"/>
            </a:endParaRPr>
          </a:p>
          <a:p>
            <a:r>
              <a:rPr lang="pt-BR" sz="3200" dirty="0">
                <a:solidFill>
                  <a:srgbClr val="6F6F6F"/>
                </a:solidFill>
                <a:latin typeface="Tahoma" panose="020B0604030504040204" pitchFamily="34" charset="0"/>
              </a:rPr>
              <a:t>A sincronização e a comunicação entre os processos de uma mesma aplicação ocorre através do acesso a </a:t>
            </a:r>
            <a:r>
              <a:rPr lang="pt-BR" sz="3200" dirty="0">
                <a:solidFill>
                  <a:srgbClr val="0000FF"/>
                </a:solidFill>
                <a:latin typeface="Tahoma" panose="020B0604030504040204" pitchFamily="34" charset="0"/>
              </a:rPr>
              <a:t>variáveis compartilhadas em memória</a:t>
            </a:r>
            <a:r>
              <a:rPr lang="pt-BR" sz="3200" dirty="0">
                <a:solidFill>
                  <a:srgbClr val="6F6F6F"/>
                </a:solidFill>
                <a:latin typeface="Tahoma" panose="020B0604030504040204" pitchFamily="34" charset="0"/>
              </a:rPr>
              <a:t>. </a:t>
            </a:r>
          </a:p>
          <a:p>
            <a:endParaRPr lang="pt-BR" sz="3200" dirty="0">
              <a:solidFill>
                <a:srgbClr val="6F6F6F"/>
              </a:solidFill>
              <a:latin typeface="Tahoma" panose="020B0604030504040204" pitchFamily="34" charset="0"/>
            </a:endParaRPr>
          </a:p>
          <a:p>
            <a:endParaRPr lang="pt-BR" dirty="0">
              <a:solidFill>
                <a:srgbClr val="6F6F6F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1610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7F498D4-DFE0-4B3F-888B-933B26860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Multiprocessadores com Memória Compartilhada central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D2BE72A-2A15-4AD8-9A45-2F578C25D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rgbClr val="6F6F6F"/>
                </a:solidFill>
                <a:latin typeface="Tahoma" panose="020B0604030504040204" pitchFamily="34" charset="0"/>
              </a:rPr>
              <a:t>Os </a:t>
            </a:r>
            <a:r>
              <a:rPr lang="pt-BR" sz="3200" dirty="0">
                <a:solidFill>
                  <a:srgbClr val="0000FF"/>
                </a:solidFill>
                <a:latin typeface="Tahoma" panose="020B0604030504040204" pitchFamily="34" charset="0"/>
              </a:rPr>
              <a:t>múltiplos processadores </a:t>
            </a:r>
            <a:r>
              <a:rPr lang="pt-BR" sz="3200" dirty="0">
                <a:solidFill>
                  <a:srgbClr val="6F6F6F"/>
                </a:solidFill>
                <a:latin typeface="Tahoma" panose="020B0604030504040204" pitchFamily="34" charset="0"/>
              </a:rPr>
              <a:t>são ligados por meio de uma </a:t>
            </a:r>
            <a:r>
              <a:rPr lang="pt-BR" sz="3200" dirty="0">
                <a:solidFill>
                  <a:srgbClr val="0000FF"/>
                </a:solidFill>
                <a:latin typeface="Tahoma" panose="020B0604030504040204" pitchFamily="34" charset="0"/>
              </a:rPr>
              <a:t>rede de interconexão (BUS)</a:t>
            </a:r>
            <a:r>
              <a:rPr lang="pt-BR" sz="3200" dirty="0">
                <a:solidFill>
                  <a:srgbClr val="6F6F6F"/>
                </a:solidFill>
                <a:latin typeface="Tahoma" panose="020B0604030504040204" pitchFamily="34" charset="0"/>
              </a:rPr>
              <a:t> a uma </a:t>
            </a:r>
            <a:r>
              <a:rPr lang="pt-BR" sz="3200" dirty="0">
                <a:solidFill>
                  <a:srgbClr val="0000FF"/>
                </a:solidFill>
                <a:latin typeface="Tahoma" panose="020B0604030504040204" pitchFamily="34" charset="0"/>
              </a:rPr>
              <a:t>memória global central</a:t>
            </a:r>
            <a:r>
              <a:rPr lang="pt-BR" sz="3200" dirty="0">
                <a:solidFill>
                  <a:srgbClr val="6F6F6F"/>
                </a:solidFill>
                <a:latin typeface="Tahoma" panose="020B0604030504040204" pitchFamily="34" charset="0"/>
              </a:rPr>
              <a:t>.</a:t>
            </a:r>
          </a:p>
          <a:p>
            <a:endParaRPr lang="pt-BR" sz="3200" dirty="0">
              <a:solidFill>
                <a:srgbClr val="6F6F6F"/>
              </a:solidFill>
              <a:latin typeface="Tahoma" panose="020B0604030504040204" pitchFamily="34" charset="0"/>
            </a:endParaRPr>
          </a:p>
          <a:p>
            <a:r>
              <a:rPr lang="pt-BR" sz="3200" dirty="0">
                <a:solidFill>
                  <a:srgbClr val="6F6F6F"/>
                </a:solidFill>
                <a:latin typeface="Tahoma" panose="020B0604030504040204" pitchFamily="34" charset="0"/>
              </a:rPr>
              <a:t> Essa </a:t>
            </a:r>
            <a:r>
              <a:rPr lang="pt-BR" sz="3200" dirty="0">
                <a:solidFill>
                  <a:schemeClr val="accent3"/>
                </a:solidFill>
                <a:latin typeface="Tahoma" panose="020B0604030504040204" pitchFamily="34" charset="0"/>
              </a:rPr>
              <a:t>memória central é formada por módulos disjuntos</a:t>
            </a:r>
            <a:r>
              <a:rPr lang="pt-BR" sz="3200" dirty="0">
                <a:solidFill>
                  <a:srgbClr val="6F6F6F"/>
                </a:solidFill>
                <a:latin typeface="Tahoma" panose="020B0604030504040204" pitchFamily="34" charset="0"/>
              </a:rPr>
              <a:t>, os quais </a:t>
            </a:r>
            <a:r>
              <a:rPr lang="pt-BR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podem ser acessados independentemente um do outro por diferentes processadores </a:t>
            </a:r>
            <a:r>
              <a:rPr lang="pt-BR" sz="3200" dirty="0">
                <a:solidFill>
                  <a:srgbClr val="6F6F6F"/>
                </a:solidFill>
                <a:latin typeface="Tahoma" panose="020B0604030504040204" pitchFamily="34" charset="0"/>
              </a:rPr>
              <a:t>da máquina.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18662436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MA memoria">
            <a:extLst>
              <a:ext uri="{FF2B5EF4-FFF2-40B4-BE49-F238E27FC236}">
                <a16:creationId xmlns:a16="http://schemas.microsoft.com/office/drawing/2014/main" xmlns="" id="{E8D4CED6-28A7-4766-B650-10CEFB1A3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223" y="643467"/>
            <a:ext cx="1061155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90484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CCF3C3-D708-48D6-9642-F0183F8A2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Multiprocessadores com Memória Compartilhada central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6C54BD9-839B-4105-B450-C2A6E3681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rgbClr val="6F6F6F"/>
                </a:solidFill>
                <a:latin typeface="Tahoma" panose="020B0604030504040204" pitchFamily="34" charset="0"/>
              </a:rPr>
              <a:t>Para reduzir o tráfego na rede, a cada processador pode ser associada uma memória local privativa para o armazenamento de dados locais e instruções de programa.</a:t>
            </a:r>
          </a:p>
          <a:p>
            <a:endParaRPr lang="pt-BR" sz="3200" dirty="0">
              <a:solidFill>
                <a:srgbClr val="6F6F6F"/>
              </a:solidFill>
              <a:latin typeface="Tahoma" panose="020B0604030504040204" pitchFamily="34" charset="0"/>
            </a:endParaRPr>
          </a:p>
          <a:p>
            <a:r>
              <a:rPr lang="pt-BR" sz="3200" dirty="0">
                <a:solidFill>
                  <a:srgbClr val="6F6F6F"/>
                </a:solidFill>
                <a:latin typeface="Tahoma" panose="020B0604030504040204" pitchFamily="34" charset="0"/>
              </a:rPr>
              <a:t> Essas máquinas recebem esse nome porque o </a:t>
            </a:r>
            <a:r>
              <a:rPr lang="pt-BR" sz="3200" b="1" dirty="0">
                <a:solidFill>
                  <a:srgbClr val="6F6F6F"/>
                </a:solidFill>
                <a:latin typeface="Tahoma" panose="020B0604030504040204" pitchFamily="34" charset="0"/>
              </a:rPr>
              <a:t>tempo de acesso à memória compartilhada é igual para todos os processadores</a:t>
            </a:r>
            <a:r>
              <a:rPr lang="pt-BR" sz="3200" dirty="0">
                <a:solidFill>
                  <a:srgbClr val="6F6F6F"/>
                </a:solidFill>
                <a:latin typeface="Tahoma" panose="020B0604030504040204" pitchFamily="34" charset="0"/>
              </a:rPr>
              <a:t>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2116231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Um Processo com três </a:t>
            </a:r>
            <a:r>
              <a:rPr lang="pt-BR" dirty="0" smtClean="0"/>
              <a:t>Threads –</a:t>
            </a:r>
            <a:br>
              <a:rPr lang="pt-BR" dirty="0" smtClean="0"/>
            </a:br>
            <a:r>
              <a:rPr lang="pt-BR" dirty="0" smtClean="0"/>
              <a:t>Concorrência entre Threads</a:t>
            </a:r>
            <a:endParaRPr lang="pt-BR" dirty="0" smtClean="0"/>
          </a:p>
        </p:txBody>
      </p:sp>
      <p:sp>
        <p:nvSpPr>
          <p:cNvPr id="1741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Todas num mesmo espaço de endereçamento.</a:t>
            </a:r>
          </a:p>
          <a:p>
            <a:pPr eaLnBrk="1" hangingPunct="1">
              <a:buFont typeface="Arial" charset="0"/>
              <a:buNone/>
            </a:pPr>
            <a:endParaRPr lang="pt-BR" dirty="0" smtClean="0"/>
          </a:p>
        </p:txBody>
      </p:sp>
      <p:sp>
        <p:nvSpPr>
          <p:cNvPr id="4" name="Retângulo 3"/>
          <p:cNvSpPr/>
          <p:nvPr/>
        </p:nvSpPr>
        <p:spPr>
          <a:xfrm>
            <a:off x="3563679" y="1904892"/>
            <a:ext cx="8206563" cy="27146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6187264" y="2309259"/>
            <a:ext cx="2571751" cy="185737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Forma livre 5"/>
          <p:cNvSpPr/>
          <p:nvPr/>
        </p:nvSpPr>
        <p:spPr>
          <a:xfrm>
            <a:off x="7347197" y="2596487"/>
            <a:ext cx="209551" cy="1204913"/>
          </a:xfrm>
          <a:custGeom>
            <a:avLst/>
            <a:gdLst>
              <a:gd name="connsiteX0" fmla="*/ 87086 w 157835"/>
              <a:gd name="connsiteY0" fmla="*/ 0 h 1204686"/>
              <a:gd name="connsiteX1" fmla="*/ 58058 w 157835"/>
              <a:gd name="connsiteY1" fmla="*/ 43543 h 1204686"/>
              <a:gd name="connsiteX2" fmla="*/ 14515 w 157835"/>
              <a:gd name="connsiteY2" fmla="*/ 87086 h 1204686"/>
              <a:gd name="connsiteX3" fmla="*/ 0 w 157835"/>
              <a:gd name="connsiteY3" fmla="*/ 145143 h 1204686"/>
              <a:gd name="connsiteX4" fmla="*/ 14515 w 157835"/>
              <a:gd name="connsiteY4" fmla="*/ 261258 h 1204686"/>
              <a:gd name="connsiteX5" fmla="*/ 116115 w 157835"/>
              <a:gd name="connsiteY5" fmla="*/ 391886 h 1204686"/>
              <a:gd name="connsiteX6" fmla="*/ 130629 w 157835"/>
              <a:gd name="connsiteY6" fmla="*/ 551543 h 1204686"/>
              <a:gd name="connsiteX7" fmla="*/ 72572 w 157835"/>
              <a:gd name="connsiteY7" fmla="*/ 638629 h 1204686"/>
              <a:gd name="connsiteX8" fmla="*/ 43543 w 157835"/>
              <a:gd name="connsiteY8" fmla="*/ 682172 h 1204686"/>
              <a:gd name="connsiteX9" fmla="*/ 72572 w 157835"/>
              <a:gd name="connsiteY9" fmla="*/ 870858 h 1204686"/>
              <a:gd name="connsiteX10" fmla="*/ 101600 w 157835"/>
              <a:gd name="connsiteY10" fmla="*/ 914400 h 1204686"/>
              <a:gd name="connsiteX11" fmla="*/ 145143 w 157835"/>
              <a:gd name="connsiteY11" fmla="*/ 1016000 h 1204686"/>
              <a:gd name="connsiteX12" fmla="*/ 101600 w 157835"/>
              <a:gd name="connsiteY12" fmla="*/ 1103086 h 1204686"/>
              <a:gd name="connsiteX13" fmla="*/ 58058 w 157835"/>
              <a:gd name="connsiteY13" fmla="*/ 1132115 h 1204686"/>
              <a:gd name="connsiteX14" fmla="*/ 14515 w 157835"/>
              <a:gd name="connsiteY14" fmla="*/ 1204686 h 120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7835" h="1204686">
                <a:moveTo>
                  <a:pt x="87086" y="0"/>
                </a:moveTo>
                <a:cubicBezTo>
                  <a:pt x="77410" y="14514"/>
                  <a:pt x="69225" y="30142"/>
                  <a:pt x="58058" y="43543"/>
                </a:cubicBezTo>
                <a:cubicBezTo>
                  <a:pt x="44917" y="59312"/>
                  <a:pt x="24699" y="69264"/>
                  <a:pt x="14515" y="87086"/>
                </a:cubicBezTo>
                <a:cubicBezTo>
                  <a:pt x="4618" y="104406"/>
                  <a:pt x="4838" y="125791"/>
                  <a:pt x="0" y="145143"/>
                </a:cubicBezTo>
                <a:cubicBezTo>
                  <a:pt x="4838" y="183848"/>
                  <a:pt x="1396" y="224524"/>
                  <a:pt x="14515" y="261258"/>
                </a:cubicBezTo>
                <a:cubicBezTo>
                  <a:pt x="33805" y="315269"/>
                  <a:pt x="77411" y="353182"/>
                  <a:pt x="116115" y="391886"/>
                </a:cubicBezTo>
                <a:cubicBezTo>
                  <a:pt x="120953" y="445105"/>
                  <a:pt x="130629" y="498105"/>
                  <a:pt x="130629" y="551543"/>
                </a:cubicBezTo>
                <a:cubicBezTo>
                  <a:pt x="130629" y="597457"/>
                  <a:pt x="98752" y="607213"/>
                  <a:pt x="72572" y="638629"/>
                </a:cubicBezTo>
                <a:cubicBezTo>
                  <a:pt x="61405" y="652030"/>
                  <a:pt x="53219" y="667658"/>
                  <a:pt x="43543" y="682172"/>
                </a:cubicBezTo>
                <a:cubicBezTo>
                  <a:pt x="53219" y="745067"/>
                  <a:pt x="57138" y="809123"/>
                  <a:pt x="72572" y="870858"/>
                </a:cubicBezTo>
                <a:cubicBezTo>
                  <a:pt x="76803" y="887781"/>
                  <a:pt x="94729" y="898367"/>
                  <a:pt x="101600" y="914400"/>
                </a:cubicBezTo>
                <a:cubicBezTo>
                  <a:pt x="157835" y="1045614"/>
                  <a:pt x="72268" y="906687"/>
                  <a:pt x="145143" y="1016000"/>
                </a:cubicBezTo>
                <a:cubicBezTo>
                  <a:pt x="133338" y="1051416"/>
                  <a:pt x="129738" y="1074948"/>
                  <a:pt x="101600" y="1103086"/>
                </a:cubicBezTo>
                <a:cubicBezTo>
                  <a:pt x="89265" y="1115421"/>
                  <a:pt x="72572" y="1122439"/>
                  <a:pt x="58058" y="1132115"/>
                </a:cubicBezTo>
                <a:cubicBezTo>
                  <a:pt x="23028" y="1184659"/>
                  <a:pt x="36830" y="1160056"/>
                  <a:pt x="14515" y="1204686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Forma livre 7"/>
          <p:cNvSpPr/>
          <p:nvPr/>
        </p:nvSpPr>
        <p:spPr>
          <a:xfrm>
            <a:off x="7910623" y="2658139"/>
            <a:ext cx="191386" cy="1190847"/>
          </a:xfrm>
          <a:custGeom>
            <a:avLst/>
            <a:gdLst>
              <a:gd name="connsiteX0" fmla="*/ 99004 w 157061"/>
              <a:gd name="connsiteY0" fmla="*/ 0 h 1088571"/>
              <a:gd name="connsiteX1" fmla="*/ 55461 w 157061"/>
              <a:gd name="connsiteY1" fmla="*/ 29028 h 1088571"/>
              <a:gd name="connsiteX2" fmla="*/ 26433 w 157061"/>
              <a:gd name="connsiteY2" fmla="*/ 145143 h 1088571"/>
              <a:gd name="connsiteX3" fmla="*/ 55461 w 157061"/>
              <a:gd name="connsiteY3" fmla="*/ 188686 h 1088571"/>
              <a:gd name="connsiteX4" fmla="*/ 84490 w 157061"/>
              <a:gd name="connsiteY4" fmla="*/ 275771 h 1088571"/>
              <a:gd name="connsiteX5" fmla="*/ 99004 w 157061"/>
              <a:gd name="connsiteY5" fmla="*/ 319314 h 1088571"/>
              <a:gd name="connsiteX6" fmla="*/ 128033 w 157061"/>
              <a:gd name="connsiteY6" fmla="*/ 377371 h 1088571"/>
              <a:gd name="connsiteX7" fmla="*/ 157061 w 157061"/>
              <a:gd name="connsiteY7" fmla="*/ 464457 h 1088571"/>
              <a:gd name="connsiteX8" fmla="*/ 113519 w 157061"/>
              <a:gd name="connsiteY8" fmla="*/ 522514 h 1088571"/>
              <a:gd name="connsiteX9" fmla="*/ 113519 w 157061"/>
              <a:gd name="connsiteY9" fmla="*/ 696686 h 1088571"/>
              <a:gd name="connsiteX10" fmla="*/ 142547 w 157061"/>
              <a:gd name="connsiteY10" fmla="*/ 740228 h 1088571"/>
              <a:gd name="connsiteX11" fmla="*/ 157061 w 157061"/>
              <a:gd name="connsiteY11" fmla="*/ 783771 h 1088571"/>
              <a:gd name="connsiteX12" fmla="*/ 113519 w 157061"/>
              <a:gd name="connsiteY12" fmla="*/ 943428 h 1088571"/>
              <a:gd name="connsiteX13" fmla="*/ 99004 w 157061"/>
              <a:gd name="connsiteY13" fmla="*/ 986971 h 1088571"/>
              <a:gd name="connsiteX14" fmla="*/ 113519 w 157061"/>
              <a:gd name="connsiteY14" fmla="*/ 1088571 h 108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7061" h="1088571">
                <a:moveTo>
                  <a:pt x="99004" y="0"/>
                </a:moveTo>
                <a:cubicBezTo>
                  <a:pt x="84490" y="9676"/>
                  <a:pt x="66813" y="15784"/>
                  <a:pt x="55461" y="29028"/>
                </a:cubicBezTo>
                <a:cubicBezTo>
                  <a:pt x="9575" y="82562"/>
                  <a:pt x="0" y="92277"/>
                  <a:pt x="26433" y="145143"/>
                </a:cubicBezTo>
                <a:cubicBezTo>
                  <a:pt x="34234" y="160745"/>
                  <a:pt x="48376" y="172746"/>
                  <a:pt x="55461" y="188686"/>
                </a:cubicBezTo>
                <a:cubicBezTo>
                  <a:pt x="67888" y="216647"/>
                  <a:pt x="74814" y="246743"/>
                  <a:pt x="84490" y="275771"/>
                </a:cubicBezTo>
                <a:cubicBezTo>
                  <a:pt x="89328" y="290285"/>
                  <a:pt x="92162" y="305630"/>
                  <a:pt x="99004" y="319314"/>
                </a:cubicBezTo>
                <a:cubicBezTo>
                  <a:pt x="108680" y="338666"/>
                  <a:pt x="119997" y="357282"/>
                  <a:pt x="128033" y="377371"/>
                </a:cubicBezTo>
                <a:cubicBezTo>
                  <a:pt x="139397" y="405781"/>
                  <a:pt x="157061" y="464457"/>
                  <a:pt x="157061" y="464457"/>
                </a:cubicBezTo>
                <a:cubicBezTo>
                  <a:pt x="142547" y="483809"/>
                  <a:pt x="123344" y="500409"/>
                  <a:pt x="113519" y="522514"/>
                </a:cubicBezTo>
                <a:cubicBezTo>
                  <a:pt x="90367" y="574607"/>
                  <a:pt x="98188" y="645584"/>
                  <a:pt x="113519" y="696686"/>
                </a:cubicBezTo>
                <a:cubicBezTo>
                  <a:pt x="118531" y="713394"/>
                  <a:pt x="132871" y="725714"/>
                  <a:pt x="142547" y="740228"/>
                </a:cubicBezTo>
                <a:cubicBezTo>
                  <a:pt x="147385" y="754742"/>
                  <a:pt x="157061" y="768472"/>
                  <a:pt x="157061" y="783771"/>
                </a:cubicBezTo>
                <a:cubicBezTo>
                  <a:pt x="157061" y="824802"/>
                  <a:pt x="124903" y="909276"/>
                  <a:pt x="113519" y="943428"/>
                </a:cubicBezTo>
                <a:lnTo>
                  <a:pt x="99004" y="986971"/>
                </a:lnTo>
                <a:cubicBezTo>
                  <a:pt x="115417" y="1069031"/>
                  <a:pt x="113519" y="1034873"/>
                  <a:pt x="113519" y="1088571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Forma livre 8"/>
          <p:cNvSpPr/>
          <p:nvPr/>
        </p:nvSpPr>
        <p:spPr>
          <a:xfrm>
            <a:off x="6815471" y="2615609"/>
            <a:ext cx="212650" cy="1229722"/>
          </a:xfrm>
          <a:custGeom>
            <a:avLst/>
            <a:gdLst>
              <a:gd name="connsiteX0" fmla="*/ 32682 w 163311"/>
              <a:gd name="connsiteY0" fmla="*/ 0 h 1016000"/>
              <a:gd name="connsiteX1" fmla="*/ 32682 w 163311"/>
              <a:gd name="connsiteY1" fmla="*/ 275771 h 1016000"/>
              <a:gd name="connsiteX2" fmla="*/ 76225 w 163311"/>
              <a:gd name="connsiteY2" fmla="*/ 304800 h 1016000"/>
              <a:gd name="connsiteX3" fmla="*/ 134282 w 163311"/>
              <a:gd name="connsiteY3" fmla="*/ 449943 h 1016000"/>
              <a:gd name="connsiteX4" fmla="*/ 163311 w 163311"/>
              <a:gd name="connsiteY4" fmla="*/ 493485 h 1016000"/>
              <a:gd name="connsiteX5" fmla="*/ 134282 w 163311"/>
              <a:gd name="connsiteY5" fmla="*/ 566057 h 1016000"/>
              <a:gd name="connsiteX6" fmla="*/ 119768 w 163311"/>
              <a:gd name="connsiteY6" fmla="*/ 609600 h 1016000"/>
              <a:gd name="connsiteX7" fmla="*/ 76225 w 163311"/>
              <a:gd name="connsiteY7" fmla="*/ 653143 h 1016000"/>
              <a:gd name="connsiteX8" fmla="*/ 61711 w 163311"/>
              <a:gd name="connsiteY8" fmla="*/ 783771 h 1016000"/>
              <a:gd name="connsiteX9" fmla="*/ 105254 w 163311"/>
              <a:gd name="connsiteY9" fmla="*/ 812800 h 1016000"/>
              <a:gd name="connsiteX10" fmla="*/ 119768 w 163311"/>
              <a:gd name="connsiteY10" fmla="*/ 870857 h 1016000"/>
              <a:gd name="connsiteX11" fmla="*/ 105254 w 163311"/>
              <a:gd name="connsiteY11" fmla="*/ 10160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3311" h="1016000">
                <a:moveTo>
                  <a:pt x="32682" y="0"/>
                </a:moveTo>
                <a:cubicBezTo>
                  <a:pt x="15221" y="104770"/>
                  <a:pt x="0" y="153212"/>
                  <a:pt x="32682" y="275771"/>
                </a:cubicBezTo>
                <a:cubicBezTo>
                  <a:pt x="37177" y="292626"/>
                  <a:pt x="61711" y="295124"/>
                  <a:pt x="76225" y="304800"/>
                </a:cubicBezTo>
                <a:cubicBezTo>
                  <a:pt x="118938" y="390225"/>
                  <a:pt x="98412" y="342331"/>
                  <a:pt x="134282" y="449943"/>
                </a:cubicBezTo>
                <a:cubicBezTo>
                  <a:pt x="139798" y="466492"/>
                  <a:pt x="153635" y="478971"/>
                  <a:pt x="163311" y="493485"/>
                </a:cubicBezTo>
                <a:cubicBezTo>
                  <a:pt x="153635" y="517676"/>
                  <a:pt x="143430" y="541662"/>
                  <a:pt x="134282" y="566057"/>
                </a:cubicBezTo>
                <a:cubicBezTo>
                  <a:pt x="128910" y="580382"/>
                  <a:pt x="128255" y="596870"/>
                  <a:pt x="119768" y="609600"/>
                </a:cubicBezTo>
                <a:cubicBezTo>
                  <a:pt x="108382" y="626679"/>
                  <a:pt x="90739" y="638629"/>
                  <a:pt x="76225" y="653143"/>
                </a:cubicBezTo>
                <a:cubicBezTo>
                  <a:pt x="62279" y="694981"/>
                  <a:pt x="27559" y="741081"/>
                  <a:pt x="61711" y="783771"/>
                </a:cubicBezTo>
                <a:cubicBezTo>
                  <a:pt x="72608" y="797393"/>
                  <a:pt x="90740" y="803124"/>
                  <a:pt x="105254" y="812800"/>
                </a:cubicBezTo>
                <a:cubicBezTo>
                  <a:pt x="110092" y="832152"/>
                  <a:pt x="119768" y="850909"/>
                  <a:pt x="119768" y="870857"/>
                </a:cubicBezTo>
                <a:cubicBezTo>
                  <a:pt x="119768" y="919479"/>
                  <a:pt x="105254" y="1016000"/>
                  <a:pt x="105254" y="10160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Forma livre 11"/>
          <p:cNvSpPr/>
          <p:nvPr/>
        </p:nvSpPr>
        <p:spPr>
          <a:xfrm>
            <a:off x="5361518" y="3440113"/>
            <a:ext cx="19049" cy="115887"/>
          </a:xfrm>
          <a:custGeom>
            <a:avLst/>
            <a:gdLst>
              <a:gd name="connsiteX0" fmla="*/ 0 w 14514"/>
              <a:gd name="connsiteY0" fmla="*/ 116114 h 116114"/>
              <a:gd name="connsiteX1" fmla="*/ 14514 w 14514"/>
              <a:gd name="connsiteY1" fmla="*/ 0 h 11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14" h="116114">
                <a:moveTo>
                  <a:pt x="0" y="116114"/>
                </a:moveTo>
                <a:lnTo>
                  <a:pt x="14514" y="0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6" name="Conector de seta reta 15"/>
          <p:cNvCxnSpPr/>
          <p:nvPr/>
        </p:nvCxnSpPr>
        <p:spPr>
          <a:xfrm rot="10800000">
            <a:off x="6762751" y="3831708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rot="10800000">
            <a:off x="6191251" y="4357689"/>
            <a:ext cx="285749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 rot="10800000">
            <a:off x="5429251" y="371475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1" name="CaixaDeTexto 22"/>
          <p:cNvSpPr txBox="1">
            <a:spLocks noChangeArrowheads="1"/>
          </p:cNvSpPr>
          <p:nvPr/>
        </p:nvSpPr>
        <p:spPr bwMode="auto">
          <a:xfrm>
            <a:off x="6517758" y="5433237"/>
            <a:ext cx="27006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 err="1" smtClean="0">
                <a:latin typeface="Calibri" pitchFamily="34" charset="0"/>
              </a:rPr>
              <a:t>Multiplas</a:t>
            </a:r>
            <a:r>
              <a:rPr lang="pt-BR" dirty="0" smtClean="0">
                <a:latin typeface="Calibri" pitchFamily="34" charset="0"/>
              </a:rPr>
              <a:t> </a:t>
            </a:r>
            <a:r>
              <a:rPr lang="pt-BR" dirty="0">
                <a:latin typeface="Calibri" pitchFamily="34" charset="0"/>
              </a:rPr>
              <a:t>Threads</a:t>
            </a:r>
          </a:p>
        </p:txBody>
      </p:sp>
      <p:sp>
        <p:nvSpPr>
          <p:cNvPr id="17422" name="CaixaDeTexto 23"/>
          <p:cNvSpPr txBox="1">
            <a:spLocks noChangeArrowheads="1"/>
          </p:cNvSpPr>
          <p:nvPr/>
        </p:nvSpPr>
        <p:spPr bwMode="auto">
          <a:xfrm>
            <a:off x="4114800" y="2190308"/>
            <a:ext cx="11589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>
                <a:latin typeface="Calibri" pitchFamily="34" charset="0"/>
              </a:rPr>
              <a:t>Processo</a:t>
            </a:r>
          </a:p>
        </p:txBody>
      </p:sp>
      <p:cxnSp>
        <p:nvCxnSpPr>
          <p:cNvPr id="26" name="Conector de seta reta 25"/>
          <p:cNvCxnSpPr/>
          <p:nvPr/>
        </p:nvCxnSpPr>
        <p:spPr>
          <a:xfrm>
            <a:off x="4980911" y="2607304"/>
            <a:ext cx="1143000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 rot="5400000" flipH="1" flipV="1">
            <a:off x="7145304" y="4770833"/>
            <a:ext cx="857250" cy="4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 rot="5400000" flipH="1" flipV="1">
            <a:off x="7506753" y="4603400"/>
            <a:ext cx="928687" cy="285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 rot="16200000" flipV="1">
            <a:off x="6664787" y="4555775"/>
            <a:ext cx="928687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F55F038-7DAF-4EC9-87CF-67A77F688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Multiprocessadores com Memória Compartilhada central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AD446EF-4BCD-4689-90A4-5BAF61646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40BAD2"/>
              </a:buClr>
            </a:pPr>
            <a:endParaRPr lang="pt-BR" sz="2800" dirty="0">
              <a:solidFill>
                <a:srgbClr val="6F6F6F"/>
              </a:solidFill>
              <a:latin typeface="Tahoma" panose="020B0604030504040204" pitchFamily="34" charset="0"/>
            </a:endParaRPr>
          </a:p>
          <a:p>
            <a:pPr lvl="0">
              <a:buClr>
                <a:srgbClr val="40BAD2"/>
              </a:buClr>
            </a:pPr>
            <a:r>
              <a:rPr lang="pt-BR" sz="2800" dirty="0">
                <a:solidFill>
                  <a:schemeClr val="tx1"/>
                </a:solidFill>
                <a:latin typeface="Tahoma" panose="020B0604030504040204" pitchFamily="34" charset="0"/>
              </a:rPr>
              <a:t>Com o incremento do número de processadores, </a:t>
            </a:r>
            <a:r>
              <a:rPr lang="pt-BR" sz="2800" dirty="0">
                <a:solidFill>
                  <a:srgbClr val="0000FF"/>
                </a:solidFill>
                <a:latin typeface="Tahoma" panose="020B0604030504040204" pitchFamily="34" charset="0"/>
              </a:rPr>
              <a:t>a memória compartilhada </a:t>
            </a:r>
            <a:r>
              <a:rPr lang="pt-BR" sz="2800" dirty="0" smtClean="0">
                <a:solidFill>
                  <a:srgbClr val="0000FF"/>
                </a:solidFill>
                <a:latin typeface="Tahoma" panose="020B0604030504040204" pitchFamily="34" charset="0"/>
              </a:rPr>
              <a:t>central torna-se </a:t>
            </a:r>
            <a:r>
              <a:rPr lang="pt-BR" sz="2800" dirty="0">
                <a:solidFill>
                  <a:srgbClr val="0000FF"/>
                </a:solidFill>
                <a:latin typeface="Tahoma" panose="020B0604030504040204" pitchFamily="34" charset="0"/>
              </a:rPr>
              <a:t>um gargalo para o sistema, restringindo a escalabilidade</a:t>
            </a:r>
            <a:r>
              <a:rPr lang="pt-BR" sz="2800" dirty="0">
                <a:solidFill>
                  <a:schemeClr val="tx1"/>
                </a:solidFill>
                <a:latin typeface="Tahoma" panose="020B0604030504040204" pitchFamily="34" charset="0"/>
              </a:rPr>
              <a:t>, essa é sua principal desvantagem. </a:t>
            </a:r>
          </a:p>
          <a:p>
            <a:pPr lvl="0">
              <a:buClr>
                <a:srgbClr val="40BAD2"/>
              </a:buClr>
            </a:pPr>
            <a:endParaRPr lang="pt-BR" sz="2800" dirty="0">
              <a:solidFill>
                <a:srgbClr val="6F6F6F"/>
              </a:solidFill>
              <a:latin typeface="Tahoma" panose="020B0604030504040204" pitchFamily="34" charset="0"/>
            </a:endParaRPr>
          </a:p>
          <a:p>
            <a:pPr lvl="0">
              <a:buClr>
                <a:srgbClr val="40BAD2"/>
              </a:buClr>
            </a:pPr>
            <a:endParaRPr lang="pt-BR" sz="2800" dirty="0">
              <a:solidFill>
                <a:srgbClr val="6F6F6F"/>
              </a:solidFill>
              <a:latin typeface="Tahoma" panose="020B060403050404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615871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6AFB008E-B183-4398-AF5A-6729083847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Computação Distribuída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sz="4400" dirty="0"/>
              <a:t>Memória Compartilhada Distribuída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xmlns="" id="{21786709-A93C-4D8E-8C69-96964C9E35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825858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7737CF-74ED-49A3-ACA8-882CC64E2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Comunicação em computação </a:t>
            </a:r>
            <a:r>
              <a:rPr lang="pt-BR" dirty="0" err="1"/>
              <a:t>distribuida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415F02B-B592-4C0D-A3B8-916640797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defTabSz="449263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pt-BR" sz="3200" dirty="0">
              <a:solidFill>
                <a:srgbClr val="000000"/>
              </a:solidFill>
              <a:latin typeface="Times New Roman"/>
            </a:endParaRPr>
          </a:p>
          <a:p>
            <a:pPr defTabSz="449263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pt-BR" sz="3200" dirty="0" err="1">
                <a:solidFill>
                  <a:schemeClr val="tx1"/>
                </a:solidFill>
              </a:rPr>
              <a:t>Memória</a:t>
            </a:r>
            <a:r>
              <a:rPr lang="en-GB" altLang="pt-BR" sz="3200" dirty="0">
                <a:solidFill>
                  <a:schemeClr val="tx1"/>
                </a:solidFill>
              </a:rPr>
              <a:t> </a:t>
            </a:r>
            <a:r>
              <a:rPr lang="en-GB" altLang="pt-BR" sz="3200" dirty="0" err="1">
                <a:solidFill>
                  <a:schemeClr val="tx1"/>
                </a:solidFill>
              </a:rPr>
              <a:t>compartilhada</a:t>
            </a:r>
            <a:r>
              <a:rPr lang="en-GB" altLang="pt-BR" sz="3200" dirty="0">
                <a:solidFill>
                  <a:schemeClr val="tx1"/>
                </a:solidFill>
              </a:rPr>
              <a:t> </a:t>
            </a:r>
            <a:r>
              <a:rPr lang="en-GB" altLang="pt-BR" sz="3200" dirty="0" err="1">
                <a:solidFill>
                  <a:schemeClr val="tx1"/>
                </a:solidFill>
              </a:rPr>
              <a:t>em</a:t>
            </a:r>
            <a:r>
              <a:rPr lang="en-GB" altLang="pt-BR" sz="3200" dirty="0">
                <a:solidFill>
                  <a:schemeClr val="tx1"/>
                </a:solidFill>
              </a:rPr>
              <a:t> </a:t>
            </a:r>
            <a:r>
              <a:rPr lang="en-GB" altLang="pt-BR" sz="3200" dirty="0" err="1">
                <a:solidFill>
                  <a:schemeClr val="tx1"/>
                </a:solidFill>
              </a:rPr>
              <a:t>multiprocessadores</a:t>
            </a:r>
            <a:endParaRPr lang="en-GB" altLang="pt-BR" sz="3200" dirty="0">
              <a:solidFill>
                <a:schemeClr val="tx1"/>
              </a:solidFill>
            </a:endParaRPr>
          </a:p>
          <a:p>
            <a:pPr defTabSz="449263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pt-BR" sz="3200" dirty="0">
              <a:solidFill>
                <a:schemeClr val="tx1"/>
              </a:solidFill>
              <a:latin typeface="Times New Roman"/>
            </a:endParaRPr>
          </a:p>
          <a:p>
            <a:pPr defTabSz="449263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pt-BR" sz="3200" dirty="0">
                <a:solidFill>
                  <a:schemeClr val="tx1"/>
                </a:solidFill>
              </a:rPr>
              <a:t>O </a:t>
            </a:r>
            <a:r>
              <a:rPr lang="en-GB" altLang="pt-BR" sz="3200" dirty="0" err="1">
                <a:solidFill>
                  <a:schemeClr val="tx1"/>
                </a:solidFill>
              </a:rPr>
              <a:t>uso</a:t>
            </a:r>
            <a:r>
              <a:rPr lang="en-GB" altLang="pt-BR" sz="3200" dirty="0">
                <a:solidFill>
                  <a:schemeClr val="tx1"/>
                </a:solidFill>
              </a:rPr>
              <a:t> de </a:t>
            </a:r>
            <a:r>
              <a:rPr lang="en-GB" altLang="pt-BR" sz="3200" dirty="0" err="1">
                <a:solidFill>
                  <a:schemeClr val="tx1"/>
                </a:solidFill>
              </a:rPr>
              <a:t>memória</a:t>
            </a:r>
            <a:r>
              <a:rPr lang="en-GB" altLang="pt-BR" sz="3200" dirty="0">
                <a:solidFill>
                  <a:schemeClr val="tx1"/>
                </a:solidFill>
              </a:rPr>
              <a:t> </a:t>
            </a:r>
            <a:r>
              <a:rPr lang="en-GB" altLang="pt-BR" sz="3200" dirty="0" err="1">
                <a:solidFill>
                  <a:schemeClr val="tx1"/>
                </a:solidFill>
              </a:rPr>
              <a:t>compartilhada</a:t>
            </a:r>
            <a:r>
              <a:rPr lang="en-GB" altLang="pt-BR" sz="3200" dirty="0">
                <a:solidFill>
                  <a:schemeClr val="tx1"/>
                </a:solidFill>
              </a:rPr>
              <a:t> </a:t>
            </a:r>
            <a:r>
              <a:rPr lang="en-GB" altLang="pt-BR" sz="3200" dirty="0" err="1">
                <a:solidFill>
                  <a:schemeClr val="tx1"/>
                </a:solidFill>
              </a:rPr>
              <a:t>distribuída</a:t>
            </a:r>
            <a:r>
              <a:rPr lang="en-GB" altLang="pt-BR" sz="3200" dirty="0">
                <a:solidFill>
                  <a:schemeClr val="tx1"/>
                </a:solidFill>
              </a:rPr>
              <a:t> (DSM) </a:t>
            </a:r>
            <a:r>
              <a:rPr lang="en-GB" altLang="pt-BR" sz="3200" dirty="0" smtClean="0">
                <a:solidFill>
                  <a:schemeClr val="tx1"/>
                </a:solidFill>
              </a:rPr>
              <a:t>define </a:t>
            </a:r>
            <a:r>
              <a:rPr lang="en-GB" altLang="pt-BR" sz="3200" dirty="0" smtClean="0">
                <a:solidFill>
                  <a:srgbClr val="0000FF"/>
                </a:solidFill>
              </a:rPr>
              <a:t>um </a:t>
            </a:r>
            <a:r>
              <a:rPr lang="en-GB" altLang="pt-BR" sz="3200" dirty="0" err="1">
                <a:solidFill>
                  <a:srgbClr val="0000FF"/>
                </a:solidFill>
              </a:rPr>
              <a:t>espaço</a:t>
            </a:r>
            <a:r>
              <a:rPr lang="en-GB" altLang="pt-BR" sz="3200" dirty="0">
                <a:solidFill>
                  <a:srgbClr val="0000FF"/>
                </a:solidFill>
              </a:rPr>
              <a:t> de </a:t>
            </a:r>
            <a:r>
              <a:rPr lang="en-GB" altLang="pt-BR" sz="3200" dirty="0" err="1">
                <a:solidFill>
                  <a:srgbClr val="0000FF"/>
                </a:solidFill>
              </a:rPr>
              <a:t>endereçamento</a:t>
            </a:r>
            <a:r>
              <a:rPr lang="en-GB" altLang="pt-BR" sz="3200" dirty="0">
                <a:solidFill>
                  <a:srgbClr val="0000FF"/>
                </a:solidFill>
              </a:rPr>
              <a:t> </a:t>
            </a:r>
            <a:r>
              <a:rPr lang="en-GB" altLang="pt-BR" sz="3200" dirty="0" err="1">
                <a:solidFill>
                  <a:srgbClr val="0000FF"/>
                </a:solidFill>
              </a:rPr>
              <a:t>compartilhado</a:t>
            </a:r>
            <a:r>
              <a:rPr lang="en-GB" altLang="pt-BR" sz="3200" dirty="0">
                <a:solidFill>
                  <a:srgbClr val="0000FF"/>
                </a:solidFill>
              </a:rPr>
              <a:t> </a:t>
            </a:r>
            <a:r>
              <a:rPr lang="en-GB" altLang="pt-BR" sz="3200" dirty="0" err="1">
                <a:solidFill>
                  <a:srgbClr val="0000FF"/>
                </a:solidFill>
              </a:rPr>
              <a:t>por</a:t>
            </a:r>
            <a:r>
              <a:rPr lang="en-GB" altLang="pt-BR" sz="3200" dirty="0">
                <a:solidFill>
                  <a:srgbClr val="0000FF"/>
                </a:solidFill>
              </a:rPr>
              <a:t> </a:t>
            </a:r>
            <a:r>
              <a:rPr lang="en-GB" altLang="pt-BR" sz="3200" dirty="0" err="1">
                <a:solidFill>
                  <a:srgbClr val="0000FF"/>
                </a:solidFill>
              </a:rPr>
              <a:t>multicomputadores</a:t>
            </a:r>
            <a:r>
              <a:rPr lang="en-GB" altLang="pt-BR" sz="3200" dirty="0">
                <a:solidFill>
                  <a:schemeClr val="tx1"/>
                </a:solidFill>
              </a:rPr>
              <a:t>.</a:t>
            </a:r>
          </a:p>
          <a:p>
            <a:pPr defTabSz="449263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pt-BR" sz="3200" dirty="0">
              <a:solidFill>
                <a:schemeClr val="tx1"/>
              </a:solidFill>
            </a:endParaRPr>
          </a:p>
          <a:p>
            <a:pPr defTabSz="449263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pt-BR" sz="3200" dirty="0">
                <a:solidFill>
                  <a:schemeClr val="tx1"/>
                </a:solidFill>
              </a:rPr>
              <a:t>Sistema </a:t>
            </a:r>
            <a:r>
              <a:rPr lang="en-GB" altLang="pt-BR" sz="3200" dirty="0" err="1">
                <a:solidFill>
                  <a:schemeClr val="tx1"/>
                </a:solidFill>
              </a:rPr>
              <a:t>fácil</a:t>
            </a:r>
            <a:r>
              <a:rPr lang="en-GB" altLang="pt-BR" sz="3200" dirty="0">
                <a:solidFill>
                  <a:schemeClr val="tx1"/>
                </a:solidFill>
              </a:rPr>
              <a:t> de </a:t>
            </a:r>
            <a:r>
              <a:rPr lang="en-GB" altLang="pt-BR" sz="3200" dirty="0" err="1">
                <a:solidFill>
                  <a:schemeClr val="tx1"/>
                </a:solidFill>
              </a:rPr>
              <a:t>contruir</a:t>
            </a:r>
            <a:r>
              <a:rPr lang="en-GB" altLang="pt-BR" sz="3200" dirty="0">
                <a:solidFill>
                  <a:schemeClr val="tx1"/>
                </a:solidFill>
              </a:rPr>
              <a:t> e </a:t>
            </a:r>
            <a:r>
              <a:rPr lang="en-GB" altLang="pt-BR" sz="3200" dirty="0" err="1">
                <a:solidFill>
                  <a:schemeClr val="tx1"/>
                </a:solidFill>
              </a:rPr>
              <a:t>programar</a:t>
            </a:r>
            <a:r>
              <a:rPr lang="en-GB" altLang="pt-BR" sz="3200" dirty="0">
                <a:solidFill>
                  <a:schemeClr val="tx1"/>
                </a:solidFill>
              </a:rPr>
              <a:t>, mas </a:t>
            </a:r>
            <a:r>
              <a:rPr lang="en-GB" altLang="pt-BR" sz="3200" dirty="0" err="1">
                <a:solidFill>
                  <a:schemeClr val="tx1"/>
                </a:solidFill>
              </a:rPr>
              <a:t>sua</a:t>
            </a:r>
            <a:r>
              <a:rPr lang="en-GB" altLang="pt-BR" sz="3200" dirty="0">
                <a:solidFill>
                  <a:schemeClr val="tx1"/>
                </a:solidFill>
              </a:rPr>
              <a:t> performance </a:t>
            </a:r>
            <a:r>
              <a:rPr lang="en-GB" altLang="pt-BR" sz="3200" dirty="0" err="1">
                <a:solidFill>
                  <a:schemeClr val="tx1"/>
                </a:solidFill>
              </a:rPr>
              <a:t>não</a:t>
            </a:r>
            <a:r>
              <a:rPr lang="en-GB" altLang="pt-BR" sz="3200" dirty="0">
                <a:solidFill>
                  <a:schemeClr val="tx1"/>
                </a:solidFill>
              </a:rPr>
              <a:t> é </a:t>
            </a:r>
            <a:r>
              <a:rPr lang="en-GB" altLang="pt-BR" sz="3200" dirty="0" err="1">
                <a:solidFill>
                  <a:schemeClr val="tx1"/>
                </a:solidFill>
              </a:rPr>
              <a:t>adequada</a:t>
            </a:r>
            <a:r>
              <a:rPr lang="en-GB" altLang="pt-BR" sz="3200" dirty="0">
                <a:solidFill>
                  <a:schemeClr val="tx1"/>
                </a:solidFill>
              </a:rPr>
              <a:t> </a:t>
            </a:r>
            <a:r>
              <a:rPr lang="en-GB" altLang="pt-BR" sz="3200" dirty="0" err="1">
                <a:solidFill>
                  <a:schemeClr val="tx1"/>
                </a:solidFill>
              </a:rPr>
              <a:t>em</a:t>
            </a:r>
            <a:r>
              <a:rPr lang="en-GB" altLang="pt-BR" sz="3200" dirty="0">
                <a:solidFill>
                  <a:schemeClr val="tx1"/>
                </a:solidFill>
              </a:rPr>
              <a:t> </a:t>
            </a:r>
            <a:r>
              <a:rPr lang="en-GB" altLang="pt-BR" sz="3200" dirty="0" err="1">
                <a:solidFill>
                  <a:schemeClr val="tx1"/>
                </a:solidFill>
              </a:rPr>
              <a:t>certas</a:t>
            </a:r>
            <a:r>
              <a:rPr lang="en-GB" altLang="pt-BR" sz="3200" dirty="0">
                <a:solidFill>
                  <a:schemeClr val="tx1"/>
                </a:solidFill>
              </a:rPr>
              <a:t> </a:t>
            </a:r>
            <a:r>
              <a:rPr lang="en-GB" altLang="pt-BR" sz="3200" dirty="0" err="1">
                <a:solidFill>
                  <a:schemeClr val="tx1"/>
                </a:solidFill>
              </a:rPr>
              <a:t>aplicações</a:t>
            </a:r>
            <a:r>
              <a:rPr lang="en-GB" altLang="pt-BR" sz="3200" dirty="0">
                <a:solidFill>
                  <a:schemeClr val="tx1"/>
                </a:solidFill>
              </a:rPr>
              <a:t>.</a:t>
            </a:r>
          </a:p>
          <a:p>
            <a:pPr defTabSz="449263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pt-BR" sz="3200" dirty="0">
              <a:solidFill>
                <a:srgbClr val="000000"/>
              </a:solidFill>
              <a:latin typeface="Times New Roman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743068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6AFB008E-B183-4398-AF5A-6729083847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Computação Distribuída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Sistemas </a:t>
            </a:r>
            <a:br>
              <a:rPr lang="pt-BR" dirty="0"/>
            </a:br>
            <a:r>
              <a:rPr lang="pt-BR" dirty="0"/>
              <a:t>Cliente-Servidor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xmlns="" id="{21786709-A93C-4D8E-8C69-96964C9E35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493897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930DB4-2E9F-490D-9CEA-38469E6AC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Comunicação</a:t>
            </a:r>
            <a:br>
              <a:rPr lang="pt-BR" dirty="0"/>
            </a:br>
            <a:r>
              <a:rPr lang="pt-BR" dirty="0"/>
              <a:t>entre máquinas numa rede 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2DD0F71-AA81-4F4E-A86F-858E58045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chemeClr val="tx1"/>
                </a:solidFill>
              </a:rPr>
              <a:t>Passagem de mensagens</a:t>
            </a:r>
            <a:br>
              <a:rPr lang="pt-BR" sz="3200" dirty="0">
                <a:solidFill>
                  <a:schemeClr val="tx1"/>
                </a:solidFill>
              </a:rPr>
            </a:br>
            <a:endParaRPr lang="pt-BR" sz="3200" dirty="0">
              <a:solidFill>
                <a:schemeClr val="tx1"/>
              </a:solidFill>
            </a:endParaRP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pt-BR" sz="3200" dirty="0" err="1">
                <a:solidFill>
                  <a:srgbClr val="0000FF"/>
                </a:solidFill>
              </a:rPr>
              <a:t>Comunicação</a:t>
            </a:r>
            <a:r>
              <a:rPr lang="en-GB" altLang="pt-BR" sz="3200" dirty="0">
                <a:solidFill>
                  <a:srgbClr val="0000FF"/>
                </a:solidFill>
              </a:rPr>
              <a:t> </a:t>
            </a:r>
            <a:r>
              <a:rPr lang="en-GB" altLang="pt-BR" sz="3200" dirty="0" err="1">
                <a:solidFill>
                  <a:srgbClr val="0000FF"/>
                </a:solidFill>
              </a:rPr>
              <a:t>através</a:t>
            </a:r>
            <a:r>
              <a:rPr lang="en-GB" altLang="pt-BR" sz="3200" dirty="0">
                <a:solidFill>
                  <a:srgbClr val="0000FF"/>
                </a:solidFill>
              </a:rPr>
              <a:t> de </a:t>
            </a:r>
            <a:r>
              <a:rPr lang="en-GB" altLang="pt-BR" sz="3200" dirty="0" err="1" smtClean="0">
                <a:solidFill>
                  <a:srgbClr val="0000FF"/>
                </a:solidFill>
              </a:rPr>
              <a:t>mensagens</a:t>
            </a:r>
            <a:r>
              <a:rPr lang="en-GB" altLang="pt-BR" sz="3200" dirty="0" smtClean="0">
                <a:solidFill>
                  <a:schemeClr val="tx1"/>
                </a:solidFill>
              </a:rPr>
              <a:t>,...</a:t>
            </a:r>
            <a:r>
              <a:rPr lang="en-GB" altLang="pt-BR" sz="3200" dirty="0" smtClean="0">
                <a:solidFill>
                  <a:srgbClr val="C00000"/>
                </a:solidFill>
              </a:rPr>
              <a:t> </a:t>
            </a:r>
            <a:r>
              <a:rPr lang="en-GB" altLang="pt-BR" sz="3200" dirty="0" err="1" smtClean="0">
                <a:solidFill>
                  <a:srgbClr val="C00000"/>
                </a:solidFill>
              </a:rPr>
              <a:t>cria</a:t>
            </a:r>
            <a:r>
              <a:rPr lang="en-GB" altLang="pt-BR" sz="3200" dirty="0" smtClean="0">
                <a:solidFill>
                  <a:srgbClr val="C00000"/>
                </a:solidFill>
              </a:rPr>
              <a:t> novas </a:t>
            </a:r>
            <a:r>
              <a:rPr lang="en-GB" altLang="pt-BR" sz="3200" dirty="0" err="1" smtClean="0">
                <a:solidFill>
                  <a:srgbClr val="C00000"/>
                </a:solidFill>
              </a:rPr>
              <a:t>preocupações</a:t>
            </a:r>
            <a:r>
              <a:rPr lang="en-GB" altLang="pt-BR" sz="3200" dirty="0" smtClean="0">
                <a:solidFill>
                  <a:srgbClr val="C00000"/>
                </a:solidFill>
              </a:rPr>
              <a:t>, </a:t>
            </a:r>
            <a:r>
              <a:rPr lang="en-GB" altLang="pt-BR" sz="3200" dirty="0" err="1" smtClean="0">
                <a:solidFill>
                  <a:srgbClr val="C00000"/>
                </a:solidFill>
              </a:rPr>
              <a:t>como</a:t>
            </a:r>
            <a:r>
              <a:rPr lang="en-GB" altLang="pt-BR" sz="3200" dirty="0" smtClean="0">
                <a:solidFill>
                  <a:srgbClr val="C00000"/>
                </a:solidFill>
              </a:rPr>
              <a:t> </a:t>
            </a:r>
            <a:r>
              <a:rPr lang="en-GB" altLang="pt-BR" sz="3200" dirty="0" err="1" smtClean="0">
                <a:solidFill>
                  <a:srgbClr val="C00000"/>
                </a:solidFill>
              </a:rPr>
              <a:t>mensagens</a:t>
            </a:r>
            <a:r>
              <a:rPr lang="en-GB" altLang="pt-BR" sz="3200" dirty="0" smtClean="0">
                <a:solidFill>
                  <a:srgbClr val="C00000"/>
                </a:solidFill>
              </a:rPr>
              <a:t> </a:t>
            </a:r>
            <a:r>
              <a:rPr lang="en-GB" altLang="pt-BR" sz="3200" dirty="0" err="1" smtClean="0">
                <a:solidFill>
                  <a:srgbClr val="C00000"/>
                </a:solidFill>
              </a:rPr>
              <a:t>perdidas</a:t>
            </a:r>
            <a:r>
              <a:rPr lang="en-GB" altLang="pt-BR" sz="3200" dirty="0" smtClean="0">
                <a:solidFill>
                  <a:srgbClr val="C00000"/>
                </a:solidFill>
              </a:rPr>
              <a:t>, </a:t>
            </a:r>
            <a:r>
              <a:rPr lang="en-GB" altLang="pt-BR" sz="3200" dirty="0" err="1" smtClean="0">
                <a:solidFill>
                  <a:srgbClr val="C00000"/>
                </a:solidFill>
              </a:rPr>
              <a:t>bufferização</a:t>
            </a:r>
            <a:r>
              <a:rPr lang="en-GB" altLang="pt-BR" sz="3200" dirty="0" smtClean="0">
                <a:solidFill>
                  <a:srgbClr val="C00000"/>
                </a:solidFill>
              </a:rPr>
              <a:t>, </a:t>
            </a:r>
            <a:r>
              <a:rPr lang="en-GB" altLang="pt-BR" sz="3200" dirty="0" err="1" smtClean="0">
                <a:solidFill>
                  <a:srgbClr val="C00000"/>
                </a:solidFill>
              </a:rPr>
              <a:t>bloqueios</a:t>
            </a:r>
            <a:endParaRPr lang="pt-BR" altLang="pt-BR" sz="3200" dirty="0">
              <a:solidFill>
                <a:schemeClr val="tx1"/>
              </a:solidFill>
            </a:endParaRP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pt-BR" sz="3200" dirty="0">
              <a:solidFill>
                <a:schemeClr val="tx1"/>
              </a:solidFill>
            </a:endParaRP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pt-BR" sz="3200" dirty="0">
                <a:solidFill>
                  <a:schemeClr val="tx1"/>
                </a:solidFill>
              </a:rPr>
              <a:t>Implementação via </a:t>
            </a:r>
            <a:r>
              <a:rPr lang="pt-BR" sz="3200" u="sng" dirty="0">
                <a:solidFill>
                  <a:schemeClr val="tx1"/>
                </a:solidFill>
              </a:rPr>
              <a:t>sockets</a:t>
            </a:r>
            <a:r>
              <a:rPr lang="pt-BR" sz="3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01453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Multithreading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 </a:t>
            </a:r>
            <a:r>
              <a:rPr lang="pt-BR" sz="3200" dirty="0" smtClean="0">
                <a:solidFill>
                  <a:srgbClr val="0000FF"/>
                </a:solidFill>
              </a:rPr>
              <a:t>Múltiplas threads executam concorrentemente em um processo</a:t>
            </a:r>
            <a:r>
              <a:rPr lang="pt-BR" sz="3200" dirty="0" smtClean="0">
                <a:solidFill>
                  <a:schemeClr val="tx1"/>
                </a:solidFill>
              </a:rPr>
              <a:t>, e é análogo a </a:t>
            </a:r>
            <a:r>
              <a:rPr lang="pt-BR" sz="3200" dirty="0" smtClean="0">
                <a:solidFill>
                  <a:schemeClr val="accent3">
                    <a:lumMod val="75000"/>
                  </a:schemeClr>
                </a:solidFill>
              </a:rPr>
              <a:t>múltiplos processos executando concorrentemente em um único </a:t>
            </a:r>
            <a:r>
              <a:rPr lang="pt-BR" sz="3200" dirty="0" smtClean="0">
                <a:solidFill>
                  <a:schemeClr val="accent3">
                    <a:lumMod val="75000"/>
                  </a:schemeClr>
                </a:solidFill>
              </a:rPr>
              <a:t>processador</a:t>
            </a:r>
            <a:r>
              <a:rPr lang="pt-BR" sz="3200" dirty="0" smtClean="0">
                <a:solidFill>
                  <a:schemeClr val="tx1"/>
                </a:solidFill>
              </a:rPr>
              <a:t> (apenas 1 </a:t>
            </a:r>
            <a:r>
              <a:rPr lang="pt-BR" sz="3200" dirty="0" err="1" smtClean="0">
                <a:solidFill>
                  <a:schemeClr val="tx1"/>
                </a:solidFill>
              </a:rPr>
              <a:t>nucleo</a:t>
            </a:r>
            <a:r>
              <a:rPr lang="pt-BR" sz="3200" dirty="0" smtClean="0">
                <a:solidFill>
                  <a:schemeClr val="tx1"/>
                </a:solidFill>
              </a:rPr>
              <a:t>).</a:t>
            </a:r>
            <a:endParaRPr lang="pt-BR" sz="32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32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200" dirty="0" smtClean="0">
                <a:solidFill>
                  <a:srgbClr val="0000FF"/>
                </a:solidFill>
              </a:rPr>
              <a:t>Threads pertencentes a um mesmo processo</a:t>
            </a:r>
            <a:r>
              <a:rPr lang="pt-BR" sz="3200" dirty="0" smtClean="0">
                <a:solidFill>
                  <a:schemeClr val="tx1"/>
                </a:solidFill>
              </a:rPr>
              <a:t>, compartilham os mesmos recursos e memória (espaço de endereçamento) do processo.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Contexto de um Processo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Um </a:t>
            </a:r>
            <a:r>
              <a:rPr lang="pt-BR" sz="2800" dirty="0" smtClean="0">
                <a:solidFill>
                  <a:srgbClr val="0000FF"/>
                </a:solidFill>
              </a:rPr>
              <a:t>identificador do processo (PID)</a:t>
            </a:r>
            <a:r>
              <a:rPr lang="pt-BR" sz="2800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Um </a:t>
            </a:r>
            <a:r>
              <a:rPr lang="pt-BR" sz="2800" dirty="0" smtClean="0">
                <a:solidFill>
                  <a:srgbClr val="0000FF"/>
                </a:solidFill>
              </a:rPr>
              <a:t>segmento de código</a:t>
            </a:r>
            <a:r>
              <a:rPr lang="pt-BR" sz="2800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Um </a:t>
            </a:r>
            <a:r>
              <a:rPr lang="pt-BR" sz="2800" dirty="0" smtClean="0">
                <a:solidFill>
                  <a:srgbClr val="0000FF"/>
                </a:solidFill>
              </a:rPr>
              <a:t>segmento de dados</a:t>
            </a:r>
            <a:r>
              <a:rPr lang="pt-BR" sz="2800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Os valores dos </a:t>
            </a:r>
            <a:r>
              <a:rPr lang="pt-BR" sz="2800" dirty="0" smtClean="0">
                <a:solidFill>
                  <a:srgbClr val="0000FF"/>
                </a:solidFill>
              </a:rPr>
              <a:t>registradores da CPU</a:t>
            </a:r>
            <a:r>
              <a:rPr lang="pt-BR" sz="2800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Um </a:t>
            </a:r>
            <a:r>
              <a:rPr lang="pt-BR" sz="2800" dirty="0" smtClean="0">
                <a:solidFill>
                  <a:srgbClr val="0000FF"/>
                </a:solidFill>
              </a:rPr>
              <a:t>contador de programa lógico</a:t>
            </a:r>
            <a:r>
              <a:rPr lang="pt-BR" sz="2800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Uma </a:t>
            </a:r>
            <a:r>
              <a:rPr lang="pt-BR" sz="2800" dirty="0" smtClean="0">
                <a:solidFill>
                  <a:srgbClr val="0000FF"/>
                </a:solidFill>
              </a:rPr>
              <a:t>pilha de execução</a:t>
            </a:r>
            <a:r>
              <a:rPr lang="pt-BR" sz="2800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O </a:t>
            </a:r>
            <a:r>
              <a:rPr lang="pt-BR" sz="2800" dirty="0">
                <a:solidFill>
                  <a:srgbClr val="0000FF"/>
                </a:solidFill>
              </a:rPr>
              <a:t>estado</a:t>
            </a:r>
            <a:r>
              <a:rPr lang="pt-BR" sz="2800" dirty="0"/>
              <a:t> do </a:t>
            </a:r>
            <a:r>
              <a:rPr lang="pt-BR" sz="2800" dirty="0" smtClean="0"/>
              <a:t>processo.</a:t>
            </a:r>
            <a:endParaRPr lang="pt-BR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Informações </a:t>
            </a:r>
            <a:r>
              <a:rPr lang="pt-BR" sz="2800" dirty="0"/>
              <a:t>para </a:t>
            </a:r>
            <a:r>
              <a:rPr lang="pt-BR" sz="2800" dirty="0" smtClean="0">
                <a:solidFill>
                  <a:srgbClr val="0000FF"/>
                </a:solidFill>
              </a:rPr>
              <a:t>escalonamento</a:t>
            </a:r>
            <a:r>
              <a:rPr lang="pt-BR" sz="2800" dirty="0" smtClean="0"/>
              <a:t> (prioridade, tempo)</a:t>
            </a:r>
            <a:endParaRPr lang="pt-BR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Dados </a:t>
            </a:r>
            <a:r>
              <a:rPr lang="pt-BR" sz="2800" dirty="0"/>
              <a:t>para </a:t>
            </a:r>
            <a:r>
              <a:rPr lang="pt-BR" sz="2800" dirty="0">
                <a:solidFill>
                  <a:srgbClr val="0000FF"/>
                </a:solidFill>
              </a:rPr>
              <a:t>contabilização</a:t>
            </a:r>
            <a:r>
              <a:rPr lang="pt-BR" sz="2800" dirty="0"/>
              <a:t> de </a:t>
            </a:r>
            <a:r>
              <a:rPr lang="pt-BR" sz="2800" dirty="0" smtClean="0"/>
              <a:t>uso.</a:t>
            </a:r>
            <a:endParaRPr lang="pt-BR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</a:rPr>
              <a:t>Recursos alocados:  arquivos</a:t>
            </a:r>
            <a:r>
              <a:rPr lang="pt-BR" sz="28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</a:rPr>
              <a:t>portas, eventos, outros.</a:t>
            </a:r>
            <a:endParaRPr lang="pt-B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Contexto de uma Thread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Um </a:t>
            </a:r>
            <a:r>
              <a:rPr lang="pt-BR" sz="2800" dirty="0" smtClean="0">
                <a:solidFill>
                  <a:srgbClr val="0000FF"/>
                </a:solidFill>
              </a:rPr>
              <a:t>identificador da Thread</a:t>
            </a:r>
            <a:r>
              <a:rPr lang="pt-BR" sz="2800" dirty="0" smtClean="0"/>
              <a:t>.</a:t>
            </a:r>
            <a:endParaRPr lang="pt-BR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Um </a:t>
            </a:r>
            <a:r>
              <a:rPr lang="pt-BR" sz="2800" dirty="0" smtClean="0">
                <a:solidFill>
                  <a:srgbClr val="0000FF"/>
                </a:solidFill>
              </a:rPr>
              <a:t>segmento de código.</a:t>
            </a:r>
            <a:endParaRPr lang="pt-BR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Um </a:t>
            </a:r>
            <a:r>
              <a:rPr lang="pt-BR" sz="2800" dirty="0" smtClean="0">
                <a:solidFill>
                  <a:srgbClr val="0000FF"/>
                </a:solidFill>
              </a:rPr>
              <a:t>segmento de dados</a:t>
            </a:r>
            <a:r>
              <a:rPr lang="pt-BR" sz="2800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Os valores dos </a:t>
            </a:r>
            <a:r>
              <a:rPr lang="pt-BR" sz="2800" dirty="0" smtClean="0">
                <a:solidFill>
                  <a:srgbClr val="0000FF"/>
                </a:solidFill>
              </a:rPr>
              <a:t>registradores da CPU</a:t>
            </a:r>
            <a:r>
              <a:rPr lang="pt-BR" sz="2800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O </a:t>
            </a:r>
            <a:r>
              <a:rPr lang="pt-BR" sz="2800" dirty="0" smtClean="0">
                <a:solidFill>
                  <a:srgbClr val="0000FF"/>
                </a:solidFill>
              </a:rPr>
              <a:t>contador de programa</a:t>
            </a:r>
            <a:r>
              <a:rPr lang="pt-BR" sz="2800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Uma </a:t>
            </a:r>
            <a:r>
              <a:rPr lang="pt-BR" sz="2800" dirty="0" smtClean="0">
                <a:solidFill>
                  <a:srgbClr val="0000FF"/>
                </a:solidFill>
              </a:rPr>
              <a:t>pilha de execução</a:t>
            </a:r>
            <a:r>
              <a:rPr lang="pt-BR" sz="2800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O </a:t>
            </a:r>
            <a:r>
              <a:rPr lang="pt-BR" sz="2800" dirty="0" smtClean="0">
                <a:solidFill>
                  <a:srgbClr val="0000FF"/>
                </a:solidFill>
              </a:rPr>
              <a:t>estado</a:t>
            </a:r>
            <a:r>
              <a:rPr lang="pt-BR" sz="2800" dirty="0" smtClean="0"/>
              <a:t> da Thread.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Informações para </a:t>
            </a:r>
            <a:r>
              <a:rPr lang="pt-BR" sz="2800" dirty="0" smtClean="0">
                <a:solidFill>
                  <a:srgbClr val="0000FF"/>
                </a:solidFill>
              </a:rPr>
              <a:t>escalonamento</a:t>
            </a:r>
            <a:r>
              <a:rPr lang="pt-BR" sz="2800" dirty="0" smtClean="0"/>
              <a:t> (prioridade, ...)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Dados para </a:t>
            </a:r>
            <a:r>
              <a:rPr lang="pt-BR" sz="2800" dirty="0" smtClean="0">
                <a:solidFill>
                  <a:srgbClr val="0000FF"/>
                </a:solidFill>
              </a:rPr>
              <a:t>contabilização</a:t>
            </a:r>
            <a:r>
              <a:rPr lang="pt-BR" sz="2800" dirty="0" smtClean="0"/>
              <a:t> de uso.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17B1C6-9679-465F-B730-7C81F97CF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Concorrência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CFDCB86-D0D3-4B54-B347-74DA7EBBE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800" dirty="0">
                <a:solidFill>
                  <a:schemeClr val="tx1"/>
                </a:solidFill>
              </a:rPr>
              <a:t>Pelo menos uma variável do sistema/aplicação, geralmente, é </a:t>
            </a:r>
            <a:r>
              <a:rPr lang="pt-BR" sz="2800" dirty="0">
                <a:solidFill>
                  <a:srgbClr val="0000FF"/>
                </a:solidFill>
              </a:rPr>
              <a:t>compartilhada</a:t>
            </a:r>
            <a:r>
              <a:rPr lang="pt-BR" sz="2800" dirty="0">
                <a:solidFill>
                  <a:schemeClr val="tx1"/>
                </a:solidFill>
              </a:rPr>
              <a:t> por mais de uma </a:t>
            </a:r>
            <a:r>
              <a:rPr lang="pt-BR" sz="2800" i="1" dirty="0">
                <a:solidFill>
                  <a:schemeClr val="tx1"/>
                </a:solidFill>
              </a:rPr>
              <a:t>thread</a:t>
            </a:r>
            <a:r>
              <a:rPr lang="pt-BR" sz="2800" dirty="0">
                <a:solidFill>
                  <a:schemeClr val="tx1"/>
                </a:solidFill>
              </a:rPr>
              <a:t>. </a:t>
            </a:r>
          </a:p>
          <a:p>
            <a:endParaRPr lang="pt-BR" sz="2800" dirty="0">
              <a:solidFill>
                <a:schemeClr val="tx1"/>
              </a:solidFill>
            </a:endParaRPr>
          </a:p>
          <a:p>
            <a:r>
              <a:rPr lang="pt-BR" sz="2800" dirty="0">
                <a:solidFill>
                  <a:schemeClr val="tx1"/>
                </a:solidFill>
              </a:rPr>
              <a:t>Neste caso, programas concorrem para acessar essa variável.</a:t>
            </a:r>
          </a:p>
          <a:p>
            <a:endParaRPr lang="pt-BR" sz="2800" dirty="0">
              <a:solidFill>
                <a:schemeClr val="tx1"/>
              </a:solidFill>
            </a:endParaRPr>
          </a:p>
          <a:p>
            <a:r>
              <a:rPr lang="pt-BR" sz="2800" dirty="0">
                <a:solidFill>
                  <a:schemeClr val="tx1"/>
                </a:solidFill>
              </a:rPr>
              <a:t>As </a:t>
            </a:r>
            <a:r>
              <a:rPr lang="pt-BR" sz="2800" dirty="0">
                <a:solidFill>
                  <a:srgbClr val="0000FF"/>
                </a:solidFill>
              </a:rPr>
              <a:t>instruções entre dois programas podem ser escalonadas em qualquer ordem</a:t>
            </a:r>
            <a:r>
              <a:rPr lang="pt-BR" sz="2800" dirty="0">
                <a:solidFill>
                  <a:schemeClr val="tx1"/>
                </a:solidFill>
              </a:rPr>
              <a:t>. </a:t>
            </a:r>
          </a:p>
          <a:p>
            <a:endParaRPr lang="pt-BR" sz="2800" dirty="0">
              <a:solidFill>
                <a:schemeClr val="tx1"/>
              </a:solidFill>
            </a:endParaRPr>
          </a:p>
          <a:p>
            <a:r>
              <a:rPr lang="pt-BR" sz="2800" dirty="0">
                <a:solidFill>
                  <a:schemeClr val="tx1"/>
                </a:solidFill>
              </a:rPr>
              <a:t>Por exemplo, considerando o seguinte programa:</a:t>
            </a:r>
          </a:p>
        </p:txBody>
      </p:sp>
    </p:spTree>
    <p:extLst>
      <p:ext uri="{BB962C8B-B14F-4D97-AF65-F5344CB8AC3E}">
        <p14:creationId xmlns:p14="http://schemas.microsoft.com/office/powerpoint/2010/main" xmlns="" val="73550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8CAA22-47E3-4F39-A2BE-EF09CED9A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Concorrência</a:t>
            </a:r>
            <a:endParaRPr lang="pt-BR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EF851547-74E8-4194-ABFC-D1742D3329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54263718"/>
              </p:ext>
            </p:extLst>
          </p:nvPr>
        </p:nvGraphicFramePr>
        <p:xfrm>
          <a:off x="3868738" y="1775534"/>
          <a:ext cx="7315200" cy="3630968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xmlns="" val="1097439454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xmlns="" val="2799144393"/>
                    </a:ext>
                  </a:extLst>
                </a:gridCol>
              </a:tblGrid>
              <a:tr h="764414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Thread A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Thread B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0949866"/>
                  </a:ext>
                </a:extLst>
              </a:tr>
              <a:tr h="764414"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1A: Ler a variável V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effectLst/>
                        </a:rPr>
                        <a:t>1B: Ler a variável V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4891572"/>
                  </a:ext>
                </a:extLst>
              </a:tr>
              <a:tr h="764414"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2A: Adicionar 1 à variável V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2B: Adicionar 1 à variável V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8949717"/>
                  </a:ext>
                </a:extLst>
              </a:tr>
              <a:tr h="1337726">
                <a:tc>
                  <a:txBody>
                    <a:bodyPr/>
                    <a:lstStyle/>
                    <a:p>
                      <a:r>
                        <a:rPr lang="pt-BR" dirty="0">
                          <a:effectLst/>
                        </a:rPr>
                        <a:t>3A: Escrever o resultado na variável V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effectLst/>
                        </a:rPr>
                        <a:t>3B: Escrever o resultado na variável V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8879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7301000"/>
      </p:ext>
    </p:extLst>
  </p:cSld>
  <p:clrMapOvr>
    <a:masterClrMapping/>
  </p:clrMapOvr>
</p:sld>
</file>

<file path=ppt/theme/theme1.xml><?xml version="1.0" encoding="utf-8"?>
<a:theme xmlns:a="http://schemas.openxmlformats.org/drawingml/2006/main" name="Quadro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TM03457475[[fn=Quadro]]</Template>
  <TotalTime>4566</TotalTime>
  <Words>958</Words>
  <Application>Microsoft Office PowerPoint</Application>
  <PresentationFormat>Personalizar</PresentationFormat>
  <Paragraphs>191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5" baseType="lpstr">
      <vt:lpstr>Quadro</vt:lpstr>
      <vt:lpstr>Computação Paralela e Distribuída</vt:lpstr>
      <vt:lpstr>Concorrência pode existir  com Threads ou   Processos </vt:lpstr>
      <vt:lpstr>Três Processos - cada um com  uma Thread</vt:lpstr>
      <vt:lpstr>Um Processo com três Threads – Concorrência entre Threads</vt:lpstr>
      <vt:lpstr>Multithreading</vt:lpstr>
      <vt:lpstr>Contexto de um Processo </vt:lpstr>
      <vt:lpstr>Contexto de uma Thread</vt:lpstr>
      <vt:lpstr>Concorrência</vt:lpstr>
      <vt:lpstr>Concorrência</vt:lpstr>
      <vt:lpstr>Concorrência</vt:lpstr>
      <vt:lpstr>Concorrência</vt:lpstr>
      <vt:lpstr>Concorrência</vt:lpstr>
      <vt:lpstr>Slide 13</vt:lpstr>
      <vt:lpstr>Computação Paralela</vt:lpstr>
      <vt:lpstr>Computação Paralela</vt:lpstr>
      <vt:lpstr>Computadores Paralelos</vt:lpstr>
      <vt:lpstr>Modelo de Placa de Servidor</vt:lpstr>
      <vt:lpstr>Slide 18</vt:lpstr>
      <vt:lpstr>Slide 19</vt:lpstr>
      <vt:lpstr>Computação Paralela</vt:lpstr>
      <vt:lpstr>Programas Paralelos</vt:lpstr>
      <vt:lpstr>   O tempo de execução e o aumento de velocidade de um programa com paralelismo.  </vt:lpstr>
      <vt:lpstr>Analisando o tempo de execução e o aumento de velocidade.</vt:lpstr>
      <vt:lpstr>Bloqueio Atômico</vt:lpstr>
      <vt:lpstr>Slide 25</vt:lpstr>
      <vt:lpstr>Taxonomia de Flynn</vt:lpstr>
      <vt:lpstr>Classificaçao de Flynn</vt:lpstr>
      <vt:lpstr>Slide 28</vt:lpstr>
      <vt:lpstr>SIMD</vt:lpstr>
      <vt:lpstr>MIMD (Multiple Instruction Multiple Data)</vt:lpstr>
      <vt:lpstr>MIMD</vt:lpstr>
      <vt:lpstr>Computação Paralela</vt:lpstr>
      <vt:lpstr>Sistemas com Múltiplos Processadores</vt:lpstr>
      <vt:lpstr>É necessário distinguir múltiplos núcleos de múltiplos processadores.   </vt:lpstr>
      <vt:lpstr>Slide 35</vt:lpstr>
      <vt:lpstr>Multiprocessadores com Memória Compartilhada Central</vt:lpstr>
      <vt:lpstr>Multiprocessadores com Memória Compartilhada central</vt:lpstr>
      <vt:lpstr>Slide 38</vt:lpstr>
      <vt:lpstr>Multiprocessadores com Memória Compartilhada central</vt:lpstr>
      <vt:lpstr>Multiprocessadores com Memória Compartilhada central</vt:lpstr>
      <vt:lpstr>Computação Distribuída  Memória Compartilhada Distribuída</vt:lpstr>
      <vt:lpstr>Comunicação em computação distribuida</vt:lpstr>
      <vt:lpstr>Computação Distribuída  Sistemas  Cliente-Servidor</vt:lpstr>
      <vt:lpstr>Comunicação entre máquinas numa rede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Computação Paralela e Distribuída</dc:title>
  <dc:creator>João Bosco Mangueira Sobral</dc:creator>
  <cp:lastModifiedBy>bosco</cp:lastModifiedBy>
  <cp:revision>28</cp:revision>
  <dcterms:created xsi:type="dcterms:W3CDTF">2017-07-29T16:44:55Z</dcterms:created>
  <dcterms:modified xsi:type="dcterms:W3CDTF">2017-08-02T21:25:29Z</dcterms:modified>
</cp:coreProperties>
</file>