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7"/>
  </p:notesMasterIdLst>
  <p:sldIdLst>
    <p:sldId id="256" r:id="rId2"/>
    <p:sldId id="319" r:id="rId3"/>
    <p:sldId id="322" r:id="rId4"/>
    <p:sldId id="323" r:id="rId5"/>
    <p:sldId id="324" r:id="rId6"/>
    <p:sldId id="320" r:id="rId7"/>
    <p:sldId id="321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86" r:id="rId32"/>
    <p:sldId id="387" r:id="rId33"/>
    <p:sldId id="385" r:id="rId34"/>
    <p:sldId id="389" r:id="rId35"/>
    <p:sldId id="388" r:id="rId36"/>
    <p:sldId id="390" r:id="rId37"/>
    <p:sldId id="348" r:id="rId38"/>
    <p:sldId id="349" r:id="rId39"/>
    <p:sldId id="350" r:id="rId40"/>
    <p:sldId id="351" r:id="rId41"/>
    <p:sldId id="384" r:id="rId42"/>
    <p:sldId id="352" r:id="rId43"/>
    <p:sldId id="353" r:id="rId44"/>
    <p:sldId id="357" r:id="rId45"/>
    <p:sldId id="383" r:id="rId46"/>
    <p:sldId id="354" r:id="rId47"/>
    <p:sldId id="355" r:id="rId48"/>
    <p:sldId id="358" r:id="rId49"/>
    <p:sldId id="359" r:id="rId50"/>
    <p:sldId id="360" r:id="rId51"/>
    <p:sldId id="361" r:id="rId52"/>
    <p:sldId id="362" r:id="rId53"/>
    <p:sldId id="363" r:id="rId54"/>
    <p:sldId id="365" r:id="rId55"/>
    <p:sldId id="367" r:id="rId56"/>
    <p:sldId id="368" r:id="rId57"/>
    <p:sldId id="369" r:id="rId58"/>
    <p:sldId id="370" r:id="rId59"/>
    <p:sldId id="380" r:id="rId60"/>
    <p:sldId id="381" r:id="rId61"/>
    <p:sldId id="382" r:id="rId62"/>
    <p:sldId id="374" r:id="rId63"/>
    <p:sldId id="375" r:id="rId64"/>
    <p:sldId id="376" r:id="rId65"/>
    <p:sldId id="377" r:id="rId66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37" autoAdjust="0"/>
  </p:normalViewPr>
  <p:slideViewPr>
    <p:cSldViewPr>
      <p:cViewPr>
        <p:scale>
          <a:sx n="60" d="100"/>
          <a:sy n="60" d="100"/>
        </p:scale>
        <p:origin x="-1428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4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1764B8-480F-46B5-8FF6-886C295D8F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FB5A0E4-FA11-43BB-B3EF-6EC3BBDAB145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Poder de processamento das máquinas vem crescendo rapidamente.</a:t>
          </a:r>
          <a:endParaRPr lang="pt-BR" dirty="0"/>
        </a:p>
      </dgm:t>
    </dgm:pt>
    <dgm:pt modelId="{3B59A0FF-86B2-4254-8C65-94160866A235}" type="parTrans" cxnId="{F3F171B1-CA68-4698-8B64-A978CDB70FA9}">
      <dgm:prSet/>
      <dgm:spPr/>
      <dgm:t>
        <a:bodyPr/>
        <a:lstStyle/>
        <a:p>
          <a:endParaRPr lang="pt-BR"/>
        </a:p>
      </dgm:t>
    </dgm:pt>
    <dgm:pt modelId="{A924135E-9779-4038-AE37-7322F96B0E8C}" type="sibTrans" cxnId="{F3F171B1-CA68-4698-8B64-A978CDB70FA9}">
      <dgm:prSet/>
      <dgm:spPr/>
      <dgm:t>
        <a:bodyPr/>
        <a:lstStyle/>
        <a:p>
          <a:endParaRPr lang="pt-BR"/>
        </a:p>
      </dgm:t>
    </dgm:pt>
    <dgm:pt modelId="{94C94067-EFF2-4BC6-AFFB-AE61134D4B4B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b="1" dirty="0" smtClean="0"/>
            <a:t>Sistemas e aplicações estão cada vez mais complexos:</a:t>
          </a:r>
        </a:p>
        <a:p>
          <a:r>
            <a:rPr lang="pt-BR" dirty="0" smtClean="0"/>
            <a:t>- Funcionalidade, </a:t>
          </a:r>
          <a:r>
            <a:rPr lang="pt-BR" dirty="0" err="1" smtClean="0"/>
            <a:t>Interfaceamento</a:t>
          </a:r>
          <a:r>
            <a:rPr lang="pt-BR" dirty="0" smtClean="0"/>
            <a:t> gráfico, Comunicação, ...</a:t>
          </a:r>
          <a:br>
            <a:rPr lang="pt-BR" dirty="0" smtClean="0"/>
          </a:br>
          <a:r>
            <a:rPr lang="pt-BR" dirty="0" smtClean="0"/>
            <a:t>- Maior carga, Maior número de usuários, ...</a:t>
          </a:r>
          <a:br>
            <a:rPr lang="pt-BR" dirty="0" smtClean="0"/>
          </a:br>
          <a:r>
            <a:rPr lang="pt-BR" dirty="0" smtClean="0"/>
            <a:t>- Melhor tempo de resposta, Maior confiabilidade </a:t>
          </a:r>
          <a:endParaRPr lang="pt-BR" dirty="0"/>
        </a:p>
      </dgm:t>
    </dgm:pt>
    <dgm:pt modelId="{CEDCBA51-DCCD-42D6-B52A-7C8C1DC61F97}" type="parTrans" cxnId="{1914AA50-A206-4B2E-85E4-835312E6A8A5}">
      <dgm:prSet/>
      <dgm:spPr/>
      <dgm:t>
        <a:bodyPr/>
        <a:lstStyle/>
        <a:p>
          <a:endParaRPr lang="pt-BR"/>
        </a:p>
      </dgm:t>
    </dgm:pt>
    <dgm:pt modelId="{134F1AE3-7117-4F99-B453-7FDA9B2C1D9E}" type="sibTrans" cxnId="{1914AA50-A206-4B2E-85E4-835312E6A8A5}">
      <dgm:prSet/>
      <dgm:spPr/>
      <dgm:t>
        <a:bodyPr/>
        <a:lstStyle/>
        <a:p>
          <a:endParaRPr lang="pt-BR"/>
        </a:p>
      </dgm:t>
    </dgm:pt>
    <dgm:pt modelId="{B4727F9A-7CB2-4D7D-8E72-53FF1CA8CDF6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Grande parte das máquinas são interligadas em rede.</a:t>
          </a:r>
          <a:endParaRPr lang="pt-BR" dirty="0"/>
        </a:p>
      </dgm:t>
    </dgm:pt>
    <dgm:pt modelId="{E4DCD192-18D4-4AB5-A14C-212386D2455A}" type="parTrans" cxnId="{4678741E-8BF0-42F1-B3D7-927A3B6F1DBA}">
      <dgm:prSet/>
      <dgm:spPr/>
      <dgm:t>
        <a:bodyPr/>
        <a:lstStyle/>
        <a:p>
          <a:endParaRPr lang="pt-BR"/>
        </a:p>
      </dgm:t>
    </dgm:pt>
    <dgm:pt modelId="{415627E4-5B2C-480F-A66C-00478D908EDE}" type="sibTrans" cxnId="{4678741E-8BF0-42F1-B3D7-927A3B6F1DBA}">
      <dgm:prSet/>
      <dgm:spPr/>
      <dgm:t>
        <a:bodyPr/>
        <a:lstStyle/>
        <a:p>
          <a:endParaRPr lang="pt-BR"/>
        </a:p>
      </dgm:t>
    </dgm:pt>
    <dgm:pt modelId="{F4F70134-8953-49C8-8E22-52D9CF1953B9}" type="pres">
      <dgm:prSet presAssocID="{761764B8-480F-46B5-8FF6-886C295D8F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DD623E7-CC5D-451E-BF16-9397B8D6F3FD}" type="pres">
      <dgm:prSet presAssocID="{6FB5A0E4-FA11-43BB-B3EF-6EC3BBDAB145}" presName="node" presStyleLbl="node1" presStyleIdx="0" presStyleCnt="3" custScaleX="80767" custScaleY="48763" custLinFactNeighborX="-49" custLinFactNeighborY="-1907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9DD142-027B-4986-8279-CC8DA19083E8}" type="pres">
      <dgm:prSet presAssocID="{A924135E-9779-4038-AE37-7322F96B0E8C}" presName="sibTrans" presStyleCnt="0"/>
      <dgm:spPr/>
    </dgm:pt>
    <dgm:pt modelId="{5C269C5C-6997-4DD9-AAFC-B182BCD912D7}" type="pres">
      <dgm:prSet presAssocID="{B4727F9A-7CB2-4D7D-8E72-53FF1CA8CDF6}" presName="node" presStyleLbl="node1" presStyleIdx="1" presStyleCnt="3" custScaleX="80767" custScaleY="48763" custLinFactNeighborX="-49" custLinFactNeighborY="-1907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0D2CB8-6018-471B-8B7C-BACAAE56CDA9}" type="pres">
      <dgm:prSet presAssocID="{415627E4-5B2C-480F-A66C-00478D908EDE}" presName="sibTrans" presStyleCnt="0"/>
      <dgm:spPr/>
    </dgm:pt>
    <dgm:pt modelId="{4FF54124-0E8F-44A3-A321-4CCAEF2AC369}" type="pres">
      <dgm:prSet presAssocID="{94C94067-EFF2-4BC6-AFFB-AE61134D4B4B}" presName="node" presStyleLbl="node1" presStyleIdx="2" presStyleCnt="3" custScaleX="138109" custScaleY="40786" custLinFactNeighborY="199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5E07DBC-4677-4FBA-955E-B0AB37BEF475}" type="presOf" srcId="{761764B8-480F-46B5-8FF6-886C295D8F79}" destId="{F4F70134-8953-49C8-8E22-52D9CF1953B9}" srcOrd="0" destOrd="0" presId="urn:microsoft.com/office/officeart/2005/8/layout/default"/>
    <dgm:cxn modelId="{F3F171B1-CA68-4698-8B64-A978CDB70FA9}" srcId="{761764B8-480F-46B5-8FF6-886C295D8F79}" destId="{6FB5A0E4-FA11-43BB-B3EF-6EC3BBDAB145}" srcOrd="0" destOrd="0" parTransId="{3B59A0FF-86B2-4254-8C65-94160866A235}" sibTransId="{A924135E-9779-4038-AE37-7322F96B0E8C}"/>
    <dgm:cxn modelId="{02792F7A-96FB-4124-9A22-C9E7A089555B}" type="presOf" srcId="{6FB5A0E4-FA11-43BB-B3EF-6EC3BBDAB145}" destId="{EDD623E7-CC5D-451E-BF16-9397B8D6F3FD}" srcOrd="0" destOrd="0" presId="urn:microsoft.com/office/officeart/2005/8/layout/default"/>
    <dgm:cxn modelId="{C87A6E3A-C0C8-4122-843C-7479BB630AAC}" type="presOf" srcId="{B4727F9A-7CB2-4D7D-8E72-53FF1CA8CDF6}" destId="{5C269C5C-6997-4DD9-AAFC-B182BCD912D7}" srcOrd="0" destOrd="0" presId="urn:microsoft.com/office/officeart/2005/8/layout/default"/>
    <dgm:cxn modelId="{4678741E-8BF0-42F1-B3D7-927A3B6F1DBA}" srcId="{761764B8-480F-46B5-8FF6-886C295D8F79}" destId="{B4727F9A-7CB2-4D7D-8E72-53FF1CA8CDF6}" srcOrd="1" destOrd="0" parTransId="{E4DCD192-18D4-4AB5-A14C-212386D2455A}" sibTransId="{415627E4-5B2C-480F-A66C-00478D908EDE}"/>
    <dgm:cxn modelId="{FD422013-E9C8-40AF-9627-2A7F948D96BB}" type="presOf" srcId="{94C94067-EFF2-4BC6-AFFB-AE61134D4B4B}" destId="{4FF54124-0E8F-44A3-A321-4CCAEF2AC369}" srcOrd="0" destOrd="0" presId="urn:microsoft.com/office/officeart/2005/8/layout/default"/>
    <dgm:cxn modelId="{1914AA50-A206-4B2E-85E4-835312E6A8A5}" srcId="{761764B8-480F-46B5-8FF6-886C295D8F79}" destId="{94C94067-EFF2-4BC6-AFFB-AE61134D4B4B}" srcOrd="2" destOrd="0" parTransId="{CEDCBA51-DCCD-42D6-B52A-7C8C1DC61F97}" sibTransId="{134F1AE3-7117-4F99-B453-7FDA9B2C1D9E}"/>
    <dgm:cxn modelId="{0E2C4BAF-CE8E-4286-9D2C-F641F3BB0F5C}" type="presParOf" srcId="{F4F70134-8953-49C8-8E22-52D9CF1953B9}" destId="{EDD623E7-CC5D-451E-BF16-9397B8D6F3FD}" srcOrd="0" destOrd="0" presId="urn:microsoft.com/office/officeart/2005/8/layout/default"/>
    <dgm:cxn modelId="{74AB2CA6-93D1-4390-9582-18F6FEA8B16C}" type="presParOf" srcId="{F4F70134-8953-49C8-8E22-52D9CF1953B9}" destId="{F29DD142-027B-4986-8279-CC8DA19083E8}" srcOrd="1" destOrd="0" presId="urn:microsoft.com/office/officeart/2005/8/layout/default"/>
    <dgm:cxn modelId="{A3F45B0E-E634-47F5-BCEE-2C7A9B4733C2}" type="presParOf" srcId="{F4F70134-8953-49C8-8E22-52D9CF1953B9}" destId="{5C269C5C-6997-4DD9-AAFC-B182BCD912D7}" srcOrd="2" destOrd="0" presId="urn:microsoft.com/office/officeart/2005/8/layout/default"/>
    <dgm:cxn modelId="{4EE54AB6-00E5-483F-AA3B-E3C485B29917}" type="presParOf" srcId="{F4F70134-8953-49C8-8E22-52D9CF1953B9}" destId="{CC0D2CB8-6018-471B-8B7C-BACAAE56CDA9}" srcOrd="3" destOrd="0" presId="urn:microsoft.com/office/officeart/2005/8/layout/default"/>
    <dgm:cxn modelId="{6E4BF1E8-2CFE-4B16-BDE2-1F6003CE4026}" type="presParOf" srcId="{F4F70134-8953-49C8-8E22-52D9CF1953B9}" destId="{4FF54124-0E8F-44A3-A321-4CCAEF2AC36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D623E7-CC5D-451E-BF16-9397B8D6F3FD}">
      <dsp:nvSpPr>
        <dsp:cNvPr id="0" name=""/>
        <dsp:cNvSpPr/>
      </dsp:nvSpPr>
      <dsp:spPr>
        <a:xfrm>
          <a:off x="4312" y="394192"/>
          <a:ext cx="3868645" cy="1401414"/>
        </a:xfrm>
        <a:prstGeom prst="rect">
          <a:avLst/>
        </a:prstGeom>
        <a:gradFill rotWithShape="1">
          <a:gsLst>
            <a:gs pos="0">
              <a:schemeClr val="accent4">
                <a:tint val="45000"/>
                <a:satMod val="200000"/>
              </a:schemeClr>
            </a:gs>
            <a:gs pos="30000">
              <a:schemeClr val="accent4">
                <a:tint val="61000"/>
                <a:satMod val="200000"/>
              </a:schemeClr>
            </a:gs>
            <a:gs pos="45000">
              <a:schemeClr val="accent4">
                <a:tint val="66000"/>
                <a:satMod val="200000"/>
              </a:schemeClr>
            </a:gs>
            <a:gs pos="55000">
              <a:schemeClr val="accent4">
                <a:tint val="66000"/>
                <a:satMod val="200000"/>
              </a:schemeClr>
            </a:gs>
            <a:gs pos="73000">
              <a:schemeClr val="accent4">
                <a:tint val="61000"/>
                <a:satMod val="200000"/>
              </a:schemeClr>
            </a:gs>
            <a:gs pos="100000">
              <a:schemeClr val="accent4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4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Poder de processamento das máquinas vem crescendo rapidamente.</a:t>
          </a:r>
          <a:endParaRPr lang="pt-BR" sz="1700" kern="1200" dirty="0"/>
        </a:p>
      </dsp:txBody>
      <dsp:txXfrm>
        <a:off x="4312" y="394192"/>
        <a:ext cx="3868645" cy="1401414"/>
      </dsp:txXfrm>
    </dsp:sp>
    <dsp:sp modelId="{5C269C5C-6997-4DD9-AAFC-B182BCD912D7}">
      <dsp:nvSpPr>
        <dsp:cNvPr id="0" name=""/>
        <dsp:cNvSpPr/>
      </dsp:nvSpPr>
      <dsp:spPr>
        <a:xfrm>
          <a:off x="4351947" y="394192"/>
          <a:ext cx="3868645" cy="1401414"/>
        </a:xfrm>
        <a:prstGeom prst="rect">
          <a:avLst/>
        </a:prstGeom>
        <a:gradFill rotWithShape="1">
          <a:gsLst>
            <a:gs pos="0">
              <a:schemeClr val="accent4">
                <a:tint val="45000"/>
                <a:satMod val="200000"/>
              </a:schemeClr>
            </a:gs>
            <a:gs pos="30000">
              <a:schemeClr val="accent4">
                <a:tint val="61000"/>
                <a:satMod val="200000"/>
              </a:schemeClr>
            </a:gs>
            <a:gs pos="45000">
              <a:schemeClr val="accent4">
                <a:tint val="66000"/>
                <a:satMod val="200000"/>
              </a:schemeClr>
            </a:gs>
            <a:gs pos="55000">
              <a:schemeClr val="accent4">
                <a:tint val="66000"/>
                <a:satMod val="200000"/>
              </a:schemeClr>
            </a:gs>
            <a:gs pos="73000">
              <a:schemeClr val="accent4">
                <a:tint val="61000"/>
                <a:satMod val="200000"/>
              </a:schemeClr>
            </a:gs>
            <a:gs pos="100000">
              <a:schemeClr val="accent4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4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Grande parte das máquinas são interligadas em rede.</a:t>
          </a:r>
          <a:endParaRPr lang="pt-BR" sz="1700" kern="1200" dirty="0"/>
        </a:p>
      </dsp:txBody>
      <dsp:txXfrm>
        <a:off x="4351947" y="394192"/>
        <a:ext cx="3868645" cy="1401414"/>
      </dsp:txXfrm>
    </dsp:sp>
    <dsp:sp modelId="{4FF54124-0E8F-44A3-A321-4CCAEF2AC369}">
      <dsp:nvSpPr>
        <dsp:cNvPr id="0" name=""/>
        <dsp:cNvSpPr/>
      </dsp:nvSpPr>
      <dsp:spPr>
        <a:xfrm>
          <a:off x="807169" y="3395084"/>
          <a:ext cx="6615261" cy="1172161"/>
        </a:xfrm>
        <a:prstGeom prst="rect">
          <a:avLst/>
        </a:prstGeom>
        <a:gradFill rotWithShape="1">
          <a:gsLst>
            <a:gs pos="0">
              <a:schemeClr val="accent4">
                <a:tint val="45000"/>
                <a:satMod val="200000"/>
              </a:schemeClr>
            </a:gs>
            <a:gs pos="30000">
              <a:schemeClr val="accent4">
                <a:tint val="61000"/>
                <a:satMod val="200000"/>
              </a:schemeClr>
            </a:gs>
            <a:gs pos="45000">
              <a:schemeClr val="accent4">
                <a:tint val="66000"/>
                <a:satMod val="200000"/>
              </a:schemeClr>
            </a:gs>
            <a:gs pos="55000">
              <a:schemeClr val="accent4">
                <a:tint val="66000"/>
                <a:satMod val="200000"/>
              </a:schemeClr>
            </a:gs>
            <a:gs pos="73000">
              <a:schemeClr val="accent4">
                <a:tint val="61000"/>
                <a:satMod val="200000"/>
              </a:schemeClr>
            </a:gs>
            <a:gs pos="100000">
              <a:schemeClr val="accent4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4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Sistemas e aplicações estão cada vez mais complexos: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- Funcionalidade, </a:t>
          </a:r>
          <a:r>
            <a:rPr lang="pt-BR" sz="1700" kern="1200" dirty="0" err="1" smtClean="0"/>
            <a:t>Interfaceamento</a:t>
          </a:r>
          <a:r>
            <a:rPr lang="pt-BR" sz="1700" kern="1200" dirty="0" smtClean="0"/>
            <a:t> gráfico, Comunicação, ...</a:t>
          </a:r>
          <a:br>
            <a:rPr lang="pt-BR" sz="1700" kern="1200" dirty="0" smtClean="0"/>
          </a:br>
          <a:r>
            <a:rPr lang="pt-BR" sz="1700" kern="1200" dirty="0" smtClean="0"/>
            <a:t>- Maior carga, Maior número de usuários, ...</a:t>
          </a:r>
          <a:br>
            <a:rPr lang="pt-BR" sz="1700" kern="1200" dirty="0" smtClean="0"/>
          </a:br>
          <a:r>
            <a:rPr lang="pt-BR" sz="1700" kern="1200" dirty="0" smtClean="0"/>
            <a:t>- Melhor tempo de resposta, Maior confiabilidade </a:t>
          </a:r>
          <a:endParaRPr lang="pt-BR" sz="1700" kern="1200" dirty="0"/>
        </a:p>
      </dsp:txBody>
      <dsp:txXfrm>
        <a:off x="807169" y="3395084"/>
        <a:ext cx="6615261" cy="1172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5C398-B8D3-4DAA-8BBC-B3525B276184}" type="datetimeFigureOut">
              <a:rPr lang="pt-BR" smtClean="0"/>
              <a:pPr/>
              <a:t>08/08/2011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9AECC-3A54-4B5D-BC0E-517DA0C58DC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5F8F7-6CBA-40BE-939C-010367C6A26A}" type="slidenum">
              <a:rPr lang="pt-BR" smtClean="0"/>
              <a:pPr/>
              <a:t>48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5F8F7-6CBA-40BE-939C-010367C6A26A}" type="slidenum">
              <a:rPr lang="pt-BR" smtClean="0"/>
              <a:pPr/>
              <a:t>57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5F8F7-6CBA-40BE-939C-010367C6A26A}" type="slidenum">
              <a:rPr lang="pt-BR" smtClean="0"/>
              <a:pPr/>
              <a:t>58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5F8F7-6CBA-40BE-939C-010367C6A26A}" type="slidenum">
              <a:rPr lang="pt-BR" smtClean="0"/>
              <a:pPr/>
              <a:t>59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5F8F7-6CBA-40BE-939C-010367C6A26A}" type="slidenum">
              <a:rPr lang="pt-BR" smtClean="0"/>
              <a:pPr/>
              <a:t>60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5F8F7-6CBA-40BE-939C-010367C6A26A}" type="slidenum">
              <a:rPr lang="pt-BR" smtClean="0"/>
              <a:pPr/>
              <a:t>61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5F8F7-6CBA-40BE-939C-010367C6A26A}" type="slidenum">
              <a:rPr lang="pt-BR" smtClean="0"/>
              <a:pPr/>
              <a:t>62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5F8F7-6CBA-40BE-939C-010367C6A26A}" type="slidenum">
              <a:rPr lang="pt-BR" smtClean="0"/>
              <a:pPr/>
              <a:t>63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5F8F7-6CBA-40BE-939C-010367C6A26A}" type="slidenum">
              <a:rPr lang="pt-BR" smtClean="0"/>
              <a:pPr/>
              <a:t>64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5F8F7-6CBA-40BE-939C-010367C6A26A}" type="slidenum">
              <a:rPr lang="pt-BR" smtClean="0"/>
              <a:pPr/>
              <a:t>65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5F8F7-6CBA-40BE-939C-010367C6A26A}" type="slidenum">
              <a:rPr lang="pt-BR" smtClean="0"/>
              <a:pPr/>
              <a:t>49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5F8F7-6CBA-40BE-939C-010367C6A26A}" type="slidenum">
              <a:rPr lang="pt-BR" smtClean="0"/>
              <a:pPr/>
              <a:t>50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5F8F7-6CBA-40BE-939C-010367C6A26A}" type="slidenum">
              <a:rPr lang="pt-BR" smtClean="0"/>
              <a:pPr/>
              <a:t>51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5F8F7-6CBA-40BE-939C-010367C6A26A}" type="slidenum">
              <a:rPr lang="pt-BR" smtClean="0"/>
              <a:pPr/>
              <a:t>52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5F8F7-6CBA-40BE-939C-010367C6A26A}" type="slidenum">
              <a:rPr lang="pt-BR" smtClean="0"/>
              <a:pPr/>
              <a:t>53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5F8F7-6CBA-40BE-939C-010367C6A26A}" type="slidenum">
              <a:rPr lang="pt-BR" smtClean="0"/>
              <a:pPr/>
              <a:t>54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5F8F7-6CBA-40BE-939C-010367C6A26A}" type="slidenum">
              <a:rPr lang="pt-BR" smtClean="0"/>
              <a:pPr/>
              <a:t>55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5F8F7-6CBA-40BE-939C-010367C6A26A}" type="slidenum">
              <a:rPr lang="pt-BR" smtClean="0"/>
              <a:pPr/>
              <a:t>56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B43EB48-584B-485F-BA35-D4199E737438}" type="datetimeFigureOut">
              <a:rPr lang="pt-BR" smtClean="0"/>
              <a:pPr/>
              <a:t>08/08/2011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74AC9BA-DC74-4D6D-BE23-37688530682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EB48-584B-485F-BA35-D4199E737438}" type="datetimeFigureOut">
              <a:rPr lang="pt-BR" smtClean="0"/>
              <a:pPr/>
              <a:t>08/08/2011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C9BA-DC74-4D6D-BE23-37688530682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EB48-584B-485F-BA35-D4199E737438}" type="datetimeFigureOut">
              <a:rPr lang="pt-BR" smtClean="0"/>
              <a:pPr/>
              <a:t>08/08/2011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C9BA-DC74-4D6D-BE23-37688530682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EB48-584B-485F-BA35-D4199E737438}" type="datetimeFigureOut">
              <a:rPr lang="pt-BR" smtClean="0"/>
              <a:pPr/>
              <a:t>08/08/2011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C9BA-DC74-4D6D-BE23-37688530682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B43EB48-584B-485F-BA35-D4199E737438}" type="datetimeFigureOut">
              <a:rPr lang="pt-BR" smtClean="0"/>
              <a:pPr/>
              <a:t>08/08/2011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74AC9BA-DC74-4D6D-BE23-37688530682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EB48-584B-485F-BA35-D4199E737438}" type="datetimeFigureOut">
              <a:rPr lang="pt-BR" smtClean="0"/>
              <a:pPr/>
              <a:t>08/08/2011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C9BA-DC74-4D6D-BE23-37688530682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EB48-584B-485F-BA35-D4199E737438}" type="datetimeFigureOut">
              <a:rPr lang="pt-BR" smtClean="0"/>
              <a:pPr/>
              <a:t>08/08/2011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C9BA-DC74-4D6D-BE23-37688530682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EB48-584B-485F-BA35-D4199E737438}" type="datetimeFigureOut">
              <a:rPr lang="pt-BR" smtClean="0"/>
              <a:pPr/>
              <a:t>08/08/2011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C9BA-DC74-4D6D-BE23-37688530682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EB48-584B-485F-BA35-D4199E737438}" type="datetimeFigureOut">
              <a:rPr lang="pt-BR" smtClean="0"/>
              <a:pPr/>
              <a:t>08/08/2011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C9BA-DC74-4D6D-BE23-37688530682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EB48-584B-485F-BA35-D4199E737438}" type="datetimeFigureOut">
              <a:rPr lang="pt-BR" smtClean="0"/>
              <a:pPr/>
              <a:t>08/08/2011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C9BA-DC74-4D6D-BE23-37688530682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EB48-584B-485F-BA35-D4199E737438}" type="datetimeFigureOut">
              <a:rPr lang="pt-BR" smtClean="0"/>
              <a:pPr/>
              <a:t>08/08/2011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C9BA-DC74-4D6D-BE23-37688530682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B43EB48-584B-485F-BA35-D4199E737438}" type="datetimeFigureOut">
              <a:rPr lang="pt-BR" smtClean="0"/>
              <a:pPr/>
              <a:t>08/08/2011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74AC9BA-DC74-4D6D-BE23-37688530682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osco@inf.ufsc.b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INE 5645 – Programação Paralela</a:t>
            </a:r>
            <a:br>
              <a:rPr lang="pt-BR" dirty="0" smtClean="0"/>
            </a:br>
            <a:r>
              <a:rPr lang="pt-BR" dirty="0" smtClean="0"/>
              <a:t>e Distribuída</a:t>
            </a:r>
            <a:endParaRPr lang="pt-BR" sz="2700" dirty="0"/>
          </a:p>
        </p:txBody>
      </p:sp>
      <p:pic>
        <p:nvPicPr>
          <p:cNvPr id="4" name="Imagem 3" descr="C:\Users\Public\ARQUIVOS I2TS\brasao_UFSC_vertical_sigl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53307"/>
            <a:ext cx="948513" cy="131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857224" y="2857496"/>
            <a:ext cx="7358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 smtClean="0">
              <a:latin typeface="+mj-lt"/>
            </a:endParaRPr>
          </a:p>
          <a:p>
            <a:pPr algn="ctr"/>
            <a:endParaRPr lang="pt-BR" dirty="0" smtClean="0">
              <a:latin typeface="+mj-lt"/>
            </a:endParaRPr>
          </a:p>
          <a:p>
            <a:pPr algn="ctr"/>
            <a:endParaRPr lang="pt-BR" dirty="0" smtClean="0">
              <a:latin typeface="+mj-lt"/>
            </a:endParaRPr>
          </a:p>
          <a:p>
            <a:pPr algn="ctr"/>
            <a:r>
              <a:rPr lang="pt-BR" dirty="0" smtClean="0">
                <a:latin typeface="+mj-lt"/>
              </a:rPr>
              <a:t>Prof. João Bosco M. Sobral</a:t>
            </a:r>
          </a:p>
          <a:p>
            <a:pPr algn="ctr"/>
            <a:r>
              <a:rPr lang="pt-BR" dirty="0" smtClean="0">
                <a:latin typeface="+mj-lt"/>
              </a:rPr>
              <a:t>INE - UFSC</a:t>
            </a:r>
          </a:p>
          <a:p>
            <a:pPr algn="ctr"/>
            <a:r>
              <a:rPr lang="pt-BR" dirty="0" smtClean="0">
                <a:latin typeface="+mj-lt"/>
                <a:hlinkClick r:id="rId3"/>
              </a:rPr>
              <a:t>bosco@inf.ufsc.br</a:t>
            </a:r>
            <a:endParaRPr lang="pt-BR" dirty="0" smtClean="0">
              <a:latin typeface="+mj-lt"/>
            </a:endParaRPr>
          </a:p>
          <a:p>
            <a:pPr algn="ctr"/>
            <a:endParaRPr lang="pt-BR" dirty="0" smtClean="0">
              <a:latin typeface="+mj-lt"/>
            </a:endParaRPr>
          </a:p>
          <a:p>
            <a:pPr algn="ctr"/>
            <a:r>
              <a:rPr lang="pt-BR" dirty="0" smtClean="0">
                <a:latin typeface="+mj-lt"/>
              </a:rPr>
              <a:t>Agosto </a:t>
            </a:r>
            <a:r>
              <a:rPr lang="pt-BR" dirty="0" smtClean="0">
                <a:latin typeface="+mj-lt"/>
              </a:rPr>
              <a:t>de 2011</a:t>
            </a:r>
            <a:endParaRPr lang="pt-BR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6402802"/>
            <a:ext cx="1571604" cy="45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b="1" u="sng" dirty="0" smtClean="0"/>
          </a:p>
          <a:p>
            <a:r>
              <a:rPr lang="pt-BR" b="1" u="sng" dirty="0" smtClean="0"/>
              <a:t>1968</a:t>
            </a:r>
            <a:r>
              <a:rPr lang="pt-BR" dirty="0" smtClean="0"/>
              <a:t> </a:t>
            </a:r>
            <a:r>
              <a:rPr lang="pt-BR" i="1" dirty="0" smtClean="0"/>
              <a:t>E. W. </a:t>
            </a:r>
            <a:r>
              <a:rPr lang="pt-BR" i="1" dirty="0" err="1" smtClean="0"/>
              <a:t>Dijkstra</a:t>
            </a:r>
            <a:r>
              <a:rPr lang="pt-BR" dirty="0" smtClean="0"/>
              <a:t>: Cooperando </a:t>
            </a:r>
          </a:p>
          <a:p>
            <a:pPr>
              <a:spcBef>
                <a:spcPts val="0"/>
              </a:spcBef>
              <a:buNone/>
            </a:pPr>
            <a:r>
              <a:rPr lang="pt-BR" dirty="0" smtClean="0"/>
              <a:t>    Processos Seqüenciais.</a:t>
            </a:r>
          </a:p>
          <a:p>
            <a:endParaRPr lang="pt-BR" dirty="0" smtClean="0"/>
          </a:p>
          <a:p>
            <a:r>
              <a:rPr lang="pt-BR" b="1" u="sng" dirty="0" smtClean="0"/>
              <a:t>1971</a:t>
            </a:r>
            <a:r>
              <a:rPr lang="pt-BR" dirty="0" smtClean="0"/>
              <a:t> </a:t>
            </a:r>
            <a:r>
              <a:rPr lang="pt-BR" i="1" dirty="0" smtClean="0"/>
              <a:t>E. W. </a:t>
            </a:r>
            <a:r>
              <a:rPr lang="pt-BR" i="1" dirty="0" err="1" smtClean="0"/>
              <a:t>Dijkstra</a:t>
            </a:r>
            <a:r>
              <a:rPr lang="pt-BR" dirty="0" smtClean="0"/>
              <a:t>: Ordem hierárquica de </a:t>
            </a:r>
          </a:p>
          <a:p>
            <a:pPr>
              <a:spcBef>
                <a:spcPts val="0"/>
              </a:spcBef>
              <a:buNone/>
            </a:pPr>
            <a:r>
              <a:rPr lang="pt-BR" dirty="0" smtClean="0"/>
              <a:t>    processos seqüenciais.</a:t>
            </a:r>
          </a:p>
          <a:p>
            <a:endParaRPr lang="pt-BR" dirty="0" smtClean="0"/>
          </a:p>
          <a:p>
            <a:r>
              <a:rPr lang="pt-BR" b="1" u="sng" dirty="0" smtClean="0"/>
              <a:t>1973</a:t>
            </a:r>
            <a:r>
              <a:rPr lang="pt-BR" dirty="0" smtClean="0"/>
              <a:t> </a:t>
            </a:r>
            <a:r>
              <a:rPr lang="pt-BR" i="1" dirty="0" smtClean="0"/>
              <a:t>C. L. Liu e J. W. </a:t>
            </a:r>
            <a:r>
              <a:rPr lang="pt-BR" i="1" dirty="0" err="1" smtClean="0"/>
              <a:t>Layland</a:t>
            </a:r>
            <a:r>
              <a:rPr lang="pt-BR" i="1" dirty="0" smtClean="0"/>
              <a:t> </a:t>
            </a:r>
            <a:r>
              <a:rPr lang="pt-BR" dirty="0" smtClean="0"/>
              <a:t>: Algoritmos de escalonamento para </a:t>
            </a:r>
            <a:r>
              <a:rPr lang="pt-BR" dirty="0" err="1" smtClean="0"/>
              <a:t>multiprogramação</a:t>
            </a:r>
            <a:r>
              <a:rPr lang="pt-BR" dirty="0" smtClean="0"/>
              <a:t> em ambiente de tempo real.</a:t>
            </a: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1214422"/>
            <a:ext cx="1643074" cy="219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7474194" y="3351801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 err="1" smtClean="0"/>
              <a:t>E.W.</a:t>
            </a:r>
            <a:r>
              <a:rPr lang="pt-BR" sz="1200" b="1" i="1" dirty="0" smtClean="0"/>
              <a:t> </a:t>
            </a:r>
            <a:r>
              <a:rPr lang="pt-BR" sz="1200" b="1" i="1" dirty="0" err="1" smtClean="0"/>
              <a:t>Dijkstra</a:t>
            </a:r>
            <a:endParaRPr lang="pt-BR" sz="1200" b="1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b="1" dirty="0" smtClean="0"/>
          </a:p>
          <a:p>
            <a:r>
              <a:rPr lang="pt-BR" b="1" u="sng" dirty="0" smtClean="0"/>
              <a:t>1974</a:t>
            </a:r>
            <a:r>
              <a:rPr lang="pt-BR" dirty="0" smtClean="0"/>
              <a:t> </a:t>
            </a:r>
            <a:r>
              <a:rPr lang="pt-BR" i="1" dirty="0" smtClean="0"/>
              <a:t>C. A. R. </a:t>
            </a:r>
            <a:r>
              <a:rPr lang="pt-BR" i="1" dirty="0" err="1" smtClean="0"/>
              <a:t>Hoare</a:t>
            </a:r>
            <a:r>
              <a:rPr lang="pt-BR" i="1" dirty="0" smtClean="0"/>
              <a:t>: </a:t>
            </a:r>
            <a:r>
              <a:rPr lang="pt-BR" dirty="0" smtClean="0"/>
              <a:t>Monitores - conceito para estruturar sistemas operacionais.</a:t>
            </a:r>
          </a:p>
          <a:p>
            <a:endParaRPr lang="pt-BR" dirty="0" smtClean="0"/>
          </a:p>
          <a:p>
            <a:endParaRPr lang="pt-BR" b="1" dirty="0" smtClean="0"/>
          </a:p>
          <a:p>
            <a:r>
              <a:rPr lang="pt-BR" b="1" u="sng" dirty="0" smtClean="0"/>
              <a:t>1974</a:t>
            </a:r>
            <a:r>
              <a:rPr lang="pt-BR" dirty="0" smtClean="0"/>
              <a:t> </a:t>
            </a:r>
            <a:r>
              <a:rPr lang="pt-BR" i="1" dirty="0" err="1" smtClean="0"/>
              <a:t>Lamport</a:t>
            </a:r>
            <a:r>
              <a:rPr lang="pt-BR" i="1" dirty="0" smtClean="0"/>
              <a:t>:</a:t>
            </a:r>
            <a:r>
              <a:rPr lang="pt-BR" dirty="0" smtClean="0"/>
              <a:t> Uma nova solução para</a:t>
            </a:r>
          </a:p>
          <a:p>
            <a:pPr>
              <a:spcBef>
                <a:spcPts val="0"/>
              </a:spcBef>
              <a:buNone/>
            </a:pPr>
            <a:r>
              <a:rPr lang="pt-BR" dirty="0" smtClean="0"/>
              <a:t> o problema da programação concorrente </a:t>
            </a:r>
          </a:p>
          <a:p>
            <a:pPr>
              <a:spcBef>
                <a:spcPts val="0"/>
              </a:spcBef>
              <a:buNone/>
            </a:pPr>
            <a:r>
              <a:rPr lang="pt-BR" dirty="0" smtClean="0"/>
              <a:t>de </a:t>
            </a:r>
            <a:r>
              <a:rPr lang="pt-BR" dirty="0" err="1" smtClean="0"/>
              <a:t>Dijkstra</a:t>
            </a:r>
            <a:r>
              <a:rPr lang="pt-BR" dirty="0" smtClean="0"/>
              <a:t>. 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571876"/>
            <a:ext cx="1714492" cy="228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6858016" y="5786454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 smtClean="0"/>
              <a:t>Leslie </a:t>
            </a:r>
            <a:r>
              <a:rPr lang="pt-BR" sz="1200" b="1" i="1" dirty="0" err="1" smtClean="0"/>
              <a:t>Lamport</a:t>
            </a:r>
            <a:endParaRPr lang="pt-BR" sz="1200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it-IT" b="1" u="sng" dirty="0" smtClean="0"/>
              <a:t>1976</a:t>
            </a:r>
            <a:r>
              <a:rPr lang="it-IT" b="1" dirty="0" smtClean="0"/>
              <a:t> </a:t>
            </a:r>
            <a:r>
              <a:rPr lang="it-IT" i="1" dirty="0" smtClean="0"/>
              <a:t>J. H. Howard:</a:t>
            </a:r>
            <a:r>
              <a:rPr lang="it-IT" dirty="0" smtClean="0"/>
              <a:t> Provando monitores.</a:t>
            </a:r>
          </a:p>
          <a:p>
            <a:endParaRPr lang="pt-BR" dirty="0" smtClean="0"/>
          </a:p>
          <a:p>
            <a:r>
              <a:rPr lang="pt-BR" b="1" u="sng" dirty="0" smtClean="0"/>
              <a:t>1976</a:t>
            </a:r>
            <a:r>
              <a:rPr lang="pt-BR" dirty="0" smtClean="0"/>
              <a:t> </a:t>
            </a:r>
            <a:r>
              <a:rPr lang="pt-BR" i="1" dirty="0" smtClean="0"/>
              <a:t>S. </a:t>
            </a:r>
            <a:r>
              <a:rPr lang="pt-BR" i="1" dirty="0" err="1" smtClean="0"/>
              <a:t>Owicki</a:t>
            </a:r>
            <a:r>
              <a:rPr lang="pt-BR" i="1" dirty="0" smtClean="0"/>
              <a:t> e D. </a:t>
            </a:r>
            <a:r>
              <a:rPr lang="pt-BR" i="1" dirty="0" err="1" smtClean="0"/>
              <a:t>Gries</a:t>
            </a:r>
            <a:r>
              <a:rPr lang="pt-BR" dirty="0" smtClean="0"/>
              <a:t>: Verificando propriedades de programas paralelos: uma abordagem axiomática.</a:t>
            </a:r>
          </a:p>
          <a:p>
            <a:endParaRPr lang="pt-BR" dirty="0" smtClean="0"/>
          </a:p>
          <a:p>
            <a:r>
              <a:rPr lang="pt-BR" b="1" u="sng" dirty="0" smtClean="0"/>
              <a:t>1977</a:t>
            </a:r>
            <a:r>
              <a:rPr lang="pt-BR" dirty="0" smtClean="0"/>
              <a:t> </a:t>
            </a:r>
            <a:r>
              <a:rPr lang="pt-BR" i="1" dirty="0" smtClean="0"/>
              <a:t>P. </a:t>
            </a:r>
            <a:r>
              <a:rPr lang="pt-BR" i="1" dirty="0" err="1" smtClean="0"/>
              <a:t>Brinch</a:t>
            </a:r>
            <a:r>
              <a:rPr lang="pt-BR" i="1" dirty="0" smtClean="0"/>
              <a:t> </a:t>
            </a:r>
            <a:r>
              <a:rPr lang="pt-BR" i="1" dirty="0" err="1" smtClean="0"/>
              <a:t>Hansen</a:t>
            </a:r>
            <a:r>
              <a:rPr lang="pt-BR" dirty="0" smtClean="0"/>
              <a:t>: A arquitetura de</a:t>
            </a:r>
          </a:p>
          <a:p>
            <a:pPr>
              <a:spcBef>
                <a:spcPts val="0"/>
              </a:spcBef>
              <a:buNone/>
            </a:pPr>
            <a:r>
              <a:rPr lang="pt-BR" dirty="0" smtClean="0"/>
              <a:t>programas concorrentes.</a:t>
            </a:r>
          </a:p>
          <a:p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3714752"/>
            <a:ext cx="1595435" cy="214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7143768" y="5786454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 smtClean="0"/>
              <a:t>P. </a:t>
            </a:r>
            <a:r>
              <a:rPr lang="pt-BR" sz="1200" b="1" i="1" dirty="0" err="1" smtClean="0"/>
              <a:t>Brinch</a:t>
            </a:r>
            <a:r>
              <a:rPr lang="pt-BR" sz="1200" b="1" i="1" dirty="0" smtClean="0"/>
              <a:t> </a:t>
            </a:r>
            <a:r>
              <a:rPr lang="pt-BR" sz="1200" b="1" i="1" dirty="0" err="1" smtClean="0"/>
              <a:t>Hansen</a:t>
            </a:r>
            <a:endParaRPr lang="pt-BR" sz="1200" b="1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b="1" u="sng" dirty="0" smtClean="0"/>
              <a:t>1978</a:t>
            </a:r>
            <a:r>
              <a:rPr lang="pt-BR" dirty="0" smtClean="0"/>
              <a:t> </a:t>
            </a:r>
            <a:r>
              <a:rPr lang="pt-BR" i="1" dirty="0" smtClean="0"/>
              <a:t>C. A. R. </a:t>
            </a:r>
            <a:r>
              <a:rPr lang="pt-BR" i="1" dirty="0" err="1" smtClean="0"/>
              <a:t>Hoare</a:t>
            </a:r>
            <a:r>
              <a:rPr lang="pt-BR" dirty="0" smtClean="0"/>
              <a:t>: Comunicação de</a:t>
            </a:r>
          </a:p>
          <a:p>
            <a:pPr>
              <a:spcBef>
                <a:spcPts val="0"/>
              </a:spcBef>
              <a:buNone/>
            </a:pPr>
            <a:r>
              <a:rPr lang="pt-BR" dirty="0" smtClean="0"/>
              <a:t>Processos </a:t>
            </a:r>
            <a:r>
              <a:rPr lang="pt-BR" dirty="0" err="1" smtClean="0"/>
              <a:t>Sequenciais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b="1" u="sng" dirty="0" smtClean="0"/>
          </a:p>
          <a:p>
            <a:r>
              <a:rPr lang="pt-BR" b="1" u="sng" dirty="0" smtClean="0"/>
              <a:t>1978</a:t>
            </a:r>
            <a:r>
              <a:rPr lang="pt-BR" dirty="0" smtClean="0"/>
              <a:t> </a:t>
            </a:r>
            <a:r>
              <a:rPr lang="pt-BR" i="1" dirty="0" smtClean="0"/>
              <a:t>E. W. </a:t>
            </a:r>
            <a:r>
              <a:rPr lang="pt-BR" i="1" dirty="0" err="1" smtClean="0"/>
              <a:t>Dijkstra</a:t>
            </a:r>
            <a:r>
              <a:rPr lang="pt-BR" i="1" dirty="0" smtClean="0"/>
              <a:t>, L. </a:t>
            </a:r>
            <a:r>
              <a:rPr lang="pt-BR" i="1" dirty="0" err="1" smtClean="0"/>
              <a:t>Lamport</a:t>
            </a:r>
            <a:r>
              <a:rPr lang="pt-BR" i="1" dirty="0" smtClean="0"/>
              <a:t>, A. J. Martin, C. S. </a:t>
            </a:r>
            <a:r>
              <a:rPr lang="pt-BR" i="1" dirty="0" err="1" smtClean="0"/>
              <a:t>Sholten</a:t>
            </a:r>
            <a:r>
              <a:rPr lang="pt-BR" i="1" dirty="0" smtClean="0"/>
              <a:t> </a:t>
            </a:r>
            <a:r>
              <a:rPr lang="pt-BR" dirty="0" smtClean="0"/>
              <a:t>e</a:t>
            </a:r>
            <a:r>
              <a:rPr lang="pt-BR" i="1" dirty="0" smtClean="0"/>
              <a:t> </a:t>
            </a:r>
            <a:r>
              <a:rPr lang="pt-BR" i="1" dirty="0" err="1" smtClean="0"/>
              <a:t>E</a:t>
            </a:r>
            <a:r>
              <a:rPr lang="pt-BR" i="1" dirty="0" smtClean="0"/>
              <a:t>. F. M. </a:t>
            </a:r>
            <a:r>
              <a:rPr lang="pt-BR" i="1" dirty="0" err="1" smtClean="0"/>
              <a:t>Steffens</a:t>
            </a:r>
            <a:r>
              <a:rPr lang="pt-BR" dirty="0" smtClean="0"/>
              <a:t>: Um exercício em cooperação para “</a:t>
            </a:r>
            <a:r>
              <a:rPr lang="pt-BR" dirty="0" err="1" smtClean="0"/>
              <a:t>garbage</a:t>
            </a:r>
            <a:r>
              <a:rPr lang="pt-BR" dirty="0" smtClean="0"/>
              <a:t> </a:t>
            </a:r>
            <a:r>
              <a:rPr lang="pt-BR" dirty="0" err="1" smtClean="0"/>
              <a:t>collection</a:t>
            </a:r>
            <a:r>
              <a:rPr lang="pt-BR" dirty="0" smtClean="0"/>
              <a:t>”.</a:t>
            </a:r>
          </a:p>
          <a:p>
            <a:endParaRPr lang="pt-BR" dirty="0" smtClean="0"/>
          </a:p>
          <a:p>
            <a:r>
              <a:rPr lang="pt-BR" b="1" u="sng" dirty="0" smtClean="0"/>
              <a:t>1980</a:t>
            </a:r>
            <a:r>
              <a:rPr lang="pt-BR" dirty="0" smtClean="0"/>
              <a:t> </a:t>
            </a:r>
            <a:r>
              <a:rPr lang="pt-BR" i="1" dirty="0" smtClean="0"/>
              <a:t>E. W. </a:t>
            </a:r>
            <a:r>
              <a:rPr lang="pt-BR" i="1" dirty="0" err="1" smtClean="0"/>
              <a:t>Dijkstra</a:t>
            </a:r>
            <a:r>
              <a:rPr lang="pt-BR" i="1" dirty="0" smtClean="0"/>
              <a:t> </a:t>
            </a:r>
            <a:r>
              <a:rPr lang="pt-BR" dirty="0" smtClean="0"/>
              <a:t>e </a:t>
            </a:r>
            <a:r>
              <a:rPr lang="pt-BR" i="1" dirty="0" smtClean="0"/>
              <a:t>C. S. </a:t>
            </a:r>
            <a:r>
              <a:rPr lang="pt-BR" i="1" dirty="0" err="1" smtClean="0"/>
              <a:t>Sholten</a:t>
            </a:r>
            <a:r>
              <a:rPr lang="pt-BR" dirty="0" smtClean="0"/>
              <a:t>: Detecção e terminação. </a:t>
            </a:r>
          </a:p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6072" t="5859" r="14285"/>
          <a:stretch>
            <a:fillRect/>
          </a:stretch>
        </p:blipFill>
        <p:spPr bwMode="auto">
          <a:xfrm>
            <a:off x="6929454" y="1214422"/>
            <a:ext cx="156068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7072330" y="3122973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 smtClean="0"/>
              <a:t>C. A. R. </a:t>
            </a:r>
            <a:r>
              <a:rPr lang="pt-BR" sz="1200" b="1" i="1" dirty="0" err="1" smtClean="0"/>
              <a:t>Hoare</a:t>
            </a:r>
            <a:endParaRPr lang="pt-BR" sz="1200" b="1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b="1" u="sng" dirty="0" smtClean="0"/>
              <a:t>1981</a:t>
            </a:r>
            <a:r>
              <a:rPr lang="pt-BR" dirty="0" smtClean="0"/>
              <a:t> </a:t>
            </a:r>
            <a:r>
              <a:rPr lang="pt-BR" i="1" dirty="0" smtClean="0"/>
              <a:t>G. </a:t>
            </a:r>
            <a:r>
              <a:rPr lang="pt-BR" i="1" dirty="0" err="1" smtClean="0"/>
              <a:t>Ricart</a:t>
            </a:r>
            <a:r>
              <a:rPr lang="pt-BR" i="1" dirty="0" smtClean="0"/>
              <a:t> </a:t>
            </a:r>
            <a:r>
              <a:rPr lang="pt-BR" dirty="0" smtClean="0"/>
              <a:t>e</a:t>
            </a:r>
            <a:r>
              <a:rPr lang="pt-BR" i="1" dirty="0" smtClean="0"/>
              <a:t> A. </a:t>
            </a:r>
            <a:r>
              <a:rPr lang="pt-BR" i="1" dirty="0" err="1" smtClean="0"/>
              <a:t>Agrawala</a:t>
            </a:r>
            <a:r>
              <a:rPr lang="pt-BR" dirty="0" smtClean="0"/>
              <a:t>: Um algoritmo ótimo pra exclusão mútua distribuída.</a:t>
            </a:r>
          </a:p>
          <a:p>
            <a:endParaRPr lang="pt-BR" dirty="0" smtClean="0"/>
          </a:p>
          <a:p>
            <a:r>
              <a:rPr lang="pt-BR" b="1" u="sng" dirty="0" smtClean="0"/>
              <a:t>1981</a:t>
            </a:r>
            <a:r>
              <a:rPr lang="pt-BR" dirty="0" smtClean="0"/>
              <a:t> </a:t>
            </a:r>
            <a:r>
              <a:rPr lang="pt-BR" i="1" dirty="0" smtClean="0"/>
              <a:t>G. L. Peterson</a:t>
            </a:r>
            <a:r>
              <a:rPr lang="pt-BR" dirty="0" smtClean="0"/>
              <a:t>: O problema da exclusão mútua.</a:t>
            </a:r>
          </a:p>
          <a:p>
            <a:endParaRPr lang="pt-BR" dirty="0" smtClean="0"/>
          </a:p>
          <a:p>
            <a:r>
              <a:rPr lang="pt-BR" b="1" u="sng" dirty="0" smtClean="0"/>
              <a:t>1982</a:t>
            </a:r>
            <a:r>
              <a:rPr lang="pt-BR" dirty="0" smtClean="0"/>
              <a:t> </a:t>
            </a:r>
            <a:r>
              <a:rPr lang="pt-BR" i="1" dirty="0" smtClean="0"/>
              <a:t>J. </a:t>
            </a:r>
            <a:r>
              <a:rPr lang="pt-BR" i="1" dirty="0" err="1" smtClean="0"/>
              <a:t>Misra</a:t>
            </a:r>
            <a:r>
              <a:rPr lang="pt-BR" i="1" dirty="0" smtClean="0"/>
              <a:t> </a:t>
            </a:r>
            <a:r>
              <a:rPr lang="pt-BR" dirty="0" smtClean="0"/>
              <a:t>e</a:t>
            </a:r>
            <a:r>
              <a:rPr lang="pt-BR" i="1" dirty="0" smtClean="0"/>
              <a:t> K. M. </a:t>
            </a:r>
            <a:r>
              <a:rPr lang="pt-BR" i="1" dirty="0" err="1" smtClean="0"/>
              <a:t>Chandy</a:t>
            </a:r>
            <a:r>
              <a:rPr lang="pt-BR" dirty="0" smtClean="0"/>
              <a:t>: Detecção de terminação em </a:t>
            </a:r>
            <a:r>
              <a:rPr lang="pt-BR" i="1" dirty="0" err="1" smtClean="0"/>
              <a:t>Communicating</a:t>
            </a:r>
            <a:r>
              <a:rPr lang="pt-BR" i="1" dirty="0" smtClean="0"/>
              <a:t> </a:t>
            </a:r>
            <a:r>
              <a:rPr lang="pt-BR" i="1" dirty="0" err="1" smtClean="0"/>
              <a:t>Sequencial</a:t>
            </a:r>
            <a:r>
              <a:rPr lang="pt-BR" i="1" dirty="0" smtClean="0"/>
              <a:t> Processes</a:t>
            </a:r>
            <a:r>
              <a:rPr lang="pt-BR" dirty="0" smtClean="0"/>
              <a:t>.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b="1" u="sng" dirty="0" smtClean="0"/>
              <a:t>1983</a:t>
            </a:r>
            <a:r>
              <a:rPr lang="pt-BR" dirty="0" smtClean="0"/>
              <a:t> </a:t>
            </a:r>
            <a:r>
              <a:rPr lang="pt-BR" i="1" dirty="0" smtClean="0"/>
              <a:t>G. L. Peterson</a:t>
            </a:r>
            <a:r>
              <a:rPr lang="pt-BR" dirty="0" smtClean="0"/>
              <a:t>: Uma nova solução para o </a:t>
            </a:r>
            <a:r>
              <a:rPr lang="pt-BR" dirty="0" err="1" smtClean="0"/>
              <a:t>prolema</a:t>
            </a:r>
            <a:r>
              <a:rPr lang="pt-BR" dirty="0" smtClean="0"/>
              <a:t> de programação concorrente de </a:t>
            </a:r>
            <a:r>
              <a:rPr lang="pt-BR" dirty="0" err="1" smtClean="0"/>
              <a:t>Lamport</a:t>
            </a:r>
            <a:r>
              <a:rPr lang="pt-BR" dirty="0" smtClean="0"/>
              <a:t> usando variáveis compartilhadas.</a:t>
            </a:r>
          </a:p>
          <a:p>
            <a:endParaRPr lang="pt-BR" dirty="0" smtClean="0"/>
          </a:p>
          <a:p>
            <a:r>
              <a:rPr lang="pt-BR" b="1" u="sng" dirty="0" smtClean="0"/>
              <a:t>1983</a:t>
            </a:r>
            <a:r>
              <a:rPr lang="pt-BR" dirty="0" smtClean="0"/>
              <a:t> </a:t>
            </a:r>
            <a:r>
              <a:rPr lang="pt-BR" i="1" dirty="0" err="1" smtClean="0"/>
              <a:t>DoD</a:t>
            </a:r>
            <a:r>
              <a:rPr lang="pt-BR" i="1" dirty="0" smtClean="0"/>
              <a:t>, USA</a:t>
            </a:r>
            <a:r>
              <a:rPr lang="pt-BR" dirty="0" smtClean="0"/>
              <a:t>:</a:t>
            </a:r>
            <a:r>
              <a:rPr lang="pt-BR" i="1" dirty="0" smtClean="0"/>
              <a:t> </a:t>
            </a:r>
            <a:r>
              <a:rPr lang="pt-BR" dirty="0" smtClean="0"/>
              <a:t>Linguagem de Programação Ada.</a:t>
            </a:r>
          </a:p>
          <a:p>
            <a:endParaRPr lang="pt-BR" dirty="0" smtClean="0"/>
          </a:p>
          <a:p>
            <a:r>
              <a:rPr lang="pt-BR" b="1" u="sng" dirty="0" smtClean="0"/>
              <a:t>1985</a:t>
            </a:r>
            <a:r>
              <a:rPr lang="pt-BR" dirty="0" smtClean="0"/>
              <a:t> </a:t>
            </a:r>
            <a:r>
              <a:rPr lang="pt-BR" i="1" dirty="0" smtClean="0"/>
              <a:t>D. </a:t>
            </a:r>
            <a:r>
              <a:rPr lang="pt-BR" i="1" dirty="0" err="1" smtClean="0"/>
              <a:t>Gelernter</a:t>
            </a:r>
            <a:r>
              <a:rPr lang="pt-BR" dirty="0" smtClean="0"/>
              <a:t>: A Linguagem Linda </a:t>
            </a:r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167206"/>
            <a:ext cx="12668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6929454" y="6009521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 smtClean="0"/>
              <a:t>David </a:t>
            </a:r>
            <a:r>
              <a:rPr lang="pt-BR" sz="1200" b="1" i="1" dirty="0" err="1" smtClean="0"/>
              <a:t>Gelernter</a:t>
            </a:r>
            <a:endParaRPr lang="pt-BR" sz="1200" b="1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Programação Concorrente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pPr marL="711200" indent="-711200"/>
            <a:r>
              <a:rPr lang="pt-BR" sz="2800" i="1" dirty="0" smtClean="0"/>
              <a:t>“Um programa ‘ordinário’ consiste de declarações de dados e instruções executáveis em uma linguagem de programação.”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		M. Ben-Ari, </a:t>
            </a:r>
            <a:r>
              <a:rPr lang="pt-BR" dirty="0" err="1" smtClean="0"/>
              <a:t>Principles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Concurrent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			</a:t>
            </a:r>
            <a:r>
              <a:rPr lang="pt-BR" dirty="0" err="1" smtClean="0"/>
              <a:t>Distributed</a:t>
            </a:r>
            <a:r>
              <a:rPr lang="pt-BR" dirty="0" smtClean="0"/>
              <a:t> Programming </a:t>
            </a:r>
          </a:p>
          <a:p>
            <a:endParaRPr lang="pt-BR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786190"/>
            <a:ext cx="1143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Programação Concorrente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As instruções são executadas </a:t>
            </a:r>
            <a:r>
              <a:rPr lang="pt-BR" dirty="0" err="1" smtClean="0"/>
              <a:t>sequencialmente</a:t>
            </a:r>
            <a:r>
              <a:rPr lang="pt-BR" dirty="0" smtClean="0"/>
              <a:t> sobre um processador, o qual aloca memória o código e para os dados do programa.</a:t>
            </a:r>
          </a:p>
          <a:p>
            <a:endParaRPr lang="pt-BR" dirty="0" smtClean="0"/>
          </a:p>
          <a:p>
            <a:r>
              <a:rPr lang="pt-BR" dirty="0" smtClean="0"/>
              <a:t>Um </a:t>
            </a:r>
            <a:r>
              <a:rPr lang="pt-BR" b="1" dirty="0" smtClean="0"/>
              <a:t>programa concorrente </a:t>
            </a:r>
            <a:r>
              <a:rPr lang="pt-BR" dirty="0" smtClean="0"/>
              <a:t>é um </a:t>
            </a:r>
            <a:r>
              <a:rPr lang="pt-BR" b="1" dirty="0" smtClean="0"/>
              <a:t>conjunto de programas </a:t>
            </a:r>
            <a:r>
              <a:rPr lang="pt-BR" b="1" dirty="0" err="1" smtClean="0"/>
              <a:t>sequenciais</a:t>
            </a:r>
            <a:r>
              <a:rPr lang="pt-BR" b="1" dirty="0" smtClean="0"/>
              <a:t> ordinários</a:t>
            </a:r>
            <a:r>
              <a:rPr lang="pt-BR" dirty="0" smtClean="0"/>
              <a:t> os quais são </a:t>
            </a:r>
            <a:r>
              <a:rPr lang="pt-BR" b="1" dirty="0" smtClean="0"/>
              <a:t>executados em uma </a:t>
            </a:r>
            <a:r>
              <a:rPr lang="pt-BR" i="1" dirty="0" smtClean="0"/>
              <a:t>abstração</a:t>
            </a:r>
            <a:r>
              <a:rPr lang="pt-BR" b="1" dirty="0" smtClean="0"/>
              <a:t> de paralelismo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Programação Concorrente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Usamos a palavra </a:t>
            </a:r>
            <a:r>
              <a:rPr lang="pt-BR" b="1" dirty="0" smtClean="0"/>
              <a:t>processo</a:t>
            </a:r>
            <a:r>
              <a:rPr lang="pt-BR" dirty="0" smtClean="0"/>
              <a:t> para programas </a:t>
            </a:r>
            <a:r>
              <a:rPr lang="pt-BR" dirty="0" err="1" smtClean="0"/>
              <a:t>sequenciais</a:t>
            </a:r>
            <a:r>
              <a:rPr lang="pt-BR" dirty="0" smtClean="0"/>
              <a:t> e reservamos a palavra </a:t>
            </a:r>
            <a:r>
              <a:rPr lang="pt-BR" b="1" dirty="0" smtClean="0"/>
              <a:t>programa</a:t>
            </a:r>
            <a:r>
              <a:rPr lang="pt-BR" dirty="0" smtClean="0"/>
              <a:t> para o conjunto de processos.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Pseudo-Paralelismo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Um </a:t>
            </a:r>
            <a:r>
              <a:rPr lang="pt-BR" b="1" dirty="0" smtClean="0"/>
              <a:t>programa concorrente </a:t>
            </a:r>
            <a:r>
              <a:rPr lang="pt-BR" dirty="0" smtClean="0"/>
              <a:t>é executado por se </a:t>
            </a:r>
            <a:r>
              <a:rPr lang="pt-BR" b="1" dirty="0" smtClean="0"/>
              <a:t>compartilhar o poder de processamento de um único processador entre os processos </a:t>
            </a:r>
            <a:r>
              <a:rPr lang="pt-BR" dirty="0" smtClean="0"/>
              <a:t>desse programa.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Unidade de Processamento Concorrente:   </a:t>
            </a:r>
            <a:r>
              <a:rPr lang="pt-BR" b="1" dirty="0" smtClean="0"/>
              <a:t>Processo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Conteúdo Programático da Disciplina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pt-BR" dirty="0" smtClean="0"/>
          </a:p>
          <a:p>
            <a:r>
              <a:rPr lang="pt-BR" dirty="0" smtClean="0"/>
              <a:t>Unidade 1</a:t>
            </a:r>
            <a:r>
              <a:rPr lang="pt-BR" dirty="0" smtClean="0"/>
              <a:t>. </a:t>
            </a:r>
            <a:r>
              <a:rPr lang="pt-BR" dirty="0" smtClean="0"/>
              <a:t>  </a:t>
            </a:r>
            <a:r>
              <a:rPr lang="pt-BR" dirty="0" smtClean="0"/>
              <a:t>Introdução : Plano de Ensino e Histórico,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Unidade 2</a:t>
            </a:r>
            <a:r>
              <a:rPr lang="pt-BR" dirty="0" smtClean="0"/>
              <a:t>. </a:t>
            </a:r>
            <a:r>
              <a:rPr lang="pt-BR" dirty="0" smtClean="0"/>
              <a:t>  Programação </a:t>
            </a:r>
            <a:r>
              <a:rPr lang="pt-BR" dirty="0" smtClean="0"/>
              <a:t>Concorrente (Pseudo-Paralela)</a:t>
            </a:r>
            <a:br>
              <a:rPr lang="pt-BR" dirty="0" smtClean="0"/>
            </a:br>
            <a:r>
              <a:rPr lang="pt-BR" dirty="0" smtClean="0"/>
              <a:t>                                 - </a:t>
            </a:r>
            <a:r>
              <a:rPr lang="pt-BR" dirty="0" smtClean="0"/>
              <a:t>Processos </a:t>
            </a:r>
            <a:r>
              <a:rPr lang="pt-BR" dirty="0" smtClean="0"/>
              <a:t>e Threads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      </a:t>
            </a:r>
            <a:endParaRPr lang="pt-BR" dirty="0" smtClean="0"/>
          </a:p>
          <a:p>
            <a:r>
              <a:rPr lang="pt-BR" dirty="0" smtClean="0"/>
              <a:t>Unidade 3.   Programação Concorrente: Mecanismos de </a:t>
            </a:r>
            <a:r>
              <a:rPr lang="pt-BR" dirty="0" err="1" smtClean="0"/>
              <a:t>Sicronização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                            - </a:t>
            </a:r>
            <a:r>
              <a:rPr lang="pt-BR" dirty="0" smtClean="0"/>
              <a:t>Monitor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</a:t>
            </a:r>
            <a:r>
              <a:rPr lang="pt-BR" dirty="0" smtClean="0"/>
              <a:t>                             - </a:t>
            </a:r>
            <a:r>
              <a:rPr lang="pt-BR" dirty="0" err="1" smtClean="0"/>
              <a:t>Locks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</a:t>
            </a:r>
            <a:r>
              <a:rPr lang="pt-BR" dirty="0" smtClean="0"/>
              <a:t>                              - Semáforos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Unidade 4</a:t>
            </a:r>
            <a:r>
              <a:rPr lang="pt-BR" dirty="0" smtClean="0"/>
              <a:t>.   </a:t>
            </a:r>
            <a:r>
              <a:rPr lang="pt-BR" dirty="0" smtClean="0"/>
              <a:t>Programação Distribuída:  Comunicação </a:t>
            </a:r>
            <a:r>
              <a:rPr lang="pt-BR" dirty="0" smtClean="0"/>
              <a:t>e Invocação</a:t>
            </a:r>
          </a:p>
          <a:p>
            <a:r>
              <a:rPr lang="pt-BR" dirty="0" smtClean="0"/>
              <a:t> </a:t>
            </a:r>
            <a:r>
              <a:rPr lang="pt-BR" dirty="0" smtClean="0"/>
              <a:t>          </a:t>
            </a:r>
            <a:r>
              <a:rPr lang="pt-BR" dirty="0" smtClean="0"/>
              <a:t>- </a:t>
            </a:r>
            <a:r>
              <a:rPr lang="pt-BR" dirty="0" err="1" smtClean="0"/>
              <a:t>Datagram</a:t>
            </a:r>
            <a:r>
              <a:rPr lang="pt-BR" dirty="0" smtClean="0"/>
              <a:t> </a:t>
            </a:r>
            <a:r>
              <a:rPr lang="pt-BR" dirty="0" err="1" smtClean="0"/>
              <a:t>Sockets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      - TPC </a:t>
            </a:r>
            <a:r>
              <a:rPr lang="pt-BR" dirty="0" err="1" smtClean="0"/>
              <a:t>Stream</a:t>
            </a:r>
            <a:r>
              <a:rPr lang="pt-BR" dirty="0" smtClean="0"/>
              <a:t> </a:t>
            </a:r>
            <a:r>
              <a:rPr lang="pt-BR" dirty="0" err="1" smtClean="0"/>
              <a:t>Sockets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      - </a:t>
            </a:r>
            <a:r>
              <a:rPr lang="pt-BR" dirty="0" err="1" smtClean="0"/>
              <a:t>Multicast</a:t>
            </a:r>
            <a:r>
              <a:rPr lang="pt-BR" dirty="0" smtClean="0"/>
              <a:t> </a:t>
            </a:r>
            <a:r>
              <a:rPr lang="pt-BR" dirty="0" err="1" smtClean="0"/>
              <a:t>Socket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Unidade 5</a:t>
            </a:r>
            <a:r>
              <a:rPr lang="pt-BR" dirty="0" smtClean="0"/>
              <a:t>.   </a:t>
            </a:r>
            <a:r>
              <a:rPr lang="pt-BR" dirty="0" smtClean="0"/>
              <a:t>Programação </a:t>
            </a:r>
            <a:r>
              <a:rPr lang="pt-BR" dirty="0" smtClean="0"/>
              <a:t>Distribuída: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      - Eventos e Notificações</a:t>
            </a:r>
            <a:br>
              <a:rPr lang="pt-BR" dirty="0" smtClean="0"/>
            </a:br>
            <a:r>
              <a:rPr lang="pt-BR" dirty="0" smtClean="0"/>
              <a:t>           - </a:t>
            </a:r>
            <a:r>
              <a:rPr lang="pt-BR" dirty="0" err="1" smtClean="0"/>
              <a:t>Remote</a:t>
            </a:r>
            <a:r>
              <a:rPr lang="pt-BR" dirty="0" smtClean="0"/>
              <a:t> </a:t>
            </a:r>
            <a:r>
              <a:rPr lang="pt-BR" dirty="0" err="1" smtClean="0"/>
              <a:t>Method</a:t>
            </a:r>
            <a:r>
              <a:rPr lang="pt-BR" dirty="0" smtClean="0"/>
              <a:t> </a:t>
            </a:r>
            <a:r>
              <a:rPr lang="pt-BR" dirty="0" err="1" smtClean="0"/>
              <a:t>Invocation</a:t>
            </a:r>
            <a:r>
              <a:rPr lang="pt-BR" dirty="0" smtClean="0"/>
              <a:t>  ( </a:t>
            </a:r>
            <a:r>
              <a:rPr lang="pt-BR" dirty="0" smtClean="0"/>
              <a:t>RMI </a:t>
            </a:r>
            <a:r>
              <a:rPr lang="pt-BR" dirty="0" smtClean="0"/>
              <a:t>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Abstração para Concorrência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 paralelismo é </a:t>
            </a:r>
            <a:r>
              <a:rPr lang="pt-BR" b="1" i="1" dirty="0" smtClean="0"/>
              <a:t>abstrato</a:t>
            </a:r>
            <a:r>
              <a:rPr lang="pt-BR" dirty="0" smtClean="0"/>
              <a:t> porque não requeremos que </a:t>
            </a:r>
            <a:r>
              <a:rPr lang="pt-BR" b="1" dirty="0" smtClean="0"/>
              <a:t>um processador físico </a:t>
            </a:r>
            <a:r>
              <a:rPr lang="pt-BR" dirty="0" smtClean="0"/>
              <a:t>seja usado para </a:t>
            </a:r>
            <a:r>
              <a:rPr lang="pt-BR" b="1" dirty="0" smtClean="0"/>
              <a:t>executar cada processo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Pseudo-Paralelismo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 de Concorrência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Sobreposição de I/O e Processamento </a:t>
            </a:r>
            <a:br>
              <a:rPr lang="pt-BR" dirty="0" smtClean="0"/>
            </a:br>
            <a:r>
              <a:rPr lang="pt-BR" dirty="0" smtClean="0"/>
              <a:t>                       (</a:t>
            </a:r>
            <a:r>
              <a:rPr lang="pt-BR" dirty="0" err="1" smtClean="0"/>
              <a:t>Overlapped</a:t>
            </a:r>
            <a:r>
              <a:rPr lang="pt-BR" dirty="0" smtClean="0"/>
              <a:t> I/O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Computation</a:t>
            </a:r>
            <a:r>
              <a:rPr lang="pt-BR" dirty="0" smtClean="0"/>
              <a:t>)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err="1" smtClean="0"/>
              <a:t>Multiprogramação</a:t>
            </a:r>
            <a:r>
              <a:rPr lang="pt-BR" dirty="0" smtClean="0"/>
              <a:t> (</a:t>
            </a:r>
            <a:r>
              <a:rPr lang="pt-BR" dirty="0" err="1" smtClean="0"/>
              <a:t>Multi-programming</a:t>
            </a:r>
            <a:r>
              <a:rPr lang="pt-BR" dirty="0" smtClean="0"/>
              <a:t>)</a:t>
            </a:r>
          </a:p>
          <a:p>
            <a:endParaRPr lang="pt-BR" dirty="0" smtClean="0"/>
          </a:p>
          <a:p>
            <a:r>
              <a:rPr lang="pt-BR" dirty="0" err="1" smtClean="0"/>
              <a:t>Multi-tarefação</a:t>
            </a:r>
            <a:r>
              <a:rPr lang="pt-BR" dirty="0" smtClean="0"/>
              <a:t> (</a:t>
            </a:r>
            <a:r>
              <a:rPr lang="pt-BR" dirty="0" err="1" smtClean="0"/>
              <a:t>Multi-Tasking</a:t>
            </a:r>
            <a:r>
              <a:rPr lang="pt-BR" dirty="0" smtClean="0"/>
              <a:t>)</a:t>
            </a:r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Sobreposição de I</a:t>
            </a:r>
            <a:r>
              <a:rPr lang="en-US" dirty="0" smtClean="0"/>
              <a:t>/</a:t>
            </a:r>
            <a:r>
              <a:rPr lang="pt-BR" dirty="0" smtClean="0"/>
              <a:t>O e Computação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No início dos tempos dos primeiros </a:t>
            </a:r>
            <a:r>
              <a:rPr lang="pt-BR" dirty="0" err="1" smtClean="0"/>
              <a:t>SOs</a:t>
            </a:r>
            <a:r>
              <a:rPr lang="pt-BR" dirty="0" smtClean="0"/>
              <a:t>, controlar I/O não podia ser feito concorrentemente com outra computação </a:t>
            </a:r>
            <a:r>
              <a:rPr lang="pt-BR" b="1" dirty="0" smtClean="0"/>
              <a:t>sobre um único processador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Mas a evolução do </a:t>
            </a:r>
            <a:r>
              <a:rPr lang="pt-BR" dirty="0" err="1" smtClean="0"/>
              <a:t>SOs</a:t>
            </a:r>
            <a:r>
              <a:rPr lang="pt-BR" dirty="0" smtClean="0"/>
              <a:t>, fez surgir a  </a:t>
            </a:r>
            <a:r>
              <a:rPr lang="pt-BR" b="1" dirty="0" smtClean="0"/>
              <a:t>concorrência</a:t>
            </a:r>
            <a:r>
              <a:rPr lang="pt-BR" dirty="0" smtClean="0"/>
              <a:t>, retirando da computação principal, alguns </a:t>
            </a:r>
            <a:r>
              <a:rPr lang="pt-BR" dirty="0" err="1" smtClean="0"/>
              <a:t>microsegundos</a:t>
            </a:r>
            <a:r>
              <a:rPr lang="pt-BR" dirty="0" smtClean="0"/>
              <a:t> necessários para controlar I/O.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Sobreposição de I</a:t>
            </a:r>
            <a:r>
              <a:rPr lang="en-US" dirty="0" smtClean="0"/>
              <a:t>/</a:t>
            </a:r>
            <a:r>
              <a:rPr lang="pt-BR" dirty="0" smtClean="0"/>
              <a:t>O e Computação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Entretanto, é mais simples </a:t>
            </a:r>
            <a:r>
              <a:rPr lang="pt-BR" b="1" dirty="0" smtClean="0"/>
              <a:t>programar os controladores de I/O </a:t>
            </a:r>
            <a:r>
              <a:rPr lang="pt-BR" dirty="0" smtClean="0"/>
              <a:t>como</a:t>
            </a:r>
            <a:r>
              <a:rPr lang="pt-BR" b="1" dirty="0" smtClean="0"/>
              <a:t> processos separados</a:t>
            </a:r>
            <a:r>
              <a:rPr lang="pt-BR" dirty="0" smtClean="0"/>
              <a:t>, os quais são </a:t>
            </a:r>
            <a:r>
              <a:rPr lang="pt-BR" b="1" dirty="0" smtClean="0"/>
              <a:t>executados em paralelo</a:t>
            </a:r>
            <a:r>
              <a:rPr lang="pt-BR" dirty="0" smtClean="0"/>
              <a:t> com o </a:t>
            </a:r>
            <a:r>
              <a:rPr lang="pt-BR" b="1" dirty="0" smtClean="0"/>
              <a:t>processo de computação principal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Multiprogramação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Uma generalização de sobreposição de I/O dentro de um único programa é sobrepor a computação e I/O de diversos programas.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Multiprogramação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É a execução concorrente de diversos </a:t>
            </a:r>
            <a:r>
              <a:rPr lang="pt-BR" b="1" dirty="0" smtClean="0"/>
              <a:t>processos</a:t>
            </a:r>
            <a:r>
              <a:rPr lang="pt-BR" dirty="0" smtClean="0"/>
              <a:t> independentes sobre um processador.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Time-Slicing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Fatia de tempo.</a:t>
            </a:r>
          </a:p>
          <a:p>
            <a:endParaRPr lang="pt-BR" dirty="0" smtClean="0"/>
          </a:p>
          <a:p>
            <a:r>
              <a:rPr lang="pt-BR" dirty="0" smtClean="0"/>
              <a:t>Compartilhar o processador entre diversas computações de processos.</a:t>
            </a:r>
          </a:p>
          <a:p>
            <a:endParaRPr lang="pt-BR" dirty="0" smtClean="0"/>
          </a:p>
          <a:p>
            <a:r>
              <a:rPr lang="pt-BR" dirty="0" smtClean="0"/>
              <a:t>Ao contrário do que um processo esperar para o término de uma operação de I/O, o  processador é compartilhado através de um hardware (timer) usado para interromper uma computação de um processo em intervalos </a:t>
            </a:r>
            <a:r>
              <a:rPr lang="pt-BR" dirty="0" err="1" smtClean="0"/>
              <a:t>pre-determinados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Time-Slicing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Um programa do SO chamado </a:t>
            </a:r>
            <a:r>
              <a:rPr lang="pt-BR" b="1" i="1" dirty="0" err="1" smtClean="0"/>
              <a:t>Scheduler</a:t>
            </a:r>
            <a:r>
              <a:rPr lang="pt-BR" i="1" dirty="0" smtClean="0"/>
              <a:t> </a:t>
            </a:r>
            <a:r>
              <a:rPr lang="pt-BR" dirty="0" smtClean="0"/>
              <a:t>é executado para determinar qual processo deve ser permitido executar no próximo intervalo.</a:t>
            </a:r>
          </a:p>
          <a:p>
            <a:endParaRPr lang="pt-BR" dirty="0" smtClean="0"/>
          </a:p>
          <a:p>
            <a:r>
              <a:rPr lang="pt-BR" dirty="0" smtClean="0"/>
              <a:t>O </a:t>
            </a:r>
            <a:r>
              <a:rPr lang="pt-BR" b="1" i="1" dirty="0" err="1" smtClean="0"/>
              <a:t>Scheduler</a:t>
            </a:r>
            <a:r>
              <a:rPr lang="pt-BR" dirty="0" smtClean="0"/>
              <a:t> pode levar em consideração, prioridades dos processos.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Interactive</a:t>
            </a:r>
            <a:r>
              <a:rPr lang="pt-BR" dirty="0" smtClean="0"/>
              <a:t> Time-Sharing Systems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Usam </a:t>
            </a:r>
            <a:r>
              <a:rPr lang="pt-BR" b="1" dirty="0" err="1" smtClean="0"/>
              <a:t>multiprogramação</a:t>
            </a:r>
            <a:r>
              <a:rPr lang="pt-BR" b="1" dirty="0" smtClean="0"/>
              <a:t> com </a:t>
            </a:r>
            <a:r>
              <a:rPr lang="pt-BR" b="1" dirty="0" err="1" smtClean="0"/>
              <a:t>time-sliced</a:t>
            </a:r>
            <a:r>
              <a:rPr lang="pt-BR" dirty="0" smtClean="0"/>
              <a:t>, para dar a um grupo de usuários a ilusão que cada um tem acesso a um computador dedicado.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Multi-Tasking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Resolvendo um problema por decomposição, dentro de diversos processos concorrentes.</a:t>
            </a:r>
          </a:p>
          <a:p>
            <a:endParaRPr lang="pt-BR" dirty="0" smtClean="0"/>
          </a:p>
          <a:p>
            <a:r>
              <a:rPr lang="pt-BR" dirty="0" smtClean="0"/>
              <a:t>A execução de diversos aplicativos (programas) por um único usuário, eu uma máquina de um único processador.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Atividades da Disciplina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1" y="1785926"/>
            <a:ext cx="516133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Correção de um programa concorrente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Por causa das possíveis </a:t>
            </a:r>
            <a:r>
              <a:rPr lang="pt-BR" b="1" dirty="0" smtClean="0"/>
              <a:t>interações entre os processos</a:t>
            </a:r>
            <a:r>
              <a:rPr lang="pt-BR" dirty="0" smtClean="0"/>
              <a:t> que compreendem um programa concorrente é difícil escrever um programa concorrente correto.</a:t>
            </a:r>
          </a:p>
          <a:p>
            <a:endParaRPr lang="pt-BR" dirty="0" smtClean="0"/>
          </a:p>
          <a:p>
            <a:r>
              <a:rPr lang="pt-BR" dirty="0" smtClean="0"/>
              <a:t>Para interagirem, processos precisam se </a:t>
            </a:r>
            <a:r>
              <a:rPr lang="pt-BR" b="1" dirty="0" smtClean="0"/>
              <a:t>sincronizar </a:t>
            </a:r>
            <a:r>
              <a:rPr lang="pt-BR" dirty="0" smtClean="0"/>
              <a:t>e se </a:t>
            </a:r>
            <a:r>
              <a:rPr lang="pt-BR" b="1" dirty="0" smtClean="0"/>
              <a:t>comunicar </a:t>
            </a:r>
            <a:r>
              <a:rPr lang="pt-BR" u="sng" dirty="0" smtClean="0"/>
              <a:t>diretamente ou não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Dois processos incrementando uma variável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N:  </a:t>
            </a:r>
            <a:r>
              <a:rPr lang="pt-BR" dirty="0" err="1" smtClean="0"/>
              <a:t>Integer</a:t>
            </a:r>
            <a:r>
              <a:rPr lang="pt-BR" dirty="0" smtClean="0"/>
              <a:t>  := 0;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err="1" smtClean="0"/>
              <a:t>Process</a:t>
            </a:r>
            <a:r>
              <a:rPr lang="pt-BR" dirty="0" smtClean="0"/>
              <a:t> P1 is</a:t>
            </a:r>
          </a:p>
          <a:p>
            <a:r>
              <a:rPr lang="pt-BR" dirty="0" smtClean="0"/>
              <a:t>  </a:t>
            </a:r>
            <a:r>
              <a:rPr lang="pt-BR" dirty="0" err="1" smtClean="0"/>
              <a:t>begin</a:t>
            </a:r>
            <a:endParaRPr lang="pt-BR" dirty="0" smtClean="0"/>
          </a:p>
          <a:p>
            <a:r>
              <a:rPr lang="pt-BR" dirty="0" smtClean="0"/>
              <a:t>    N := N + 1;</a:t>
            </a:r>
          </a:p>
          <a:p>
            <a:r>
              <a:rPr lang="pt-BR" dirty="0" smtClean="0"/>
              <a:t>  </a:t>
            </a:r>
            <a:r>
              <a:rPr lang="pt-BR" dirty="0" err="1" smtClean="0"/>
              <a:t>end</a:t>
            </a:r>
            <a:r>
              <a:rPr lang="pt-BR" dirty="0" smtClean="0"/>
              <a:t> P1;</a:t>
            </a:r>
          </a:p>
          <a:p>
            <a:endParaRPr lang="pt-BR" dirty="0" smtClean="0"/>
          </a:p>
          <a:p>
            <a:r>
              <a:rPr lang="pt-BR" dirty="0" err="1" smtClean="0"/>
              <a:t>Process</a:t>
            </a:r>
            <a:r>
              <a:rPr lang="pt-BR" dirty="0" smtClean="0"/>
              <a:t> P2 is</a:t>
            </a:r>
          </a:p>
          <a:p>
            <a:r>
              <a:rPr lang="pt-BR" dirty="0" smtClean="0"/>
              <a:t>   </a:t>
            </a:r>
            <a:r>
              <a:rPr lang="pt-BR" dirty="0" err="1" smtClean="0"/>
              <a:t>begin</a:t>
            </a:r>
            <a:endParaRPr lang="pt-BR" dirty="0" smtClean="0"/>
          </a:p>
          <a:p>
            <a:r>
              <a:rPr lang="pt-BR" dirty="0" smtClean="0"/>
              <a:t>     N := N + 1;</a:t>
            </a:r>
          </a:p>
          <a:p>
            <a:r>
              <a:rPr lang="pt-BR" dirty="0" smtClean="0"/>
              <a:t>   </a:t>
            </a:r>
            <a:r>
              <a:rPr lang="pt-BR" dirty="0" err="1" smtClean="0"/>
              <a:t>end</a:t>
            </a:r>
            <a:r>
              <a:rPr lang="pt-BR" dirty="0" smtClean="0"/>
              <a:t> P2;</a:t>
            </a:r>
          </a:p>
          <a:p>
            <a:r>
              <a:rPr lang="pt-BR" dirty="0" smtClean="0"/>
              <a:t> 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Aplicando a abstração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Se o compilador traduzir as declarações de alto nível em instruções INC, qualquer intercalação das </a:t>
            </a:r>
            <a:r>
              <a:rPr lang="pt-BR" dirty="0" err="1" smtClean="0"/>
              <a:t>sequências</a:t>
            </a:r>
            <a:r>
              <a:rPr lang="pt-BR" dirty="0" smtClean="0"/>
              <a:t> de instruções dos dois processos darão o mesmo valor.</a:t>
            </a:r>
            <a:endParaRPr lang="pt-B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Exemplo:  Computação com a instrução INC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14833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        Processo                                        Instrução                                     Valor</a:t>
                      </a:r>
                      <a:r>
                        <a:rPr lang="pt-BR" baseline="0" dirty="0" smtClean="0"/>
                        <a:t> de N</a:t>
                      </a:r>
                      <a:endParaRPr lang="pt-B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Inicialmente                                                                                                         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P1                                                               INC</a:t>
                      </a:r>
                      <a:r>
                        <a:rPr lang="pt-BR" baseline="0" dirty="0" smtClean="0"/>
                        <a:t> N                                                  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P2                                                               INC</a:t>
                      </a:r>
                      <a:r>
                        <a:rPr lang="pt-BR" baseline="0" dirty="0" smtClean="0"/>
                        <a:t> N                                                  2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67544" y="2780928"/>
          <a:ext cx="8280920" cy="1674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/>
              </a:tblGrid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        Processo                                         Instrução                                    Valor</a:t>
                      </a:r>
                      <a:r>
                        <a:rPr lang="pt-BR" baseline="0" dirty="0" smtClean="0"/>
                        <a:t> de N</a:t>
                      </a:r>
                      <a:endParaRPr lang="pt-BR" dirty="0" smtClean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lang="pt-BR" dirty="0" smtClean="0"/>
                        <a:t>Inicialmente                                                                                                          0</a:t>
                      </a:r>
                      <a:endParaRPr lang="pt-BR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lang="pt-BR" dirty="0" smtClean="0"/>
                        <a:t>P2                                                                INC</a:t>
                      </a:r>
                      <a:r>
                        <a:rPr lang="pt-BR" baseline="0" dirty="0" smtClean="0"/>
                        <a:t> N                                                  1</a:t>
                      </a:r>
                      <a:endParaRPr lang="pt-BR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lang="pt-BR" dirty="0" smtClean="0"/>
                        <a:t>P1</a:t>
                      </a:r>
                      <a:r>
                        <a:rPr lang="pt-BR" baseline="0" dirty="0" smtClean="0"/>
                        <a:t>                                                                INC N                                                  2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Computação em Registradores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Por outro lado, se todas computação é feita em registradores, o código compilado pareceria como:</a:t>
            </a:r>
            <a:endParaRPr lang="pt-B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Computação com Registradores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3217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402239">
                <a:tc>
                  <a:txBody>
                    <a:bodyPr/>
                    <a:lstStyle/>
                    <a:p>
                      <a:r>
                        <a:rPr lang="pt-BR" dirty="0" smtClean="0"/>
                        <a:t>Processo             Instrução</a:t>
                      </a:r>
                      <a:r>
                        <a:rPr lang="pt-BR" baseline="0" dirty="0" smtClean="0"/>
                        <a:t>                                   N             </a:t>
                      </a:r>
                      <a:r>
                        <a:rPr lang="pt-BR" baseline="0" dirty="0" err="1" smtClean="0"/>
                        <a:t>Reg</a:t>
                      </a:r>
                      <a:r>
                        <a:rPr lang="pt-BR" baseline="0" dirty="0" smtClean="0"/>
                        <a:t> (P1)             </a:t>
                      </a:r>
                      <a:r>
                        <a:rPr lang="pt-BR" baseline="0" dirty="0" err="1" smtClean="0"/>
                        <a:t>Reg</a:t>
                      </a:r>
                      <a:r>
                        <a:rPr lang="pt-BR" baseline="0" dirty="0" smtClean="0"/>
                        <a:t>(P2)</a:t>
                      </a:r>
                      <a:endParaRPr lang="pt-BR" dirty="0"/>
                    </a:p>
                  </a:txBody>
                  <a:tcPr/>
                </a:tc>
              </a:tr>
              <a:tr h="402239">
                <a:tc>
                  <a:txBody>
                    <a:bodyPr/>
                    <a:lstStyle/>
                    <a:p>
                      <a:r>
                        <a:rPr lang="pt-BR" dirty="0" smtClean="0"/>
                        <a:t>Inicialmente                                                           0</a:t>
                      </a:r>
                      <a:endParaRPr lang="pt-BR" dirty="0"/>
                    </a:p>
                  </a:txBody>
                  <a:tcPr/>
                </a:tc>
              </a:tr>
              <a:tr h="402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P1                             LOAD    </a:t>
                      </a:r>
                      <a:r>
                        <a:rPr lang="pt-BR" dirty="0" err="1" smtClean="0"/>
                        <a:t>Reg</a:t>
                      </a:r>
                      <a:r>
                        <a:rPr lang="pt-BR" dirty="0" smtClean="0"/>
                        <a:t>, N                      0                   0</a:t>
                      </a:r>
                    </a:p>
                  </a:txBody>
                  <a:tcPr/>
                </a:tc>
              </a:tr>
              <a:tr h="402239">
                <a:tc>
                  <a:txBody>
                    <a:bodyPr/>
                    <a:lstStyle/>
                    <a:p>
                      <a:r>
                        <a:rPr lang="pt-BR" dirty="0" smtClean="0"/>
                        <a:t>P2                             LOAD</a:t>
                      </a:r>
                      <a:r>
                        <a:rPr lang="pt-BR" baseline="0" dirty="0" smtClean="0"/>
                        <a:t>    </a:t>
                      </a:r>
                      <a:r>
                        <a:rPr lang="pt-BR" baseline="0" dirty="0" err="1" smtClean="0"/>
                        <a:t>Reg</a:t>
                      </a:r>
                      <a:r>
                        <a:rPr lang="pt-BR" baseline="0" dirty="0" smtClean="0"/>
                        <a:t>, N                      0                   0                        0</a:t>
                      </a:r>
                      <a:endParaRPr lang="pt-BR" dirty="0"/>
                    </a:p>
                  </a:txBody>
                  <a:tcPr/>
                </a:tc>
              </a:tr>
              <a:tr h="402239">
                <a:tc>
                  <a:txBody>
                    <a:bodyPr/>
                    <a:lstStyle/>
                    <a:p>
                      <a:r>
                        <a:rPr lang="pt-BR" dirty="0" smtClean="0"/>
                        <a:t>P1                              ADD</a:t>
                      </a:r>
                      <a:r>
                        <a:rPr lang="pt-BR" baseline="0" dirty="0" smtClean="0"/>
                        <a:t>     </a:t>
                      </a:r>
                      <a:r>
                        <a:rPr lang="pt-BR" baseline="0" dirty="0" err="1" smtClean="0"/>
                        <a:t>Reg</a:t>
                      </a:r>
                      <a:r>
                        <a:rPr lang="pt-BR" baseline="0" dirty="0" smtClean="0"/>
                        <a:t>, #1                    0                    1                       0</a:t>
                      </a:r>
                      <a:endParaRPr lang="pt-BR" dirty="0"/>
                    </a:p>
                  </a:txBody>
                  <a:tcPr/>
                </a:tc>
              </a:tr>
              <a:tr h="402239">
                <a:tc>
                  <a:txBody>
                    <a:bodyPr/>
                    <a:lstStyle/>
                    <a:p>
                      <a:r>
                        <a:rPr lang="pt-BR" dirty="0" smtClean="0"/>
                        <a:t>P2                              ADD</a:t>
                      </a:r>
                      <a:r>
                        <a:rPr lang="pt-BR" baseline="0" dirty="0" smtClean="0"/>
                        <a:t>     </a:t>
                      </a:r>
                      <a:r>
                        <a:rPr lang="pt-BR" baseline="0" dirty="0" err="1" smtClean="0"/>
                        <a:t>Reg</a:t>
                      </a:r>
                      <a:r>
                        <a:rPr lang="pt-BR" baseline="0" dirty="0" smtClean="0"/>
                        <a:t>, #1                    0                    1                       1</a:t>
                      </a:r>
                      <a:endParaRPr lang="pt-BR" dirty="0"/>
                    </a:p>
                  </a:txBody>
                  <a:tcPr/>
                </a:tc>
              </a:tr>
              <a:tr h="402239">
                <a:tc>
                  <a:txBody>
                    <a:bodyPr/>
                    <a:lstStyle/>
                    <a:p>
                      <a:r>
                        <a:rPr lang="pt-BR" dirty="0" smtClean="0"/>
                        <a:t>P1                              STORE  </a:t>
                      </a:r>
                      <a:r>
                        <a:rPr lang="pt-BR" dirty="0" err="1" smtClean="0"/>
                        <a:t>Reg</a:t>
                      </a:r>
                      <a:r>
                        <a:rPr lang="pt-BR" dirty="0" smtClean="0"/>
                        <a:t>,</a:t>
                      </a:r>
                      <a:r>
                        <a:rPr lang="pt-BR" baseline="0" dirty="0" smtClean="0"/>
                        <a:t> N                     1                    1                       1</a:t>
                      </a:r>
                      <a:endParaRPr lang="pt-BR" dirty="0"/>
                    </a:p>
                  </a:txBody>
                  <a:tcPr/>
                </a:tc>
              </a:tr>
              <a:tr h="402239">
                <a:tc>
                  <a:txBody>
                    <a:bodyPr/>
                    <a:lstStyle/>
                    <a:p>
                      <a:r>
                        <a:rPr lang="pt-BR" dirty="0" smtClean="0"/>
                        <a:t>P2                              STORE</a:t>
                      </a:r>
                      <a:r>
                        <a:rPr lang="pt-BR" baseline="0" dirty="0" smtClean="0"/>
                        <a:t>  </a:t>
                      </a:r>
                      <a:r>
                        <a:rPr lang="pt-BR" baseline="0" dirty="0" err="1" smtClean="0"/>
                        <a:t>Reg</a:t>
                      </a:r>
                      <a:r>
                        <a:rPr lang="pt-BR" baseline="0" dirty="0" smtClean="0"/>
                        <a:t>, N                     1                    1                       1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 figura anterior mostra que algumas intercalações dão resposta errada.</a:t>
            </a:r>
          </a:p>
          <a:p>
            <a:endParaRPr lang="pt-BR" dirty="0" smtClean="0"/>
          </a:p>
          <a:p>
            <a:r>
              <a:rPr lang="pt-BR" dirty="0" smtClean="0"/>
              <a:t>Então, é extremamente importante </a:t>
            </a:r>
            <a:r>
              <a:rPr lang="pt-BR" b="1" dirty="0" smtClean="0"/>
              <a:t>definir exatamente quais instruções são para ser intercaladas</a:t>
            </a:r>
            <a:r>
              <a:rPr lang="pt-BR" dirty="0" smtClean="0"/>
              <a:t>, de forma de o programa concorrente seja correto em sua execução.</a:t>
            </a:r>
            <a:endParaRPr lang="pt-B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Correção de um programa concorrente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Programação concorrente </a:t>
            </a:r>
            <a:r>
              <a:rPr lang="pt-BR" dirty="0" smtClean="0"/>
              <a:t>pode </a:t>
            </a:r>
            <a:r>
              <a:rPr lang="pt-BR" b="1" dirty="0" smtClean="0"/>
              <a:t>expressar a concorrência</a:t>
            </a:r>
            <a:r>
              <a:rPr lang="pt-BR" dirty="0" smtClean="0"/>
              <a:t> requerida, provendo instruções de programação para a </a:t>
            </a:r>
            <a:r>
              <a:rPr lang="pt-BR" b="1" dirty="0" smtClean="0"/>
              <a:t>sincronização</a:t>
            </a:r>
            <a:r>
              <a:rPr lang="pt-BR" dirty="0" smtClean="0"/>
              <a:t> e </a:t>
            </a:r>
            <a:r>
              <a:rPr lang="pt-BR" b="1" dirty="0" smtClean="0"/>
              <a:t>comunicação</a:t>
            </a:r>
            <a:r>
              <a:rPr lang="pt-BR" dirty="0" smtClean="0"/>
              <a:t> entre processos.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Ferramentas de Correção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Um programador pode ser totalmente confundido pelo comportamento que um programa concorrente pode exibir.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Ferramentas são necessárias para </a:t>
            </a:r>
            <a:r>
              <a:rPr lang="pt-BR" b="1" dirty="0" smtClean="0"/>
              <a:t>especificar</a:t>
            </a:r>
            <a:r>
              <a:rPr lang="pt-BR" dirty="0" smtClean="0"/>
              <a:t>, </a:t>
            </a:r>
            <a:r>
              <a:rPr lang="pt-BR" b="1" dirty="0" smtClean="0"/>
              <a:t>programar</a:t>
            </a:r>
            <a:r>
              <a:rPr lang="pt-BR" dirty="0" smtClean="0"/>
              <a:t> e </a:t>
            </a:r>
            <a:r>
              <a:rPr lang="pt-BR" b="1" dirty="0" smtClean="0"/>
              <a:t>verificar</a:t>
            </a:r>
            <a:r>
              <a:rPr lang="pt-BR" dirty="0" smtClean="0"/>
              <a:t> propriedades desses programas.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Programação Concorrente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Estuda a abstração que é usada sobre as </a:t>
            </a:r>
            <a:r>
              <a:rPr lang="pt-BR" dirty="0" err="1" smtClean="0"/>
              <a:t>sequências</a:t>
            </a:r>
            <a:r>
              <a:rPr lang="pt-BR" dirty="0" smtClean="0"/>
              <a:t> de instruções atômicas de execução intercalada.</a:t>
            </a:r>
          </a:p>
          <a:p>
            <a:endParaRPr lang="pt-BR" dirty="0" smtClean="0"/>
          </a:p>
          <a:p>
            <a:r>
              <a:rPr lang="pt-BR" dirty="0" smtClean="0"/>
              <a:t>Define o que significa um programa concorrente ser correto e introduz os métodos usados para provar correção.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2 Provas teóricas (P1 e P2);</a:t>
            </a:r>
          </a:p>
          <a:p>
            <a:r>
              <a:rPr lang="pt-BR" dirty="0" smtClean="0"/>
              <a:t>10 </a:t>
            </a:r>
            <a:r>
              <a:rPr lang="pt-BR" dirty="0" smtClean="0"/>
              <a:t>Atividades </a:t>
            </a:r>
            <a:r>
              <a:rPr lang="pt-BR" dirty="0" smtClean="0"/>
              <a:t>de laboratório (LAB1 a Lab10);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MP </a:t>
            </a:r>
            <a:r>
              <a:rPr lang="pt-BR" dirty="0" smtClean="0"/>
              <a:t>= (P1 + P2)/2</a:t>
            </a:r>
          </a:p>
          <a:p>
            <a:pPr lvl="1"/>
            <a:r>
              <a:rPr lang="pt-BR" dirty="0" smtClean="0"/>
              <a:t>Se MT &lt; 6,00;  recuperação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/>
              <a:t>((P1+P2)/2)+PR)/2. </a:t>
            </a:r>
          </a:p>
          <a:p>
            <a:endParaRPr lang="pt-BR" dirty="0" smtClean="0"/>
          </a:p>
          <a:p>
            <a:r>
              <a:rPr lang="pt-BR" dirty="0" smtClean="0"/>
              <a:t>MT </a:t>
            </a:r>
            <a:r>
              <a:rPr lang="pt-BR" dirty="0" smtClean="0"/>
              <a:t>= soma de </a:t>
            </a:r>
            <a:r>
              <a:rPr lang="pt-BR" dirty="0" smtClean="0"/>
              <a:t>percentuais obtidos; </a:t>
            </a:r>
            <a:r>
              <a:rPr lang="pt-BR" dirty="0" smtClean="0"/>
              <a:t>atividades podem ter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     percentual </a:t>
            </a:r>
            <a:r>
              <a:rPr lang="pt-BR" dirty="0" smtClean="0"/>
              <a:t>diferente.</a:t>
            </a:r>
          </a:p>
          <a:p>
            <a:endParaRPr lang="pt-BR" dirty="0" smtClean="0"/>
          </a:p>
          <a:p>
            <a:r>
              <a:rPr lang="pt-BR" dirty="0" smtClean="0"/>
              <a:t>Se MT e </a:t>
            </a:r>
            <a:r>
              <a:rPr lang="pt-BR" dirty="0" smtClean="0"/>
              <a:t>MP </a:t>
            </a:r>
            <a:r>
              <a:rPr lang="pt-BR" dirty="0" smtClean="0"/>
              <a:t>&gt; 6,00;  MF = (MT + MP)/2</a:t>
            </a:r>
            <a:endParaRPr lang="pt-B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Programação Concorrente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Trata as primitivas e as estruturas de programação concorrente clássicas:</a:t>
            </a:r>
          </a:p>
          <a:p>
            <a:pPr>
              <a:buNone/>
            </a:pPr>
            <a:r>
              <a:rPr lang="pt-BR" dirty="0" smtClean="0"/>
              <a:t>   </a:t>
            </a:r>
          </a:p>
          <a:p>
            <a:pPr lvl="1"/>
            <a:r>
              <a:rPr lang="pt-BR" dirty="0" smtClean="0"/>
              <a:t>Semáforos</a:t>
            </a:r>
          </a:p>
          <a:p>
            <a:pPr lvl="1"/>
            <a:r>
              <a:rPr lang="pt-BR" dirty="0" smtClean="0"/>
              <a:t>Monitores</a:t>
            </a:r>
          </a:p>
          <a:p>
            <a:pPr lvl="1"/>
            <a:r>
              <a:rPr lang="pt-BR" dirty="0" smtClean="0"/>
              <a:t>Threads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Threads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A unidade de processamento concorrente mais atual, devido a capacidade de processamento dos processadores ter aumentado.</a:t>
            </a:r>
          </a:p>
          <a:p>
            <a:endParaRPr lang="pt-BR" dirty="0" smtClean="0"/>
          </a:p>
          <a:p>
            <a:r>
              <a:rPr lang="pt-BR" dirty="0" smtClean="0"/>
              <a:t>O que vamos realmente executar !!!</a:t>
            </a:r>
            <a:endParaRPr lang="pt-B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Panorama Atual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Conector de seta reta 11"/>
          <p:cNvCxnSpPr/>
          <p:nvPr/>
        </p:nvCxnSpPr>
        <p:spPr>
          <a:xfrm rot="16200000" flipH="1">
            <a:off x="2143108" y="3214686"/>
            <a:ext cx="1643074" cy="12144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rot="5400000">
            <a:off x="5393537" y="3107529"/>
            <a:ext cx="1643074" cy="14287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3286116" y="3429000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Programação Paralela</a:t>
            </a:r>
          </a:p>
          <a:p>
            <a:pPr algn="ctr"/>
            <a:r>
              <a:rPr lang="pt-BR" b="1" dirty="0" smtClean="0"/>
              <a:t>e Distribuída</a:t>
            </a:r>
            <a:endParaRPr lang="pt-BR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Programação Paralela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endParaRPr lang="pt-BR" dirty="0" smtClean="0"/>
          </a:p>
          <a:p>
            <a:r>
              <a:rPr lang="pt-BR" dirty="0" smtClean="0"/>
              <a:t>“É uma forma de computação em que vários cálculos são realizados simultaneamente, operando sob o princípio de que grande problemas geralmente podem ser divididos em problemas menores, que então são resolvidos em paralelo”.</a:t>
            </a:r>
          </a:p>
          <a:p>
            <a:endParaRPr lang="pt-BR" dirty="0" smtClean="0"/>
          </a:p>
          <a:p>
            <a:r>
              <a:rPr lang="pt-BR" dirty="0" smtClean="0"/>
              <a:t>Consiste em executar simultaneamente várias partes de um mesmo programa, dividido nessas partes.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Tornou-se possível a partir </a:t>
            </a:r>
            <a:r>
              <a:rPr lang="pt-BR" dirty="0" smtClean="0"/>
              <a:t>de máquinas de arquitetura paralela </a:t>
            </a:r>
            <a:r>
              <a:rPr lang="pt-BR" dirty="0" smtClean="0"/>
              <a:t>/ sistemas </a:t>
            </a:r>
            <a:r>
              <a:rPr lang="pt-BR" dirty="0" smtClean="0"/>
              <a:t>operacionais </a:t>
            </a:r>
            <a:r>
              <a:rPr lang="pt-BR" dirty="0" err="1" smtClean="0"/>
              <a:t>distribuidos</a:t>
            </a:r>
            <a:r>
              <a:rPr lang="pt-BR" dirty="0" smtClean="0"/>
              <a:t> (</a:t>
            </a:r>
            <a:r>
              <a:rPr lang="pt-BR" dirty="0" err="1" smtClean="0"/>
              <a:t>multi-tarefa</a:t>
            </a:r>
            <a:r>
              <a:rPr lang="pt-BR" dirty="0" smtClean="0"/>
              <a:t>, </a:t>
            </a:r>
            <a:r>
              <a:rPr lang="pt-BR" dirty="0" err="1" smtClean="0"/>
              <a:t>multi-thread</a:t>
            </a:r>
            <a:r>
              <a:rPr lang="pt-BR" dirty="0" smtClean="0"/>
              <a:t> e </a:t>
            </a:r>
            <a:r>
              <a:rPr lang="pt-BR" dirty="0" smtClean="0"/>
              <a:t>paralelos).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Programação Paralela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Aplicações são executadas paralelamente: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Em um mesmo processador </a:t>
            </a:r>
            <a:r>
              <a:rPr lang="pt-BR" dirty="0" smtClean="0"/>
              <a:t>(concorrentemente, </a:t>
            </a:r>
            <a:br>
              <a:rPr lang="pt-BR" dirty="0" smtClean="0"/>
            </a:br>
            <a:r>
              <a:rPr lang="pt-BR" dirty="0" smtClean="0"/>
              <a:t>                                                     pseudo-paralelismo</a:t>
            </a:r>
            <a:r>
              <a:rPr lang="pt-BR" dirty="0" smtClean="0"/>
              <a:t>).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Em uma máquina </a:t>
            </a:r>
            <a:r>
              <a:rPr lang="pt-BR" dirty="0" err="1" smtClean="0"/>
              <a:t>multiprocessada</a:t>
            </a:r>
            <a:r>
              <a:rPr lang="pt-BR" dirty="0" smtClean="0"/>
              <a:t>.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Em um grupo de máquinas interligadas que se comporta como uma só máquina.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Sistemas Distribuídos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“Coleção de computadores independentes que se apresenta ao usuário como um sistema único e consistente.”</a:t>
            </a:r>
          </a:p>
          <a:p>
            <a:pPr lvl="2">
              <a:buNone/>
            </a:pPr>
            <a:r>
              <a:rPr lang="pt-BR" dirty="0" smtClean="0"/>
              <a:t>				Andrew </a:t>
            </a:r>
            <a:r>
              <a:rPr lang="pt-BR" dirty="0" err="1" smtClean="0"/>
              <a:t>Tanenbaum</a:t>
            </a:r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r>
              <a:rPr lang="pt-BR" dirty="0" smtClean="0"/>
              <a:t>“Coleção de computadores autônomos interligados através de uma rede de computadores e equipados com software que permita o compartilhamento dos recursos do sistema: hardware, software e dados”</a:t>
            </a:r>
          </a:p>
          <a:p>
            <a:pPr lvl="2">
              <a:buNone/>
            </a:pPr>
            <a:r>
              <a:rPr lang="pt-BR" dirty="0" smtClean="0"/>
              <a:t>				George </a:t>
            </a:r>
            <a:r>
              <a:rPr lang="pt-BR" dirty="0" err="1" smtClean="0"/>
              <a:t>Coulouris</a:t>
            </a:r>
            <a:endParaRPr lang="pt-BR" dirty="0" smtClean="0"/>
          </a:p>
          <a:p>
            <a:pPr lvl="2"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Programação Distribuída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Aplicações são executadas em máquinas diferentes interligadas por uma rede:</a:t>
            </a:r>
          </a:p>
          <a:p>
            <a:pPr>
              <a:buNone/>
            </a:pPr>
            <a:endParaRPr lang="pt-BR" dirty="0" smtClean="0"/>
          </a:p>
          <a:p>
            <a:pPr lvl="1"/>
            <a:r>
              <a:rPr lang="pt-BR" dirty="0" smtClean="0"/>
              <a:t>Intranets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Internet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Outras redes públicas ou privadas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Diferenças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Acoplamento</a:t>
            </a:r>
            <a:br>
              <a:rPr lang="pt-BR" dirty="0" smtClean="0"/>
            </a:br>
            <a:endParaRPr lang="pt-BR" dirty="0" smtClean="0"/>
          </a:p>
          <a:p>
            <a:pPr lvl="1"/>
            <a:r>
              <a:rPr lang="pt-BR" dirty="0" smtClean="0"/>
              <a:t>    Sistemas paralelos são </a:t>
            </a:r>
            <a:r>
              <a:rPr lang="pt-BR" b="1" dirty="0" smtClean="0"/>
              <a:t>fortemente acoplados</a:t>
            </a:r>
            <a:r>
              <a:rPr lang="pt-BR" dirty="0" smtClean="0"/>
              <a:t>: </a:t>
            </a:r>
          </a:p>
          <a:p>
            <a:pPr lvl="2"/>
            <a:r>
              <a:rPr lang="pt-BR" dirty="0" smtClean="0"/>
              <a:t>compartilham hardware ou se comunicam através de um barramento de alta velocidade.</a:t>
            </a:r>
          </a:p>
          <a:p>
            <a:pPr lvl="1">
              <a:buNone/>
            </a:pPr>
            <a:endParaRPr lang="pt-BR" dirty="0" smtClean="0"/>
          </a:p>
          <a:p>
            <a:pPr lvl="1"/>
            <a:r>
              <a:rPr lang="pt-BR" dirty="0" smtClean="0"/>
              <a:t>    Sistemas distribuídos são </a:t>
            </a:r>
            <a:r>
              <a:rPr lang="pt-BR" b="1" dirty="0" smtClean="0"/>
              <a:t>fracamente acoplados</a:t>
            </a:r>
            <a:r>
              <a:rPr lang="pt-BR" dirty="0" smtClean="0"/>
              <a:t>: </a:t>
            </a:r>
          </a:p>
          <a:p>
            <a:pPr lvl="2"/>
            <a:r>
              <a:rPr lang="pt-BR" dirty="0" smtClean="0"/>
              <a:t>não compartilham hardware e se comunicam através de uma rede.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Diferenças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Previsibilidade</a:t>
            </a:r>
            <a:endParaRPr lang="pt-BR" dirty="0"/>
          </a:p>
          <a:p>
            <a:endParaRPr lang="pt-BR" dirty="0" smtClean="0"/>
          </a:p>
          <a:p>
            <a:pPr lvl="1"/>
            <a:r>
              <a:rPr lang="pt-BR" dirty="0" smtClean="0"/>
              <a:t>O </a:t>
            </a:r>
            <a:r>
              <a:rPr lang="pt-BR" dirty="0"/>
              <a:t>comportamento de sistemas paralelos é </a:t>
            </a:r>
            <a:r>
              <a:rPr lang="pt-BR" dirty="0" smtClean="0"/>
              <a:t>mais previsível.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Já </a:t>
            </a:r>
            <a:r>
              <a:rPr lang="pt-BR" dirty="0"/>
              <a:t>os sistemas distribuídos são </a:t>
            </a:r>
            <a:r>
              <a:rPr lang="pt-BR" dirty="0" smtClean="0"/>
              <a:t>mais imprevisíveis </a:t>
            </a:r>
            <a:r>
              <a:rPr lang="pt-BR" dirty="0"/>
              <a:t>devido ao uso da rede e a </a:t>
            </a:r>
            <a:r>
              <a:rPr lang="pt-BR" dirty="0" smtClean="0"/>
              <a:t>falhas.</a:t>
            </a:r>
            <a:endParaRPr lang="pt-B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Diferenças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 smtClean="0"/>
              <a:t>Influência </a:t>
            </a:r>
            <a:r>
              <a:rPr lang="pt-BR" dirty="0"/>
              <a:t>do Tempo</a:t>
            </a:r>
          </a:p>
          <a:p>
            <a:pPr lvl="1"/>
            <a:endParaRPr lang="pt-BR" dirty="0"/>
          </a:p>
          <a:p>
            <a:pPr lvl="1"/>
            <a:r>
              <a:rPr lang="pt-BR" dirty="0" smtClean="0"/>
              <a:t>Sistemas </a:t>
            </a:r>
            <a:r>
              <a:rPr lang="pt-BR" dirty="0"/>
              <a:t>distribuídos são bastante </a:t>
            </a:r>
            <a:r>
              <a:rPr lang="pt-BR" dirty="0" smtClean="0"/>
              <a:t>influenciados pelo </a:t>
            </a:r>
            <a:r>
              <a:rPr lang="pt-BR" dirty="0"/>
              <a:t>tempo de comunicação pela rede; </a:t>
            </a:r>
            <a:r>
              <a:rPr lang="pt-BR" dirty="0" smtClean="0"/>
              <a:t>em geral </a:t>
            </a:r>
            <a:r>
              <a:rPr lang="pt-BR" dirty="0"/>
              <a:t>não há uma referência de tempo </a:t>
            </a:r>
            <a:r>
              <a:rPr lang="pt-BR" dirty="0" smtClean="0"/>
              <a:t>global.</a:t>
            </a:r>
            <a:br>
              <a:rPr lang="pt-BR" dirty="0" smtClean="0"/>
            </a:br>
            <a:endParaRPr lang="pt-BR" dirty="0"/>
          </a:p>
          <a:p>
            <a:pPr lvl="1"/>
            <a:r>
              <a:rPr lang="pt-BR" dirty="0" smtClean="0"/>
              <a:t>Em </a:t>
            </a:r>
            <a:r>
              <a:rPr lang="pt-BR" dirty="0"/>
              <a:t>sistemas </a:t>
            </a:r>
            <a:r>
              <a:rPr lang="pt-BR" dirty="0" err="1" smtClean="0"/>
              <a:t>distribuidos</a:t>
            </a:r>
            <a:r>
              <a:rPr lang="pt-BR" dirty="0" smtClean="0"/>
              <a:t>,</a:t>
            </a:r>
            <a:r>
              <a:rPr lang="pt-BR" dirty="0" smtClean="0"/>
              <a:t> </a:t>
            </a:r>
            <a:r>
              <a:rPr lang="pt-BR" dirty="0"/>
              <a:t>o tempo de troca </a:t>
            </a:r>
            <a:r>
              <a:rPr lang="pt-BR" dirty="0" smtClean="0"/>
              <a:t>de mensagens </a:t>
            </a:r>
            <a:r>
              <a:rPr lang="pt-BR" dirty="0"/>
              <a:t>pode ser </a:t>
            </a:r>
            <a:r>
              <a:rPr lang="pt-BR" dirty="0" smtClean="0"/>
              <a:t>desconsiderado.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DEITEL, Harvey M.; DEITEL, Paul J. Java: Como Programar. 6a ou 7a Edição. </a:t>
            </a:r>
            <a:r>
              <a:rPr lang="pt-BR" dirty="0" err="1" smtClean="0"/>
              <a:t>Bookman</a:t>
            </a:r>
            <a:r>
              <a:rPr lang="pt-BR" dirty="0" smtClean="0"/>
              <a:t>, 2010</a:t>
            </a:r>
            <a:r>
              <a:rPr lang="pt-BR" dirty="0" smtClean="0"/>
              <a:t>.</a:t>
            </a:r>
            <a:br>
              <a:rPr lang="pt-BR" dirty="0" smtClean="0"/>
            </a:br>
            <a:r>
              <a:rPr lang="pt-BR" dirty="0" smtClean="0"/>
              <a:t>          Cap. 23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COULOURIS, George; DOLLIMORE, Jean; KINDBERG, </a:t>
            </a:r>
            <a:r>
              <a:rPr lang="pt-BR" dirty="0" err="1" smtClean="0"/>
              <a:t>Tim</a:t>
            </a:r>
            <a:r>
              <a:rPr lang="pt-BR" dirty="0" smtClean="0"/>
              <a:t>. </a:t>
            </a:r>
            <a:r>
              <a:rPr lang="pt-BR" dirty="0" err="1" smtClean="0"/>
              <a:t>Distributed</a:t>
            </a:r>
            <a:r>
              <a:rPr lang="pt-BR" dirty="0" smtClean="0"/>
              <a:t> Systems: -</a:t>
            </a:r>
            <a:r>
              <a:rPr lang="pt-BR" dirty="0" err="1" smtClean="0"/>
              <a:t>Concepts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Design. 4rd </a:t>
            </a:r>
            <a:r>
              <a:rPr lang="pt-BR" dirty="0" err="1" smtClean="0"/>
              <a:t>Edition</a:t>
            </a:r>
            <a:r>
              <a:rPr lang="pt-BR" dirty="0" smtClean="0"/>
              <a:t>. </a:t>
            </a:r>
            <a:r>
              <a:rPr lang="pt-BR" dirty="0" err="1" smtClean="0"/>
              <a:t>Addison-Wesley</a:t>
            </a:r>
            <a:r>
              <a:rPr lang="pt-BR" dirty="0" smtClean="0"/>
              <a:t>, 2006, ou versão em português de 2009</a:t>
            </a:r>
            <a:r>
              <a:rPr lang="pt-BR" dirty="0" smtClean="0"/>
              <a:t>.</a:t>
            </a:r>
          </a:p>
          <a:p>
            <a:pPr>
              <a:buNone/>
            </a:pPr>
            <a:r>
              <a:rPr lang="pt-BR" dirty="0" smtClean="0"/>
              <a:t> </a:t>
            </a:r>
            <a:r>
              <a:rPr lang="pt-BR" dirty="0" smtClean="0"/>
              <a:t>            </a:t>
            </a:r>
            <a:r>
              <a:rPr lang="pt-BR" dirty="0" err="1" smtClean="0"/>
              <a:t>Capitulos</a:t>
            </a:r>
            <a:r>
              <a:rPr lang="pt-BR" dirty="0" smtClean="0"/>
              <a:t> 5 e 6</a:t>
            </a: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Diferenças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Controle</a:t>
            </a:r>
            <a:endParaRPr lang="pt-BR" dirty="0"/>
          </a:p>
          <a:p>
            <a:pPr lvl="1"/>
            <a:endParaRPr lang="pt-BR" dirty="0"/>
          </a:p>
          <a:p>
            <a:pPr lvl="1"/>
            <a:r>
              <a:rPr lang="pt-BR" dirty="0" smtClean="0"/>
              <a:t>Em </a:t>
            </a:r>
            <a:r>
              <a:rPr lang="pt-BR" dirty="0"/>
              <a:t>geral em sistemas paralelos se tem </a:t>
            </a:r>
            <a:r>
              <a:rPr lang="pt-BR" dirty="0" smtClean="0"/>
              <a:t>o controle </a:t>
            </a:r>
            <a:r>
              <a:rPr lang="pt-BR" dirty="0"/>
              <a:t>de todos os recursos </a:t>
            </a:r>
            <a:r>
              <a:rPr lang="pt-BR" dirty="0" smtClean="0"/>
              <a:t>computacionais;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Já </a:t>
            </a:r>
            <a:r>
              <a:rPr lang="pt-BR" dirty="0"/>
              <a:t>os sistemas distribuídos tendem a </a:t>
            </a:r>
            <a:r>
              <a:rPr lang="pt-BR" dirty="0" smtClean="0"/>
              <a:t>empregar também </a:t>
            </a:r>
            <a:r>
              <a:rPr lang="pt-BR" dirty="0"/>
              <a:t>recursos de </a:t>
            </a:r>
            <a:r>
              <a:rPr lang="pt-BR" dirty="0" smtClean="0"/>
              <a:t>terceiros.</a:t>
            </a:r>
            <a:endParaRPr lang="pt-B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r>
              <a:rPr lang="pt-BR" dirty="0" smtClean="0"/>
              <a:t>Usam </a:t>
            </a:r>
            <a:r>
              <a:rPr lang="pt-BR" dirty="0"/>
              <a:t>melhor o poder de processamento</a:t>
            </a:r>
          </a:p>
          <a:p>
            <a:r>
              <a:rPr lang="pt-BR" dirty="0" smtClean="0"/>
              <a:t>Apresentam </a:t>
            </a:r>
            <a:r>
              <a:rPr lang="pt-BR" dirty="0"/>
              <a:t>um melhor desempenho</a:t>
            </a:r>
          </a:p>
          <a:p>
            <a:r>
              <a:rPr lang="pt-BR" dirty="0" smtClean="0"/>
              <a:t>Permitem </a:t>
            </a:r>
            <a:r>
              <a:rPr lang="pt-BR" dirty="0"/>
              <a:t>compartilhar dados e recursos</a:t>
            </a:r>
          </a:p>
          <a:p>
            <a:r>
              <a:rPr lang="pt-BR" dirty="0" smtClean="0"/>
              <a:t>Podem </a:t>
            </a:r>
            <a:r>
              <a:rPr lang="pt-BR" dirty="0"/>
              <a:t>apresentar maior confiabilidade</a:t>
            </a:r>
          </a:p>
          <a:p>
            <a:r>
              <a:rPr lang="pt-BR" dirty="0" smtClean="0"/>
              <a:t>Permitem </a:t>
            </a:r>
            <a:r>
              <a:rPr lang="pt-BR" dirty="0"/>
              <a:t>reutilizar serviços já disponíveis</a:t>
            </a:r>
          </a:p>
          <a:p>
            <a:r>
              <a:rPr lang="pt-BR" dirty="0" smtClean="0"/>
              <a:t>Atendem </a:t>
            </a:r>
            <a:r>
              <a:rPr lang="pt-BR" dirty="0"/>
              <a:t>um maior número de usuários</a:t>
            </a:r>
          </a:p>
          <a:p>
            <a:r>
              <a:rPr lang="pt-BR" dirty="0" smtClean="0"/>
              <a:t>...</a:t>
            </a:r>
            <a:endParaRPr lang="pt-B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Dificuldades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Desenvolver</a:t>
            </a:r>
            <a:r>
              <a:rPr lang="pt-BR" dirty="0"/>
              <a:t>, gerenciar e manter o </a:t>
            </a:r>
            <a:r>
              <a:rPr lang="pt-BR" dirty="0" smtClean="0"/>
              <a:t>sistema.</a:t>
            </a:r>
            <a:endParaRPr lang="pt-BR" dirty="0"/>
          </a:p>
          <a:p>
            <a:r>
              <a:rPr lang="pt-BR" dirty="0" smtClean="0"/>
              <a:t>Controlar </a:t>
            </a:r>
            <a:r>
              <a:rPr lang="pt-BR" dirty="0"/>
              <a:t>o acesso concorrente a dados e a</a:t>
            </a:r>
          </a:p>
          <a:p>
            <a:pPr>
              <a:buNone/>
            </a:pPr>
            <a:r>
              <a:rPr lang="pt-BR" dirty="0" smtClean="0"/>
              <a:t>    recursos compartilhados.</a:t>
            </a:r>
          </a:p>
          <a:p>
            <a:r>
              <a:rPr lang="pt-BR" dirty="0" smtClean="0"/>
              <a:t>Evitar </a:t>
            </a:r>
            <a:r>
              <a:rPr lang="pt-BR" dirty="0"/>
              <a:t>que falhas de máquinas ou da rede</a:t>
            </a:r>
          </a:p>
          <a:p>
            <a:pPr>
              <a:buNone/>
            </a:pPr>
            <a:r>
              <a:rPr lang="pt-BR" dirty="0" smtClean="0"/>
              <a:t>    comprometam </a:t>
            </a:r>
            <a:r>
              <a:rPr lang="pt-BR" dirty="0"/>
              <a:t>o funcionamento do </a:t>
            </a:r>
            <a:r>
              <a:rPr lang="pt-BR" dirty="0" smtClean="0"/>
              <a:t>sistema.</a:t>
            </a:r>
          </a:p>
          <a:p>
            <a:r>
              <a:rPr lang="pt-BR" dirty="0" smtClean="0"/>
              <a:t>Garantir </a:t>
            </a:r>
            <a:r>
              <a:rPr lang="pt-BR" dirty="0"/>
              <a:t>a segurança do sistema e o </a:t>
            </a:r>
            <a:r>
              <a:rPr lang="pt-BR" dirty="0" smtClean="0"/>
              <a:t>sigilo</a:t>
            </a:r>
            <a:endParaRPr lang="pt-BR" dirty="0"/>
          </a:p>
          <a:p>
            <a:pPr>
              <a:buNone/>
            </a:pPr>
            <a:r>
              <a:rPr lang="pt-BR" dirty="0" smtClean="0"/>
              <a:t>    dos </a:t>
            </a:r>
            <a:r>
              <a:rPr lang="pt-BR" dirty="0"/>
              <a:t>dados trocados entre máquinas</a:t>
            </a:r>
          </a:p>
          <a:p>
            <a:r>
              <a:rPr lang="pt-BR" dirty="0" smtClean="0"/>
              <a:t>Lidar </a:t>
            </a:r>
            <a:r>
              <a:rPr lang="pt-BR" dirty="0"/>
              <a:t>com a heterogeneidade do </a:t>
            </a:r>
            <a:r>
              <a:rPr lang="pt-BR" dirty="0" smtClean="0"/>
              <a:t>ambiente.</a:t>
            </a:r>
            <a:endParaRPr lang="pt-BR" dirty="0"/>
          </a:p>
          <a:p>
            <a:r>
              <a:rPr lang="pt-BR" dirty="0" smtClean="0"/>
              <a:t>...</a:t>
            </a:r>
            <a:endParaRPr lang="pt-BR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Plataformas de Execução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Um S.O. multitarefa permite simular </a:t>
            </a:r>
            <a:r>
              <a:rPr lang="pt-BR" dirty="0" smtClean="0"/>
              <a:t>o paralelismo </a:t>
            </a:r>
            <a:r>
              <a:rPr lang="pt-BR" dirty="0"/>
              <a:t>em um único </a:t>
            </a:r>
            <a:r>
              <a:rPr lang="pt-BR" dirty="0" smtClean="0"/>
              <a:t>processador, alternando </a:t>
            </a:r>
            <a:r>
              <a:rPr lang="pt-BR" dirty="0"/>
              <a:t>a execução de </a:t>
            </a:r>
            <a:r>
              <a:rPr lang="pt-BR" dirty="0" smtClean="0"/>
              <a:t>processos.</a:t>
            </a:r>
            <a:br>
              <a:rPr lang="pt-BR" dirty="0" smtClean="0"/>
            </a:br>
            <a:endParaRPr lang="pt-BR" dirty="0"/>
          </a:p>
          <a:p>
            <a:r>
              <a:rPr lang="pt-BR" dirty="0" smtClean="0"/>
              <a:t>Um </a:t>
            </a:r>
            <a:r>
              <a:rPr lang="pt-BR" dirty="0"/>
              <a:t>processador com núcleo </a:t>
            </a:r>
            <a:r>
              <a:rPr lang="pt-BR" dirty="0" smtClean="0"/>
              <a:t>múltiplo permite </a:t>
            </a:r>
            <a:r>
              <a:rPr lang="pt-BR" dirty="0"/>
              <a:t>paralelismo real entre </a:t>
            </a:r>
            <a:r>
              <a:rPr lang="pt-BR" dirty="0" smtClean="0"/>
              <a:t>processos, executando </a:t>
            </a:r>
            <a:r>
              <a:rPr lang="pt-BR" dirty="0"/>
              <a:t>múltiplas instruções por </a:t>
            </a:r>
            <a:r>
              <a:rPr lang="pt-BR" dirty="0" smtClean="0"/>
              <a:t>ciclo.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643314"/>
            <a:ext cx="32099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 t="7499" b="7500"/>
          <a:stretch>
            <a:fillRect/>
          </a:stretch>
        </p:blipFill>
        <p:spPr bwMode="auto">
          <a:xfrm>
            <a:off x="1214414" y="3786190"/>
            <a:ext cx="28575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anchor="b" anchorCtr="0">
            <a:normAutofit/>
          </a:bodyPr>
          <a:lstStyle/>
          <a:p>
            <a:r>
              <a:rPr lang="pt-BR" dirty="0" smtClean="0"/>
              <a:t>Plataformas de Execução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Uma </a:t>
            </a:r>
            <a:r>
              <a:rPr lang="pt-BR" dirty="0"/>
              <a:t>Placa-Mãe Multiprocessador </a:t>
            </a:r>
            <a:r>
              <a:rPr lang="pt-BR" dirty="0" smtClean="0"/>
              <a:t>permite que </a:t>
            </a:r>
            <a:r>
              <a:rPr lang="pt-BR" dirty="0"/>
              <a:t>cada processador execute um </a:t>
            </a:r>
            <a:r>
              <a:rPr lang="pt-BR" dirty="0" smtClean="0"/>
              <a:t>processo.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071810"/>
            <a:ext cx="3714775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0350" y="3071810"/>
            <a:ext cx="3830740" cy="278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90600"/>
          </a:xfrm>
        </p:spPr>
        <p:txBody>
          <a:bodyPr vert="horz" anchor="b" anchorCtr="0">
            <a:normAutofit/>
          </a:bodyPr>
          <a:lstStyle/>
          <a:p>
            <a:r>
              <a:rPr lang="pt-BR" dirty="0" smtClean="0"/>
              <a:t>Plataformas de Execução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1" i="1" dirty="0" smtClean="0"/>
          </a:p>
          <a:p>
            <a:r>
              <a:rPr lang="pt-BR" b="1" i="1" dirty="0" smtClean="0"/>
              <a:t>Cluster</a:t>
            </a:r>
            <a:r>
              <a:rPr lang="pt-BR" dirty="0" smtClean="0"/>
              <a:t> é o nome dado a um sistema montado com mais de um computador, cujo objetivo é fazer com que todo o processamento da aplicação seja distribuído aos computadores, mas de forma que pareça com que eles sejam um computador só. </a:t>
            </a:r>
          </a:p>
          <a:p>
            <a:endParaRPr lang="pt-BR" dirty="0" smtClean="0"/>
          </a:p>
          <a:p>
            <a:r>
              <a:rPr lang="pt-BR" sz="2800" dirty="0" smtClean="0"/>
              <a:t>Com isso, é possível realizar processamentos que até então somente computadores de alta performance seriam capazes de fazer.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anchor="b" anchorCtr="0">
            <a:normAutofit/>
          </a:bodyPr>
          <a:lstStyle/>
          <a:p>
            <a:r>
              <a:rPr lang="pt-BR" dirty="0"/>
              <a:t>Plataformas de Execução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Um </a:t>
            </a:r>
            <a:r>
              <a:rPr lang="pt-BR" sz="3200" b="1" i="1" dirty="0" smtClean="0"/>
              <a:t>cluster </a:t>
            </a:r>
            <a:r>
              <a:rPr lang="pt-BR" sz="3200" dirty="0"/>
              <a:t>é uma solução de baixo </a:t>
            </a:r>
            <a:r>
              <a:rPr lang="pt-BR" sz="3200" dirty="0" smtClean="0"/>
              <a:t>custo para </a:t>
            </a:r>
            <a:r>
              <a:rPr lang="pt-BR" sz="3200" dirty="0"/>
              <a:t>processamento </a:t>
            </a:r>
            <a:r>
              <a:rPr lang="pt-BR" sz="3200" dirty="0" smtClean="0"/>
              <a:t>paralelo de </a:t>
            </a:r>
            <a:r>
              <a:rPr lang="pt-BR" sz="3200" dirty="0"/>
              <a:t>alto </a:t>
            </a:r>
            <a:r>
              <a:rPr lang="pt-BR" sz="3200" dirty="0" smtClean="0"/>
              <a:t>desempenho.</a:t>
            </a:r>
            <a:endParaRPr lang="pt-BR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7895" t="1417" b="3441"/>
          <a:stretch>
            <a:fillRect/>
          </a:stretch>
        </p:blipFill>
        <p:spPr bwMode="auto">
          <a:xfrm>
            <a:off x="6000760" y="2643182"/>
            <a:ext cx="2500330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428868"/>
            <a:ext cx="5143536" cy="3668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anchor="b" anchorCtr="0">
            <a:normAutofit/>
          </a:bodyPr>
          <a:lstStyle/>
          <a:p>
            <a:r>
              <a:rPr lang="pt-BR" dirty="0" smtClean="0"/>
              <a:t>Suporte Computacional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Suportes </a:t>
            </a:r>
            <a:r>
              <a:rPr lang="pt-BR" dirty="0"/>
              <a:t>para Computação Paralela </a:t>
            </a:r>
            <a:r>
              <a:rPr lang="pt-BR" dirty="0" smtClean="0"/>
              <a:t>e Distribuída </a:t>
            </a:r>
            <a:r>
              <a:rPr lang="pt-BR" dirty="0"/>
              <a:t>devem fornecer: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Mecanismos </a:t>
            </a:r>
            <a:r>
              <a:rPr lang="pt-BR" dirty="0"/>
              <a:t>para execução paralela </a:t>
            </a:r>
            <a:r>
              <a:rPr lang="pt-BR" dirty="0" smtClean="0"/>
              <a:t>ou distribuída </a:t>
            </a:r>
            <a:r>
              <a:rPr lang="pt-BR" dirty="0"/>
              <a:t>de </a:t>
            </a:r>
            <a:r>
              <a:rPr lang="pt-BR" dirty="0" smtClean="0"/>
              <a:t>programas.</a:t>
            </a:r>
            <a:endParaRPr lang="pt-BR" dirty="0"/>
          </a:p>
          <a:p>
            <a:pPr lvl="1"/>
            <a:r>
              <a:rPr lang="pt-BR" dirty="0" smtClean="0"/>
              <a:t>Mecanismos </a:t>
            </a:r>
            <a:r>
              <a:rPr lang="pt-BR" dirty="0"/>
              <a:t>para controle de </a:t>
            </a:r>
            <a:r>
              <a:rPr lang="pt-BR" dirty="0" smtClean="0"/>
              <a:t>concorrência.</a:t>
            </a:r>
            <a:endParaRPr lang="pt-BR" dirty="0"/>
          </a:p>
          <a:p>
            <a:pPr lvl="1"/>
            <a:r>
              <a:rPr lang="pt-BR" dirty="0" smtClean="0"/>
              <a:t>Mecanismos </a:t>
            </a:r>
            <a:r>
              <a:rPr lang="pt-BR" dirty="0"/>
              <a:t>para comunicação </a:t>
            </a:r>
            <a:r>
              <a:rPr lang="pt-BR" dirty="0" smtClean="0"/>
              <a:t>entre processos </a:t>
            </a:r>
            <a:r>
              <a:rPr lang="pt-BR" dirty="0"/>
              <a:t>/ </a:t>
            </a:r>
            <a:r>
              <a:rPr lang="pt-BR" i="1" dirty="0"/>
              <a:t>threads</a:t>
            </a:r>
            <a:r>
              <a:rPr lang="pt-BR" dirty="0"/>
              <a:t> </a:t>
            </a:r>
            <a:r>
              <a:rPr lang="pt-BR" dirty="0" smtClean="0"/>
              <a:t>em paralelo </a:t>
            </a:r>
            <a:r>
              <a:rPr lang="pt-BR" dirty="0"/>
              <a:t>/ distribuídos</a:t>
            </a:r>
          </a:p>
          <a:p>
            <a:pPr lvl="1"/>
            <a:r>
              <a:rPr lang="pt-BR" dirty="0" smtClean="0"/>
              <a:t>Ferramentas </a:t>
            </a:r>
            <a:r>
              <a:rPr lang="pt-BR" dirty="0"/>
              <a:t>e mecanismos </a:t>
            </a:r>
            <a:r>
              <a:rPr lang="pt-BR" dirty="0" smtClean="0"/>
              <a:t>para desenvolvimento</a:t>
            </a:r>
            <a:r>
              <a:rPr lang="pt-BR" dirty="0"/>
              <a:t>, testes, </a:t>
            </a:r>
            <a:r>
              <a:rPr lang="pt-BR" dirty="0" smtClean="0"/>
              <a:t>gerenciamento, controle</a:t>
            </a:r>
            <a:r>
              <a:rPr lang="pt-BR" dirty="0"/>
              <a:t>, segurança, tolerância a faltas, </a:t>
            </a:r>
            <a:r>
              <a:rPr lang="pt-BR" dirty="0" smtClean="0"/>
              <a:t>...</a:t>
            </a:r>
            <a:endParaRPr lang="pt-BR" dirty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anchor="b" anchorCtr="0">
            <a:normAutofit fontScale="90000"/>
          </a:bodyPr>
          <a:lstStyle/>
          <a:p>
            <a:r>
              <a:rPr lang="pt-BR" dirty="0"/>
              <a:t>Suporte </a:t>
            </a:r>
            <a:r>
              <a:rPr lang="pt-BR" dirty="0" smtClean="0"/>
              <a:t>Computacional para Computação Paralela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Sistemas </a:t>
            </a:r>
            <a:r>
              <a:rPr lang="pt-BR" dirty="0"/>
              <a:t>Operacionais Multi-Tarefa: </a:t>
            </a:r>
            <a:r>
              <a:rPr lang="pt-BR" dirty="0" smtClean="0"/>
              <a:t>permitem a </a:t>
            </a:r>
            <a:r>
              <a:rPr lang="pt-BR" dirty="0"/>
              <a:t>troca </a:t>
            </a:r>
            <a:r>
              <a:rPr lang="pt-BR" dirty="0" smtClean="0"/>
              <a:t>de contexto </a:t>
            </a:r>
            <a:r>
              <a:rPr lang="pt-BR" dirty="0"/>
              <a:t>entre processos / </a:t>
            </a:r>
            <a:r>
              <a:rPr lang="pt-BR" dirty="0" smtClean="0"/>
              <a:t>threads.</a:t>
            </a:r>
          </a:p>
          <a:p>
            <a:pPr lvl="1"/>
            <a:r>
              <a:rPr lang="fr-FR" dirty="0" smtClean="0"/>
              <a:t>Ex</a:t>
            </a:r>
            <a:r>
              <a:rPr lang="fr-FR" dirty="0"/>
              <a:t>.: Windows, Linux, Solaris, HP-UX, AIX, etc.</a:t>
            </a:r>
          </a:p>
          <a:p>
            <a:r>
              <a:rPr lang="pt-BR" dirty="0" smtClean="0"/>
              <a:t>Linguagens </a:t>
            </a:r>
            <a:r>
              <a:rPr lang="pt-BR" dirty="0"/>
              <a:t>Multi-Tarefa: permitem </a:t>
            </a:r>
            <a:r>
              <a:rPr lang="pt-BR" dirty="0" smtClean="0"/>
              <a:t>escrever programas </a:t>
            </a:r>
            <a:r>
              <a:rPr lang="pt-BR" dirty="0" err="1" smtClean="0"/>
              <a:t>pseudos-paralelos</a:t>
            </a:r>
            <a:r>
              <a:rPr lang="pt-BR" dirty="0" smtClean="0"/>
              <a:t> ou </a:t>
            </a:r>
            <a:r>
              <a:rPr lang="pt-BR" dirty="0" smtClean="0"/>
              <a:t>paralelos, usando um único processador. </a:t>
            </a:r>
            <a:endParaRPr lang="pt-BR" dirty="0" smtClean="0"/>
          </a:p>
          <a:p>
            <a:pPr lvl="1"/>
            <a:r>
              <a:rPr lang="pt-BR" dirty="0" smtClean="0"/>
              <a:t>Ex</a:t>
            </a:r>
            <a:r>
              <a:rPr lang="pt-BR" dirty="0"/>
              <a:t>.: </a:t>
            </a:r>
            <a:r>
              <a:rPr lang="pt-BR" dirty="0" smtClean="0"/>
              <a:t>  Java</a:t>
            </a:r>
            <a:r>
              <a:rPr lang="pt-BR" dirty="0"/>
              <a:t>, </a:t>
            </a:r>
            <a:r>
              <a:rPr lang="pt-BR" dirty="0" smtClean="0"/>
              <a:t> C++</a:t>
            </a:r>
            <a:endParaRPr lang="pt-BR" dirty="0"/>
          </a:p>
          <a:p>
            <a:r>
              <a:rPr lang="pt-BR" dirty="0" smtClean="0"/>
              <a:t>Sistemas </a:t>
            </a:r>
            <a:r>
              <a:rPr lang="pt-BR" dirty="0"/>
              <a:t>Operacionais Paralelos: </a:t>
            </a:r>
            <a:r>
              <a:rPr lang="pt-BR" dirty="0" smtClean="0"/>
              <a:t>permitem usar </a:t>
            </a:r>
            <a:r>
              <a:rPr lang="pt-BR" dirty="0"/>
              <a:t>vários processadores em uma </a:t>
            </a:r>
            <a:r>
              <a:rPr lang="pt-BR" dirty="0" smtClean="0"/>
              <a:t>máquina. </a:t>
            </a:r>
          </a:p>
          <a:p>
            <a:pPr lvl="1"/>
            <a:r>
              <a:rPr lang="fr-FR" dirty="0" smtClean="0"/>
              <a:t>Ex</a:t>
            </a:r>
            <a:r>
              <a:rPr lang="fr-FR" dirty="0"/>
              <a:t>.: Linux, Solaris, Windows, etc.</a:t>
            </a:r>
          </a:p>
          <a:p>
            <a:r>
              <a:rPr lang="pt-BR" dirty="0" smtClean="0"/>
              <a:t>Suportes </a:t>
            </a:r>
            <a:r>
              <a:rPr lang="pt-BR" dirty="0"/>
              <a:t>para Programação </a:t>
            </a:r>
            <a:r>
              <a:rPr lang="pt-BR" dirty="0" smtClean="0"/>
              <a:t>Paralela permitem criar </a:t>
            </a:r>
            <a:r>
              <a:rPr lang="pt-BR" dirty="0"/>
              <a:t>uma </a:t>
            </a:r>
            <a:r>
              <a:rPr lang="pt-BR" dirty="0" smtClean="0"/>
              <a:t>máquinas virtuais paralelas. </a:t>
            </a:r>
          </a:p>
          <a:p>
            <a:pPr lvl="1"/>
            <a:r>
              <a:rPr lang="pt-BR" dirty="0" smtClean="0"/>
              <a:t>Ex</a:t>
            </a:r>
            <a:r>
              <a:rPr lang="pt-BR" dirty="0"/>
              <a:t>.: PVM</a:t>
            </a:r>
          </a:p>
          <a:p>
            <a:pPr lvl="1"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anchor="b" anchorCtr="0">
            <a:normAutofit fontScale="90000"/>
          </a:bodyPr>
          <a:lstStyle/>
          <a:p>
            <a:r>
              <a:rPr lang="pt-BR" dirty="0" smtClean="0"/>
              <a:t>Suporte Computacional para </a:t>
            </a:r>
            <a:r>
              <a:rPr lang="pt-BR" dirty="0" err="1" smtClean="0"/>
              <a:t>SOs</a:t>
            </a:r>
            <a:r>
              <a:rPr lang="en-US" dirty="0" smtClean="0"/>
              <a:t> /</a:t>
            </a:r>
            <a:r>
              <a:rPr lang="pt-BR" dirty="0" smtClean="0"/>
              <a:t> Linguagens </a:t>
            </a:r>
            <a:r>
              <a:rPr lang="pt-BR" dirty="0" err="1" smtClean="0"/>
              <a:t>Multi-tarefas</a:t>
            </a:r>
            <a:endParaRPr lang="pt-BR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785786" y="6286520"/>
            <a:ext cx="7572428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500034" y="1571612"/>
            <a:ext cx="8001056" cy="4357718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928662" y="5072074"/>
            <a:ext cx="7286676" cy="50006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Processador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928662" y="4214818"/>
            <a:ext cx="728667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Sistema Operacional </a:t>
            </a:r>
            <a:r>
              <a:rPr lang="en-US" dirty="0" smtClean="0"/>
              <a:t>/ </a:t>
            </a:r>
            <a:r>
              <a:rPr lang="pt-BR" dirty="0" smtClean="0"/>
              <a:t>Linguagem </a:t>
            </a:r>
            <a:r>
              <a:rPr lang="pt-BR" dirty="0" err="1" smtClean="0"/>
              <a:t>Multi-tarefa</a:t>
            </a:r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1714480" y="2500306"/>
            <a:ext cx="1357322" cy="5715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Aplicação</a:t>
            </a:r>
            <a:endParaRPr lang="pt-BR" sz="1400" dirty="0"/>
          </a:p>
        </p:txBody>
      </p:sp>
      <p:sp>
        <p:nvSpPr>
          <p:cNvPr id="16" name="Elipse 15"/>
          <p:cNvSpPr/>
          <p:nvPr/>
        </p:nvSpPr>
        <p:spPr>
          <a:xfrm>
            <a:off x="6215074" y="2500306"/>
            <a:ext cx="1285884" cy="5715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Aplicação</a:t>
            </a:r>
            <a:endParaRPr lang="pt-BR" sz="1400" dirty="0"/>
          </a:p>
        </p:txBody>
      </p:sp>
      <p:sp>
        <p:nvSpPr>
          <p:cNvPr id="17" name="Elipse 16"/>
          <p:cNvSpPr/>
          <p:nvPr/>
        </p:nvSpPr>
        <p:spPr>
          <a:xfrm>
            <a:off x="5286380" y="3214686"/>
            <a:ext cx="128588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Serviço</a:t>
            </a:r>
            <a:endParaRPr lang="pt-BR" sz="1400" dirty="0"/>
          </a:p>
        </p:txBody>
      </p:sp>
      <p:sp>
        <p:nvSpPr>
          <p:cNvPr id="18" name="Elipse 17"/>
          <p:cNvSpPr/>
          <p:nvPr/>
        </p:nvSpPr>
        <p:spPr>
          <a:xfrm>
            <a:off x="7215206" y="3214686"/>
            <a:ext cx="1285884" cy="50006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Aplicação</a:t>
            </a:r>
            <a:endParaRPr lang="pt-BR" sz="1400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571472" y="242886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Máquina</a:t>
            </a:r>
            <a:endParaRPr lang="pt-BR" dirty="0"/>
          </a:p>
        </p:txBody>
      </p:sp>
      <p:sp>
        <p:nvSpPr>
          <p:cNvPr id="33" name="Elipse 32"/>
          <p:cNvSpPr/>
          <p:nvPr/>
        </p:nvSpPr>
        <p:spPr>
          <a:xfrm>
            <a:off x="714348" y="3286124"/>
            <a:ext cx="1357322" cy="50006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Apliacação</a:t>
            </a:r>
            <a:endParaRPr lang="pt-BR" sz="1400" dirty="0"/>
          </a:p>
        </p:txBody>
      </p:sp>
      <p:sp>
        <p:nvSpPr>
          <p:cNvPr id="34" name="Elipse 33"/>
          <p:cNvSpPr/>
          <p:nvPr/>
        </p:nvSpPr>
        <p:spPr>
          <a:xfrm>
            <a:off x="2571736" y="3214686"/>
            <a:ext cx="121444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Serviço</a:t>
            </a:r>
            <a:endParaRPr lang="pt-BR" sz="1600" dirty="0"/>
          </a:p>
        </p:txBody>
      </p:sp>
      <p:cxnSp>
        <p:nvCxnSpPr>
          <p:cNvPr id="36" name="Conector de seta reta 35"/>
          <p:cNvCxnSpPr/>
          <p:nvPr/>
        </p:nvCxnSpPr>
        <p:spPr>
          <a:xfrm rot="5400000">
            <a:off x="1571604" y="3000372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>
            <a:off x="2143108" y="350043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 rot="16200000" flipH="1">
            <a:off x="2964645" y="3034503"/>
            <a:ext cx="14287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>
            <a:off x="3143240" y="2786058"/>
            <a:ext cx="30003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/>
          <p:nvPr/>
        </p:nvCxnSpPr>
        <p:spPr>
          <a:xfrm rot="10800000" flipV="1">
            <a:off x="3857620" y="2928934"/>
            <a:ext cx="221457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/>
          <p:nvPr/>
        </p:nvCxnSpPr>
        <p:spPr>
          <a:xfrm rot="10800000">
            <a:off x="6643702" y="350043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 rot="10800000">
            <a:off x="3929058" y="3500438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>
            <a:off x="7429520" y="2928934"/>
            <a:ext cx="214314" cy="212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Recursos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Software</a:t>
            </a:r>
          </a:p>
          <a:p>
            <a:pPr lvl="1"/>
            <a:r>
              <a:rPr lang="pt-BR" dirty="0" smtClean="0"/>
              <a:t>Java JDK </a:t>
            </a:r>
          </a:p>
          <a:p>
            <a:endParaRPr lang="pt-BR" dirty="0" smtClean="0"/>
          </a:p>
          <a:p>
            <a:r>
              <a:rPr lang="pt-BR" dirty="0" smtClean="0"/>
              <a:t>Página da disciplina</a:t>
            </a:r>
          </a:p>
          <a:p>
            <a:pPr lvl="1"/>
            <a:r>
              <a:rPr lang="pt-BR" dirty="0" smtClean="0"/>
              <a:t>http://www.inf.ufsc.br/~bosco/</a:t>
            </a:r>
          </a:p>
          <a:p>
            <a:pPr lvl="1"/>
            <a:r>
              <a:rPr lang="pt-BR" dirty="0" smtClean="0"/>
              <a:t>http://www.inf.ufsc.br/~lau.</a:t>
            </a:r>
            <a:r>
              <a:rPr lang="pt-BR" dirty="0" err="1" smtClean="0"/>
              <a:t>lung</a:t>
            </a:r>
            <a:r>
              <a:rPr lang="pt-BR" dirty="0" smtClean="0"/>
              <a:t>/INE5645/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Lista de </a:t>
            </a:r>
            <a:r>
              <a:rPr lang="pt-BR" dirty="0" smtClean="0"/>
              <a:t>e-mails</a:t>
            </a:r>
          </a:p>
          <a:p>
            <a:endParaRPr lang="pt-BR" dirty="0" smtClean="0"/>
          </a:p>
          <a:p>
            <a:r>
              <a:rPr lang="pt-BR" dirty="0" err="1" smtClean="0"/>
              <a:t>Moodle</a:t>
            </a:r>
            <a:endParaRPr lang="pt-BR" dirty="0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anchor="b" anchorCtr="0">
            <a:normAutofit/>
          </a:bodyPr>
          <a:lstStyle/>
          <a:p>
            <a:r>
              <a:rPr lang="pt-BR" dirty="0" smtClean="0"/>
              <a:t>Suporte Computacional para </a:t>
            </a:r>
            <a:r>
              <a:rPr lang="pt-BR" dirty="0" err="1" smtClean="0"/>
              <a:t>SOs</a:t>
            </a:r>
            <a:r>
              <a:rPr lang="en-US" dirty="0" smtClean="0"/>
              <a:t> </a:t>
            </a:r>
            <a:r>
              <a:rPr lang="pt-BR" dirty="0" smtClean="0"/>
              <a:t>Paralelos</a:t>
            </a:r>
            <a:endParaRPr lang="pt-BR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785786" y="6286520"/>
            <a:ext cx="7572428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500034" y="1571612"/>
            <a:ext cx="8001056" cy="4357718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928662" y="5072074"/>
            <a:ext cx="2928958" cy="50006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Processador 1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928662" y="4214818"/>
            <a:ext cx="728667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Sistema Operacional Paralelo</a:t>
            </a:r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1714480" y="2143116"/>
            <a:ext cx="1357322" cy="5715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Aplicação</a:t>
            </a:r>
            <a:endParaRPr lang="pt-BR" sz="1400" dirty="0"/>
          </a:p>
        </p:txBody>
      </p:sp>
      <p:sp>
        <p:nvSpPr>
          <p:cNvPr id="16" name="Elipse 15"/>
          <p:cNvSpPr/>
          <p:nvPr/>
        </p:nvSpPr>
        <p:spPr>
          <a:xfrm>
            <a:off x="6215074" y="2143116"/>
            <a:ext cx="1285884" cy="5715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Aplicação</a:t>
            </a:r>
            <a:endParaRPr lang="pt-BR" sz="1400" dirty="0"/>
          </a:p>
        </p:txBody>
      </p:sp>
      <p:sp>
        <p:nvSpPr>
          <p:cNvPr id="17" name="Elipse 16"/>
          <p:cNvSpPr/>
          <p:nvPr/>
        </p:nvSpPr>
        <p:spPr>
          <a:xfrm>
            <a:off x="5286380" y="2857496"/>
            <a:ext cx="128588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Serviço</a:t>
            </a:r>
            <a:endParaRPr lang="pt-BR" sz="1400" dirty="0"/>
          </a:p>
        </p:txBody>
      </p:sp>
      <p:sp>
        <p:nvSpPr>
          <p:cNvPr id="18" name="Elipse 17"/>
          <p:cNvSpPr/>
          <p:nvPr/>
        </p:nvSpPr>
        <p:spPr>
          <a:xfrm>
            <a:off x="7215206" y="2857496"/>
            <a:ext cx="1285884" cy="50006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Aplicação</a:t>
            </a:r>
            <a:endParaRPr lang="pt-BR" sz="1400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571472" y="171448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Máquina Paralela</a:t>
            </a:r>
            <a:endParaRPr lang="pt-BR" dirty="0"/>
          </a:p>
        </p:txBody>
      </p:sp>
      <p:sp>
        <p:nvSpPr>
          <p:cNvPr id="33" name="Elipse 32"/>
          <p:cNvSpPr/>
          <p:nvPr/>
        </p:nvSpPr>
        <p:spPr>
          <a:xfrm>
            <a:off x="714348" y="2928934"/>
            <a:ext cx="1357322" cy="50006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Apliacação</a:t>
            </a:r>
            <a:endParaRPr lang="pt-BR" sz="1400" dirty="0"/>
          </a:p>
        </p:txBody>
      </p:sp>
      <p:sp>
        <p:nvSpPr>
          <p:cNvPr id="34" name="Elipse 33"/>
          <p:cNvSpPr/>
          <p:nvPr/>
        </p:nvSpPr>
        <p:spPr>
          <a:xfrm>
            <a:off x="2571736" y="2857496"/>
            <a:ext cx="121444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Serviço</a:t>
            </a:r>
            <a:endParaRPr lang="pt-BR" sz="1600" dirty="0"/>
          </a:p>
        </p:txBody>
      </p:sp>
      <p:cxnSp>
        <p:nvCxnSpPr>
          <p:cNvPr id="36" name="Conector de seta reta 35"/>
          <p:cNvCxnSpPr/>
          <p:nvPr/>
        </p:nvCxnSpPr>
        <p:spPr>
          <a:xfrm rot="5400000">
            <a:off x="1571604" y="2643182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>
            <a:off x="2143108" y="314324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 rot="16200000" flipH="1">
            <a:off x="2964645" y="2750339"/>
            <a:ext cx="14287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>
            <a:off x="3143240" y="2428868"/>
            <a:ext cx="30003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/>
          <p:nvPr/>
        </p:nvCxnSpPr>
        <p:spPr>
          <a:xfrm rot="10800000" flipV="1">
            <a:off x="3857620" y="2571744"/>
            <a:ext cx="221457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/>
          <p:nvPr/>
        </p:nvCxnSpPr>
        <p:spPr>
          <a:xfrm rot="10800000">
            <a:off x="6643702" y="314324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 rot="10800000">
            <a:off x="3929058" y="3143248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>
            <a:off x="7429520" y="2644770"/>
            <a:ext cx="214314" cy="212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5286380" y="5072074"/>
            <a:ext cx="2928958" cy="50006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Processador N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4429124" y="514351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...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anchor="b" anchorCtr="0">
            <a:normAutofit fontScale="90000"/>
          </a:bodyPr>
          <a:lstStyle/>
          <a:p>
            <a:r>
              <a:rPr lang="pt-BR" dirty="0" smtClean="0"/>
              <a:t>Suporte Computacional para Computação Paralela</a:t>
            </a:r>
            <a:endParaRPr lang="pt-BR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785786" y="6286520"/>
            <a:ext cx="7572428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500034" y="1571612"/>
            <a:ext cx="8001056" cy="4357718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928662" y="5072074"/>
            <a:ext cx="2928958" cy="5000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Hardware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928662" y="3571876"/>
            <a:ext cx="728667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Linguagem </a:t>
            </a:r>
            <a:r>
              <a:rPr lang="en-US" dirty="0" smtClean="0"/>
              <a:t>/</a:t>
            </a:r>
            <a:r>
              <a:rPr lang="pt-BR" dirty="0" smtClean="0"/>
              <a:t> Suporte para Computação Paralela</a:t>
            </a:r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1714480" y="2143116"/>
            <a:ext cx="1357322" cy="5715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Aplicação</a:t>
            </a:r>
            <a:endParaRPr lang="pt-BR" sz="1400" dirty="0"/>
          </a:p>
        </p:txBody>
      </p:sp>
      <p:sp>
        <p:nvSpPr>
          <p:cNvPr id="16" name="Elipse 15"/>
          <p:cNvSpPr/>
          <p:nvPr/>
        </p:nvSpPr>
        <p:spPr>
          <a:xfrm>
            <a:off x="6215074" y="2143116"/>
            <a:ext cx="1285884" cy="5715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Aplicação</a:t>
            </a:r>
            <a:endParaRPr lang="pt-BR" sz="1400" dirty="0"/>
          </a:p>
        </p:txBody>
      </p:sp>
      <p:sp>
        <p:nvSpPr>
          <p:cNvPr id="17" name="Elipse 16"/>
          <p:cNvSpPr/>
          <p:nvPr/>
        </p:nvSpPr>
        <p:spPr>
          <a:xfrm>
            <a:off x="5286380" y="2857496"/>
            <a:ext cx="128588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Serviço</a:t>
            </a:r>
            <a:endParaRPr lang="pt-BR" sz="1400" dirty="0"/>
          </a:p>
        </p:txBody>
      </p:sp>
      <p:sp>
        <p:nvSpPr>
          <p:cNvPr id="18" name="Elipse 17"/>
          <p:cNvSpPr/>
          <p:nvPr/>
        </p:nvSpPr>
        <p:spPr>
          <a:xfrm>
            <a:off x="7215206" y="2857496"/>
            <a:ext cx="1285884" cy="50006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Aplicação</a:t>
            </a:r>
            <a:endParaRPr lang="pt-BR" sz="1400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571472" y="171448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Máquina Virtual Paralela</a:t>
            </a:r>
            <a:endParaRPr lang="pt-BR" dirty="0"/>
          </a:p>
        </p:txBody>
      </p:sp>
      <p:sp>
        <p:nvSpPr>
          <p:cNvPr id="33" name="Elipse 32"/>
          <p:cNvSpPr/>
          <p:nvPr/>
        </p:nvSpPr>
        <p:spPr>
          <a:xfrm>
            <a:off x="714348" y="2928934"/>
            <a:ext cx="1357322" cy="50006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Apliacação</a:t>
            </a:r>
            <a:endParaRPr lang="pt-BR" sz="1400" dirty="0"/>
          </a:p>
        </p:txBody>
      </p:sp>
      <p:sp>
        <p:nvSpPr>
          <p:cNvPr id="34" name="Elipse 33"/>
          <p:cNvSpPr/>
          <p:nvPr/>
        </p:nvSpPr>
        <p:spPr>
          <a:xfrm>
            <a:off x="2571736" y="2857496"/>
            <a:ext cx="121444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Serviço</a:t>
            </a:r>
            <a:endParaRPr lang="pt-BR" sz="1600" dirty="0"/>
          </a:p>
        </p:txBody>
      </p:sp>
      <p:cxnSp>
        <p:nvCxnSpPr>
          <p:cNvPr id="36" name="Conector de seta reta 35"/>
          <p:cNvCxnSpPr/>
          <p:nvPr/>
        </p:nvCxnSpPr>
        <p:spPr>
          <a:xfrm rot="5400000">
            <a:off x="1571604" y="2643182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>
            <a:off x="2143108" y="314324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 rot="16200000" flipH="1">
            <a:off x="2964645" y="2750339"/>
            <a:ext cx="14287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>
            <a:off x="3143240" y="2428868"/>
            <a:ext cx="30003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/>
          <p:nvPr/>
        </p:nvCxnSpPr>
        <p:spPr>
          <a:xfrm rot="10800000" flipV="1">
            <a:off x="3857620" y="2571744"/>
            <a:ext cx="221457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/>
          <p:nvPr/>
        </p:nvCxnSpPr>
        <p:spPr>
          <a:xfrm rot="10800000">
            <a:off x="6643702" y="314324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 rot="10800000">
            <a:off x="3929058" y="3143248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>
            <a:off x="7429520" y="2644770"/>
            <a:ext cx="214314" cy="212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5286380" y="5072074"/>
            <a:ext cx="2928958" cy="50006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Hardware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4429124" y="514351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...</a:t>
            </a:r>
            <a:endParaRPr lang="pt-BR" dirty="0"/>
          </a:p>
        </p:txBody>
      </p:sp>
      <p:sp>
        <p:nvSpPr>
          <p:cNvPr id="25" name="Retângulo 24"/>
          <p:cNvSpPr/>
          <p:nvPr/>
        </p:nvSpPr>
        <p:spPr>
          <a:xfrm>
            <a:off x="928662" y="4357694"/>
            <a:ext cx="2928958" cy="50006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Sistema Operacional</a:t>
            </a:r>
            <a:endParaRPr lang="pt-BR" dirty="0"/>
          </a:p>
        </p:txBody>
      </p:sp>
      <p:sp>
        <p:nvSpPr>
          <p:cNvPr id="26" name="Retângulo 25"/>
          <p:cNvSpPr/>
          <p:nvPr/>
        </p:nvSpPr>
        <p:spPr>
          <a:xfrm>
            <a:off x="5286380" y="4357694"/>
            <a:ext cx="2928958" cy="50006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Sistema Operacional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4429124" y="442913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...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Suporte Computacional para Programação Distribuída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Suporte </a:t>
            </a:r>
            <a:r>
              <a:rPr lang="pt-BR" dirty="0"/>
              <a:t>para Computação </a:t>
            </a:r>
            <a:r>
              <a:rPr lang="pt-BR" dirty="0" smtClean="0"/>
              <a:t>Distribuída</a:t>
            </a:r>
          </a:p>
          <a:p>
            <a:pPr lvl="1"/>
            <a:r>
              <a:rPr lang="pt-BR" b="1" dirty="0" err="1" smtClean="0"/>
              <a:t>APIs</a:t>
            </a:r>
            <a:r>
              <a:rPr lang="pt-BR" b="1" dirty="0" smtClean="0"/>
              <a:t> </a:t>
            </a:r>
            <a:r>
              <a:rPr lang="pt-BR" b="1" dirty="0"/>
              <a:t>e Bibliotecas</a:t>
            </a:r>
            <a:r>
              <a:rPr lang="pt-BR" dirty="0"/>
              <a:t>: fornecem rotinas </a:t>
            </a:r>
            <a:r>
              <a:rPr lang="pt-BR" dirty="0" smtClean="0"/>
              <a:t>para comunicação entre processos</a:t>
            </a:r>
            <a:br>
              <a:rPr lang="pt-BR" dirty="0" smtClean="0"/>
            </a:br>
            <a:r>
              <a:rPr lang="fr-FR" dirty="0" smtClean="0"/>
              <a:t>Ex</a:t>
            </a:r>
            <a:r>
              <a:rPr lang="fr-FR" dirty="0"/>
              <a:t>.: UNIX Sockets, WinSock, java.net, </a:t>
            </a:r>
            <a:r>
              <a:rPr lang="fr-FR" dirty="0" smtClean="0"/>
              <a:t>... .</a:t>
            </a:r>
          </a:p>
          <a:p>
            <a:pPr lvl="1"/>
            <a:r>
              <a:rPr lang="pt-BR" b="1" dirty="0" err="1" smtClean="0"/>
              <a:t>Middleware</a:t>
            </a:r>
            <a:r>
              <a:rPr lang="pt-BR" b="1" dirty="0" smtClean="0"/>
              <a:t> </a:t>
            </a:r>
            <a:r>
              <a:rPr lang="pt-BR" b="1" dirty="0"/>
              <a:t>para Programação </a:t>
            </a:r>
            <a:r>
              <a:rPr lang="pt-BR" b="1" dirty="0" smtClean="0"/>
              <a:t>Distribuída</a:t>
            </a:r>
            <a:r>
              <a:rPr lang="pt-BR" dirty="0" smtClean="0"/>
              <a:t>: fornece </a:t>
            </a:r>
            <a:r>
              <a:rPr lang="pt-BR" dirty="0"/>
              <a:t>suporte para criar / </a:t>
            </a:r>
            <a:r>
              <a:rPr lang="pt-BR" dirty="0" smtClean="0"/>
              <a:t>executar programas </a:t>
            </a:r>
            <a:r>
              <a:rPr lang="pt-BR" dirty="0"/>
              <a:t>distribuídos. </a:t>
            </a:r>
            <a:r>
              <a:rPr lang="pt-BR" dirty="0" smtClean="0"/>
              <a:t>Ex: Java RMI, CORBA RMI.</a:t>
            </a:r>
          </a:p>
          <a:p>
            <a:pPr lvl="1"/>
            <a:r>
              <a:rPr lang="pt-BR" b="1" dirty="0" smtClean="0"/>
              <a:t>Servidores </a:t>
            </a:r>
            <a:r>
              <a:rPr lang="pt-BR" b="1" dirty="0"/>
              <a:t>de Aplicação</a:t>
            </a:r>
            <a:r>
              <a:rPr lang="pt-BR" dirty="0"/>
              <a:t>: permitem o acesso </a:t>
            </a:r>
            <a:r>
              <a:rPr lang="pt-BR" dirty="0" smtClean="0"/>
              <a:t>a aplicações </a:t>
            </a:r>
            <a:r>
              <a:rPr lang="pt-BR" dirty="0"/>
              <a:t>via rede. Ex.: Tomcat, JBoss, </a:t>
            </a:r>
            <a:r>
              <a:rPr lang="pt-BR" dirty="0" smtClean="0"/>
              <a:t>... .</a:t>
            </a:r>
          </a:p>
          <a:p>
            <a:endParaRPr lang="pt-BR" dirty="0" smtClean="0"/>
          </a:p>
          <a:p>
            <a:r>
              <a:rPr lang="pt-BR" dirty="0" smtClean="0"/>
              <a:t>Linguagens e sistemas operacionais distribuídos caíram em desuso por não suportarem heterogeneidade de ambiente.</a:t>
            </a:r>
            <a:endParaRPr lang="pt-B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anchor="b" anchorCtr="0">
            <a:normAutofit/>
          </a:bodyPr>
          <a:lstStyle/>
          <a:p>
            <a:r>
              <a:rPr lang="pt-BR" dirty="0" smtClean="0"/>
              <a:t>API / Biblioteca  - RPC (</a:t>
            </a:r>
            <a:r>
              <a:rPr lang="pt-BR" dirty="0" err="1" smtClean="0"/>
              <a:t>Remote</a:t>
            </a:r>
            <a:r>
              <a:rPr lang="pt-BR" dirty="0" smtClean="0"/>
              <a:t> </a:t>
            </a:r>
            <a:r>
              <a:rPr lang="pt-BR" dirty="0" err="1" smtClean="0"/>
              <a:t>Procedure</a:t>
            </a:r>
            <a:r>
              <a:rPr lang="pt-BR" dirty="0" smtClean="0"/>
              <a:t> </a:t>
            </a:r>
            <a:r>
              <a:rPr lang="pt-BR" dirty="0" err="1" smtClean="0"/>
              <a:t>Call</a:t>
            </a:r>
            <a:r>
              <a:rPr lang="pt-BR" dirty="0" smtClean="0"/>
              <a:t>)</a:t>
            </a:r>
            <a:endParaRPr lang="pt-BR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785786" y="6286520"/>
            <a:ext cx="7572428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500034" y="1571612"/>
            <a:ext cx="3500462" cy="4357718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000628" y="1571612"/>
            <a:ext cx="3714776" cy="4357718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8" name="Retângulo 7"/>
          <p:cNvSpPr/>
          <p:nvPr/>
        </p:nvSpPr>
        <p:spPr>
          <a:xfrm>
            <a:off x="785786" y="5214950"/>
            <a:ext cx="2928958" cy="50006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Hardware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5286380" y="5214950"/>
            <a:ext cx="3143272" cy="50006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Hardware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785786" y="4357694"/>
            <a:ext cx="292895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Sistema Operacional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5286380" y="4357694"/>
            <a:ext cx="314327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Sistema Operacional</a:t>
            </a:r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1714480" y="1785926"/>
            <a:ext cx="1357322" cy="5715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Aplicação</a:t>
            </a:r>
            <a:endParaRPr lang="pt-BR" sz="1400" dirty="0"/>
          </a:p>
        </p:txBody>
      </p:sp>
      <p:sp>
        <p:nvSpPr>
          <p:cNvPr id="15" name="Retângulo 14"/>
          <p:cNvSpPr/>
          <p:nvPr/>
        </p:nvSpPr>
        <p:spPr>
          <a:xfrm>
            <a:off x="785786" y="3429000"/>
            <a:ext cx="2928958" cy="6429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API / Biblioteca</a:t>
            </a:r>
            <a:endParaRPr lang="pt-BR" dirty="0"/>
          </a:p>
        </p:txBody>
      </p:sp>
      <p:sp>
        <p:nvSpPr>
          <p:cNvPr id="16" name="Elipse 15"/>
          <p:cNvSpPr/>
          <p:nvPr/>
        </p:nvSpPr>
        <p:spPr>
          <a:xfrm>
            <a:off x="6215074" y="1785926"/>
            <a:ext cx="1285884" cy="5715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Aplicação</a:t>
            </a:r>
            <a:endParaRPr lang="pt-BR" sz="1400" dirty="0"/>
          </a:p>
        </p:txBody>
      </p:sp>
      <p:sp>
        <p:nvSpPr>
          <p:cNvPr id="17" name="Elipse 16"/>
          <p:cNvSpPr/>
          <p:nvPr/>
        </p:nvSpPr>
        <p:spPr>
          <a:xfrm>
            <a:off x="5286380" y="2500306"/>
            <a:ext cx="128588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Serviço</a:t>
            </a:r>
            <a:endParaRPr lang="pt-BR" sz="1400" dirty="0"/>
          </a:p>
        </p:txBody>
      </p:sp>
      <p:sp>
        <p:nvSpPr>
          <p:cNvPr id="18" name="Elipse 17"/>
          <p:cNvSpPr/>
          <p:nvPr/>
        </p:nvSpPr>
        <p:spPr>
          <a:xfrm>
            <a:off x="7215206" y="2500306"/>
            <a:ext cx="1285884" cy="50006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Aplicação</a:t>
            </a:r>
            <a:endParaRPr lang="pt-BR" sz="1400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571472" y="171448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Máquina 1</a:t>
            </a:r>
            <a:endParaRPr lang="pt-BR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5072066" y="171448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Máquina N</a:t>
            </a:r>
            <a:endParaRPr lang="pt-BR" dirty="0"/>
          </a:p>
        </p:txBody>
      </p:sp>
      <p:cxnSp>
        <p:nvCxnSpPr>
          <p:cNvPr id="28" name="Conector de seta reta 27"/>
          <p:cNvCxnSpPr/>
          <p:nvPr/>
        </p:nvCxnSpPr>
        <p:spPr>
          <a:xfrm flipV="1">
            <a:off x="5929322" y="2214554"/>
            <a:ext cx="285752" cy="2143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>
            <a:off x="7500958" y="2143116"/>
            <a:ext cx="357190" cy="2857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/>
          <p:cNvSpPr/>
          <p:nvPr/>
        </p:nvSpPr>
        <p:spPr>
          <a:xfrm>
            <a:off x="714348" y="2571744"/>
            <a:ext cx="1357322" cy="50006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Apliacação</a:t>
            </a:r>
            <a:endParaRPr lang="pt-BR" sz="1400" dirty="0"/>
          </a:p>
        </p:txBody>
      </p:sp>
      <p:sp>
        <p:nvSpPr>
          <p:cNvPr id="34" name="Elipse 33"/>
          <p:cNvSpPr/>
          <p:nvPr/>
        </p:nvSpPr>
        <p:spPr>
          <a:xfrm>
            <a:off x="2571736" y="2500306"/>
            <a:ext cx="121444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Serviço</a:t>
            </a:r>
            <a:endParaRPr lang="pt-BR" sz="1600" dirty="0"/>
          </a:p>
        </p:txBody>
      </p:sp>
      <p:cxnSp>
        <p:nvCxnSpPr>
          <p:cNvPr id="36" name="Conector de seta reta 35"/>
          <p:cNvCxnSpPr/>
          <p:nvPr/>
        </p:nvCxnSpPr>
        <p:spPr>
          <a:xfrm rot="5400000">
            <a:off x="1571604" y="2285992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>
            <a:off x="2143108" y="278605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 rot="16200000" flipH="1">
            <a:off x="2964645" y="2321711"/>
            <a:ext cx="14287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>
            <a:off x="3143240" y="2071678"/>
            <a:ext cx="30003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/>
          <p:nvPr/>
        </p:nvCxnSpPr>
        <p:spPr>
          <a:xfrm rot="10800000" flipV="1">
            <a:off x="3857620" y="2214554"/>
            <a:ext cx="221457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/>
          <p:nvPr/>
        </p:nvCxnSpPr>
        <p:spPr>
          <a:xfrm rot="10800000">
            <a:off x="6643702" y="278605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/>
          <p:cNvSpPr/>
          <p:nvPr/>
        </p:nvSpPr>
        <p:spPr>
          <a:xfrm>
            <a:off x="5286380" y="3429000"/>
            <a:ext cx="3143272" cy="7143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API / Biblioteca</a:t>
            </a:r>
            <a:endParaRPr lang="pt-BR" dirty="0"/>
          </a:p>
        </p:txBody>
      </p:sp>
      <p:cxnSp>
        <p:nvCxnSpPr>
          <p:cNvPr id="47" name="Conector de seta reta 46"/>
          <p:cNvCxnSpPr/>
          <p:nvPr/>
        </p:nvCxnSpPr>
        <p:spPr>
          <a:xfrm rot="5400000">
            <a:off x="5786446" y="3214686"/>
            <a:ext cx="28575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/>
          <p:nvPr/>
        </p:nvCxnSpPr>
        <p:spPr>
          <a:xfrm rot="5400000">
            <a:off x="3000364" y="3214686"/>
            <a:ext cx="28575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anchor="b" anchorCtr="0">
            <a:normAutofit/>
          </a:bodyPr>
          <a:lstStyle/>
          <a:p>
            <a:r>
              <a:rPr lang="pt-BR" dirty="0" smtClean="0"/>
              <a:t>Middleware para Programação Distribuída</a:t>
            </a:r>
            <a:endParaRPr lang="pt-BR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785786" y="6286520"/>
            <a:ext cx="7572428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500034" y="1571612"/>
            <a:ext cx="3500462" cy="428628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000628" y="1571612"/>
            <a:ext cx="3714776" cy="4357718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8" name="Retângulo 7"/>
          <p:cNvSpPr/>
          <p:nvPr/>
        </p:nvSpPr>
        <p:spPr>
          <a:xfrm>
            <a:off x="785786" y="5214950"/>
            <a:ext cx="2928958" cy="50006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Hardware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5286380" y="5214950"/>
            <a:ext cx="3143272" cy="50006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Hardware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785786" y="4357694"/>
            <a:ext cx="292895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Sistema Operacional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5286380" y="4357694"/>
            <a:ext cx="314327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Sistema Operacional</a:t>
            </a:r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1714480" y="1785926"/>
            <a:ext cx="1357322" cy="5715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Aplicação</a:t>
            </a:r>
            <a:endParaRPr lang="pt-BR" sz="1400" dirty="0"/>
          </a:p>
        </p:txBody>
      </p:sp>
      <p:sp>
        <p:nvSpPr>
          <p:cNvPr id="15" name="Retângulo 14"/>
          <p:cNvSpPr/>
          <p:nvPr/>
        </p:nvSpPr>
        <p:spPr>
          <a:xfrm>
            <a:off x="785786" y="3429000"/>
            <a:ext cx="7643866" cy="6429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Middleware para Programação Distribuída</a:t>
            </a:r>
            <a:endParaRPr lang="pt-BR" dirty="0"/>
          </a:p>
        </p:txBody>
      </p:sp>
      <p:sp>
        <p:nvSpPr>
          <p:cNvPr id="16" name="Elipse 15"/>
          <p:cNvSpPr/>
          <p:nvPr/>
        </p:nvSpPr>
        <p:spPr>
          <a:xfrm>
            <a:off x="6215074" y="1785926"/>
            <a:ext cx="1285884" cy="5715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Aplicação</a:t>
            </a:r>
            <a:endParaRPr lang="pt-BR" sz="1400" dirty="0"/>
          </a:p>
        </p:txBody>
      </p:sp>
      <p:sp>
        <p:nvSpPr>
          <p:cNvPr id="17" name="Elipse 16"/>
          <p:cNvSpPr/>
          <p:nvPr/>
        </p:nvSpPr>
        <p:spPr>
          <a:xfrm>
            <a:off x="5286380" y="2500306"/>
            <a:ext cx="128588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Serviço</a:t>
            </a:r>
            <a:endParaRPr lang="pt-BR" sz="1400" dirty="0"/>
          </a:p>
        </p:txBody>
      </p:sp>
      <p:sp>
        <p:nvSpPr>
          <p:cNvPr id="18" name="Elipse 17"/>
          <p:cNvSpPr/>
          <p:nvPr/>
        </p:nvSpPr>
        <p:spPr>
          <a:xfrm>
            <a:off x="7215206" y="2500306"/>
            <a:ext cx="1285884" cy="50006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Aplicação</a:t>
            </a:r>
            <a:endParaRPr lang="pt-BR" sz="1400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571472" y="171448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Máquina 1</a:t>
            </a:r>
            <a:endParaRPr lang="pt-BR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5072066" y="171448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Máquina N</a:t>
            </a:r>
            <a:endParaRPr lang="pt-BR" dirty="0"/>
          </a:p>
        </p:txBody>
      </p:sp>
      <p:cxnSp>
        <p:nvCxnSpPr>
          <p:cNvPr id="28" name="Conector de seta reta 27"/>
          <p:cNvCxnSpPr/>
          <p:nvPr/>
        </p:nvCxnSpPr>
        <p:spPr>
          <a:xfrm flipV="1">
            <a:off x="5929322" y="2214554"/>
            <a:ext cx="285752" cy="2143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>
            <a:off x="7500958" y="2143116"/>
            <a:ext cx="357190" cy="2857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/>
          <p:cNvSpPr/>
          <p:nvPr/>
        </p:nvSpPr>
        <p:spPr>
          <a:xfrm>
            <a:off x="714348" y="2571744"/>
            <a:ext cx="1357322" cy="50006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Apliacação</a:t>
            </a:r>
            <a:endParaRPr lang="pt-BR" sz="1400" dirty="0"/>
          </a:p>
        </p:txBody>
      </p:sp>
      <p:sp>
        <p:nvSpPr>
          <p:cNvPr id="34" name="Elipse 33"/>
          <p:cNvSpPr/>
          <p:nvPr/>
        </p:nvSpPr>
        <p:spPr>
          <a:xfrm>
            <a:off x="2571736" y="2500306"/>
            <a:ext cx="121444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Serviço</a:t>
            </a:r>
            <a:endParaRPr lang="pt-BR" sz="1600" dirty="0"/>
          </a:p>
        </p:txBody>
      </p:sp>
      <p:cxnSp>
        <p:nvCxnSpPr>
          <p:cNvPr id="36" name="Conector de seta reta 35"/>
          <p:cNvCxnSpPr/>
          <p:nvPr/>
        </p:nvCxnSpPr>
        <p:spPr>
          <a:xfrm rot="5400000">
            <a:off x="1571604" y="2285992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>
            <a:off x="2143108" y="278605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 rot="16200000" flipH="1">
            <a:off x="3000364" y="2285992"/>
            <a:ext cx="14287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>
            <a:off x="3143240" y="2071678"/>
            <a:ext cx="30003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/>
          <p:nvPr/>
        </p:nvCxnSpPr>
        <p:spPr>
          <a:xfrm rot="10800000" flipV="1">
            <a:off x="3857620" y="2214554"/>
            <a:ext cx="221457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/>
          <p:nvPr/>
        </p:nvCxnSpPr>
        <p:spPr>
          <a:xfrm rot="10800000">
            <a:off x="6643702" y="278605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rot="5400000">
            <a:off x="3000364" y="3214686"/>
            <a:ext cx="28575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rot="5400000">
            <a:off x="5786446" y="3214686"/>
            <a:ext cx="28575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anchor="b" anchorCtr="0">
            <a:normAutofit/>
          </a:bodyPr>
          <a:lstStyle/>
          <a:p>
            <a:r>
              <a:rPr lang="pt-BR" dirty="0" smtClean="0"/>
              <a:t>Servidor de Aplicação</a:t>
            </a:r>
            <a:endParaRPr lang="pt-BR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785786" y="6286520"/>
            <a:ext cx="7572428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500034" y="1571612"/>
            <a:ext cx="3500462" cy="428628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000628" y="1571612"/>
            <a:ext cx="3714776" cy="4357718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8" name="Retângulo 7"/>
          <p:cNvSpPr/>
          <p:nvPr/>
        </p:nvSpPr>
        <p:spPr>
          <a:xfrm>
            <a:off x="785786" y="5214950"/>
            <a:ext cx="2928958" cy="50006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Hardware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5286380" y="5214950"/>
            <a:ext cx="3143272" cy="50006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Hardware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785786" y="4357694"/>
            <a:ext cx="292895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Sistema Operacional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5286380" y="4357694"/>
            <a:ext cx="314327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Sistema Operacional</a:t>
            </a:r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1857356" y="2143116"/>
            <a:ext cx="1143008" cy="42862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Cliente</a:t>
            </a:r>
            <a:endParaRPr lang="pt-BR" sz="1600" dirty="0"/>
          </a:p>
        </p:txBody>
      </p:sp>
      <p:sp>
        <p:nvSpPr>
          <p:cNvPr id="13" name="Elipse 12"/>
          <p:cNvSpPr/>
          <p:nvPr/>
        </p:nvSpPr>
        <p:spPr>
          <a:xfrm>
            <a:off x="1071538" y="2928934"/>
            <a:ext cx="1143008" cy="42862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Cliente</a:t>
            </a:r>
            <a:endParaRPr lang="pt-BR" sz="1600" dirty="0"/>
          </a:p>
        </p:txBody>
      </p:sp>
      <p:sp>
        <p:nvSpPr>
          <p:cNvPr id="14" name="Elipse 13"/>
          <p:cNvSpPr/>
          <p:nvPr/>
        </p:nvSpPr>
        <p:spPr>
          <a:xfrm>
            <a:off x="2428860" y="3643314"/>
            <a:ext cx="1143008" cy="42862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Cliente</a:t>
            </a:r>
            <a:endParaRPr lang="pt-BR" sz="1600" dirty="0"/>
          </a:p>
        </p:txBody>
      </p:sp>
      <p:sp>
        <p:nvSpPr>
          <p:cNvPr id="15" name="Retângulo 14"/>
          <p:cNvSpPr/>
          <p:nvPr/>
        </p:nvSpPr>
        <p:spPr>
          <a:xfrm>
            <a:off x="5286380" y="3429000"/>
            <a:ext cx="3143272" cy="6429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Servidor de Aplicação</a:t>
            </a:r>
            <a:endParaRPr lang="pt-BR" dirty="0"/>
          </a:p>
        </p:txBody>
      </p:sp>
      <p:sp>
        <p:nvSpPr>
          <p:cNvPr id="16" name="Elipse 15"/>
          <p:cNvSpPr/>
          <p:nvPr/>
        </p:nvSpPr>
        <p:spPr>
          <a:xfrm>
            <a:off x="6215074" y="1785926"/>
            <a:ext cx="1285884" cy="5715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Aplicação</a:t>
            </a:r>
            <a:endParaRPr lang="pt-BR" sz="1400" dirty="0"/>
          </a:p>
        </p:txBody>
      </p:sp>
      <p:sp>
        <p:nvSpPr>
          <p:cNvPr id="17" name="Elipse 16"/>
          <p:cNvSpPr/>
          <p:nvPr/>
        </p:nvSpPr>
        <p:spPr>
          <a:xfrm>
            <a:off x="5286380" y="2500306"/>
            <a:ext cx="1285884" cy="5000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Aplicação</a:t>
            </a:r>
            <a:endParaRPr lang="pt-BR" sz="1400" dirty="0"/>
          </a:p>
        </p:txBody>
      </p:sp>
      <p:sp>
        <p:nvSpPr>
          <p:cNvPr id="18" name="Elipse 17"/>
          <p:cNvSpPr/>
          <p:nvPr/>
        </p:nvSpPr>
        <p:spPr>
          <a:xfrm>
            <a:off x="7215206" y="2500306"/>
            <a:ext cx="1285884" cy="5000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Aplicação</a:t>
            </a:r>
            <a:endParaRPr lang="pt-BR" sz="1400" dirty="0"/>
          </a:p>
        </p:txBody>
      </p:sp>
      <p:cxnSp>
        <p:nvCxnSpPr>
          <p:cNvPr id="20" name="Conector de seta reta 19"/>
          <p:cNvCxnSpPr>
            <a:endCxn id="17" idx="4"/>
          </p:cNvCxnSpPr>
          <p:nvPr/>
        </p:nvCxnSpPr>
        <p:spPr>
          <a:xfrm rot="5400000" flipH="1" flipV="1">
            <a:off x="5750727" y="317896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>
            <a:endCxn id="16" idx="4"/>
          </p:cNvCxnSpPr>
          <p:nvPr/>
        </p:nvCxnSpPr>
        <p:spPr>
          <a:xfrm rot="5400000" flipH="1" flipV="1">
            <a:off x="6357950" y="2857496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>
            <a:endCxn id="18" idx="4"/>
          </p:cNvCxnSpPr>
          <p:nvPr/>
        </p:nvCxnSpPr>
        <p:spPr>
          <a:xfrm rot="5400000" flipH="1" flipV="1">
            <a:off x="7679553" y="317896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>
            <a:off x="2928928" y="2571746"/>
            <a:ext cx="2286015" cy="107156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>
            <a:off x="2285984" y="3214686"/>
            <a:ext cx="2928958" cy="571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>
            <a:off x="3643306" y="3857628"/>
            <a:ext cx="1571636" cy="714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/>
          <p:cNvSpPr txBox="1"/>
          <p:nvPr/>
        </p:nvSpPr>
        <p:spPr>
          <a:xfrm>
            <a:off x="642910" y="171448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Máquina 1</a:t>
            </a:r>
            <a:endParaRPr lang="pt-BR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5072066" y="171448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Máquina N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UNIDADE 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sz="3600" dirty="0" smtClean="0"/>
              <a:t>INTRODUÇÃO À PROGRAMAÇÃO </a:t>
            </a:r>
          </a:p>
          <a:p>
            <a:pPr algn="ctr">
              <a:buNone/>
            </a:pPr>
            <a:r>
              <a:rPr lang="pt-BR" sz="3600" dirty="0" smtClean="0"/>
              <a:t>PARALELA E DISTRIBUÍDA</a:t>
            </a:r>
            <a:endParaRPr lang="pt-BR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Tópicos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/>
              <a:t>História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Programação Concorrente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Programação Paralela e Distribuída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Vantagens e Dificuldades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Plataformas de Execução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Suporte Computacional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 campo da programação paralela e distribuída surgiu do campo da programação concorrente.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 campo da Programação Concorrente iniciou uma explosiva expansão desde: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1970</TotalTime>
  <Words>2085</Words>
  <Application>Microsoft Office PowerPoint</Application>
  <PresentationFormat>Apresentação na tela (4:3)</PresentationFormat>
  <Paragraphs>507</Paragraphs>
  <Slides>65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65</vt:i4>
      </vt:variant>
    </vt:vector>
  </HeadingPairs>
  <TitlesOfParts>
    <vt:vector size="66" baseType="lpstr">
      <vt:lpstr>Origem</vt:lpstr>
      <vt:lpstr>    INE 5645 – Programação Paralela e Distribuída</vt:lpstr>
      <vt:lpstr>Conteúdo Programático da Disciplina</vt:lpstr>
      <vt:lpstr>Atividades da Disciplina</vt:lpstr>
      <vt:lpstr>Avaliação</vt:lpstr>
      <vt:lpstr>Referências Bibliográficas</vt:lpstr>
      <vt:lpstr>Recursos</vt:lpstr>
      <vt:lpstr>UNIDADE I</vt:lpstr>
      <vt:lpstr>Tópicos</vt:lpstr>
      <vt:lpstr>Histórico</vt:lpstr>
      <vt:lpstr>Histórico</vt:lpstr>
      <vt:lpstr>Histórico</vt:lpstr>
      <vt:lpstr>Histórico</vt:lpstr>
      <vt:lpstr>Histórico</vt:lpstr>
      <vt:lpstr>Histórico</vt:lpstr>
      <vt:lpstr>Histórico</vt:lpstr>
      <vt:lpstr>O que é Programação Concorrente</vt:lpstr>
      <vt:lpstr>O que é Programação Concorrente</vt:lpstr>
      <vt:lpstr>O que é Programação Concorrente</vt:lpstr>
      <vt:lpstr>Pseudo-Paralelismo</vt:lpstr>
      <vt:lpstr>Abstração para Concorrência</vt:lpstr>
      <vt:lpstr>Exemplos de Concorrência</vt:lpstr>
      <vt:lpstr>Sobreposição de I/O e Computação</vt:lpstr>
      <vt:lpstr>Sobreposição de I/O e Computação</vt:lpstr>
      <vt:lpstr>Multiprogramação</vt:lpstr>
      <vt:lpstr>Multiprogramação</vt:lpstr>
      <vt:lpstr>Time-Slicing</vt:lpstr>
      <vt:lpstr>Time-Slicing</vt:lpstr>
      <vt:lpstr>Interactive Time-Sharing Systems</vt:lpstr>
      <vt:lpstr>Multi-Tasking</vt:lpstr>
      <vt:lpstr>Correção de um programa concorrente</vt:lpstr>
      <vt:lpstr>Dois processos incrementando uma variável</vt:lpstr>
      <vt:lpstr>Aplicando a abstração</vt:lpstr>
      <vt:lpstr>Exemplo:  Computação com a instrução INC</vt:lpstr>
      <vt:lpstr>Computação em Registradores</vt:lpstr>
      <vt:lpstr>Computação com Registradores</vt:lpstr>
      <vt:lpstr>Resultado</vt:lpstr>
      <vt:lpstr>Correção de um programa concorrente</vt:lpstr>
      <vt:lpstr>Ferramentas de Correção</vt:lpstr>
      <vt:lpstr>Programação Concorrente</vt:lpstr>
      <vt:lpstr>Programação Concorrente</vt:lpstr>
      <vt:lpstr>Threads</vt:lpstr>
      <vt:lpstr>Panorama Atual</vt:lpstr>
      <vt:lpstr>Programação Paralela</vt:lpstr>
      <vt:lpstr>Programação Paralela</vt:lpstr>
      <vt:lpstr>Sistemas Distribuídos </vt:lpstr>
      <vt:lpstr>Programação Distribuída</vt:lpstr>
      <vt:lpstr>Diferenças</vt:lpstr>
      <vt:lpstr>Diferenças</vt:lpstr>
      <vt:lpstr>Diferenças</vt:lpstr>
      <vt:lpstr>Diferenças</vt:lpstr>
      <vt:lpstr>Vantagens</vt:lpstr>
      <vt:lpstr>Dificuldades</vt:lpstr>
      <vt:lpstr>Plataformas de Execução</vt:lpstr>
      <vt:lpstr>Plataformas de Execução</vt:lpstr>
      <vt:lpstr>Plataformas de Execução</vt:lpstr>
      <vt:lpstr>Plataformas de Execução</vt:lpstr>
      <vt:lpstr>Suporte Computacional</vt:lpstr>
      <vt:lpstr>Suporte Computacional para Computação Paralela</vt:lpstr>
      <vt:lpstr>Suporte Computacional para SOs / Linguagens Multi-tarefas</vt:lpstr>
      <vt:lpstr>Suporte Computacional para SOs Paralelos</vt:lpstr>
      <vt:lpstr>Suporte Computacional para Computação Paralela</vt:lpstr>
      <vt:lpstr>Suporte Computacional para Programação Distribuída</vt:lpstr>
      <vt:lpstr>API / Biblioteca  - RPC (Remote Procedure Call)</vt:lpstr>
      <vt:lpstr>Middleware para Programação Distribuída</vt:lpstr>
      <vt:lpstr>Servidor de Aplicação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Novel Approach of Prioritizing Use Case Scenarios (Uma nova abordagem para priorização de cenários de caso de uso)</dc:title>
  <dc:creator>uriank</dc:creator>
  <cp:lastModifiedBy>Bosco</cp:lastModifiedBy>
  <cp:revision>308</cp:revision>
  <dcterms:created xsi:type="dcterms:W3CDTF">2009-05-20T00:57:14Z</dcterms:created>
  <dcterms:modified xsi:type="dcterms:W3CDTF">2011-08-08T13:23:57Z</dcterms:modified>
</cp:coreProperties>
</file>