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7"/>
  </p:notesMasterIdLst>
  <p:sldIdLst>
    <p:sldId id="256" r:id="rId2"/>
    <p:sldId id="320" r:id="rId3"/>
    <p:sldId id="321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  <p:sldId id="337" r:id="rId17"/>
    <p:sldId id="339" r:id="rId18"/>
    <p:sldId id="425" r:id="rId19"/>
    <p:sldId id="340" r:id="rId20"/>
    <p:sldId id="426" r:id="rId21"/>
    <p:sldId id="343" r:id="rId22"/>
    <p:sldId id="424" r:id="rId23"/>
    <p:sldId id="345" r:id="rId24"/>
    <p:sldId id="427" r:id="rId25"/>
    <p:sldId id="346" r:id="rId26"/>
    <p:sldId id="428" r:id="rId27"/>
    <p:sldId id="347" r:id="rId28"/>
    <p:sldId id="386" r:id="rId29"/>
    <p:sldId id="387" r:id="rId30"/>
    <p:sldId id="385" r:id="rId31"/>
    <p:sldId id="389" r:id="rId32"/>
    <p:sldId id="388" r:id="rId33"/>
    <p:sldId id="390" r:id="rId34"/>
    <p:sldId id="348" r:id="rId35"/>
    <p:sldId id="384" r:id="rId36"/>
    <p:sldId id="429" r:id="rId37"/>
    <p:sldId id="353" r:id="rId38"/>
    <p:sldId id="420" r:id="rId39"/>
    <p:sldId id="357" r:id="rId40"/>
    <p:sldId id="415" r:id="rId41"/>
    <p:sldId id="383" r:id="rId42"/>
    <p:sldId id="403" r:id="rId43"/>
    <p:sldId id="374" r:id="rId44"/>
    <p:sldId id="430" r:id="rId45"/>
    <p:sldId id="376" r:id="rId46"/>
  </p:sldIdLst>
  <p:sldSz cx="9144000" cy="6858000" type="screen4x3"/>
  <p:notesSz cx="7099300" cy="10234613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Estilo Médio 1 - Ênfas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37" autoAdjust="0"/>
  </p:normalViewPr>
  <p:slideViewPr>
    <p:cSldViewPr>
      <p:cViewPr varScale="1">
        <p:scale>
          <a:sx n="85" d="100"/>
          <a:sy n="85" d="100"/>
        </p:scale>
        <p:origin x="115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42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A7E1CA-37DA-4FF2-9511-2429B56BD9B8}" type="datetimeFigureOut">
              <a:rPr lang="pt-BR"/>
              <a:pPr>
                <a:defRPr/>
              </a:pPr>
              <a:t>28/02/2018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EADC7F5-FA8C-4293-92D7-85E767CCC88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9114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161306-A2B2-4814-8B11-6A6A2C819897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/>
          </a:p>
        </p:txBody>
      </p:sp>
      <p:sp>
        <p:nvSpPr>
          <p:cNvPr id="931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ECB47B-37B0-4490-B8AA-C37A67B3D8DC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tângulo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10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2F15844E-87DD-47A9-8E91-35EF45FE12C7}" type="datetimeFigureOut">
              <a:rPr lang="pt-BR"/>
              <a:pPr>
                <a:defRPr/>
              </a:pPr>
              <a:t>28/02/2018</a:t>
            </a:fld>
            <a:endParaRPr lang="pt-BR"/>
          </a:p>
        </p:txBody>
      </p:sp>
      <p:sp>
        <p:nvSpPr>
          <p:cNvPr id="11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2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DE9AA-414D-465A-8231-740C940AB8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09971-C274-4B68-868C-5ACC187FB03C}" type="datetimeFigureOut">
              <a:rPr lang="pt-BR"/>
              <a:pPr>
                <a:defRPr/>
              </a:pPr>
              <a:t>28/02/2018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5F77B-8C69-4EC1-ABF3-1675E9FA1A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ector reto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Triângulo isósceles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Conector reto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EB8F1-C101-4F61-A72C-9B8A8D38F489}" type="datetimeFigureOut">
              <a:rPr lang="pt-BR"/>
              <a:pPr>
                <a:defRPr/>
              </a:pPr>
              <a:t>28/02/2018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F3703-33AC-4D58-91C8-AF15539D56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67F09-983D-47F5-9B22-FD2D0D7531EA}" type="datetimeFigureOut">
              <a:rPr lang="pt-BR"/>
              <a:pPr>
                <a:defRPr/>
              </a:pPr>
              <a:t>28/02/2018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215C2-8AEF-4099-9065-B0D84066BE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tângulo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AD5B1-A69E-492D-94D9-9975612CBCBD}" type="datetimeFigureOut">
              <a:rPr lang="pt-BR"/>
              <a:pPr>
                <a:defRPr/>
              </a:pPr>
              <a:t>28/02/2018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527AB-7432-4DBB-8DB8-457D28B73F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584FD-5CC9-45B4-BBF9-9DF347266C16}" type="datetimeFigureOut">
              <a:rPr lang="pt-BR"/>
              <a:pPr>
                <a:defRPr/>
              </a:pPr>
              <a:t>28/02/2018</a:t>
            </a:fld>
            <a:endParaRPr lang="pt-BR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AF5C4-72B6-45A2-A278-1022BF0FE2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B7B88-2A25-4528-8123-A73794F2E636}" type="datetimeFigureOut">
              <a:rPr lang="pt-BR"/>
              <a:pPr>
                <a:defRPr/>
              </a:pPr>
              <a:t>28/02/2018</a:t>
            </a:fld>
            <a:endParaRPr lang="pt-BR"/>
          </a:p>
        </p:txBody>
      </p:sp>
      <p:sp>
        <p:nvSpPr>
          <p:cNvPr id="8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58EC0-1C1B-4058-8C36-7F79C212DD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riângulo isósceles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4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AB22A-0683-48E3-8C4F-7DEEB58ABBDC}" type="datetimeFigureOut">
              <a:rPr lang="pt-BR"/>
              <a:pPr>
                <a:defRPr/>
              </a:pPr>
              <a:t>28/02/2018</a:t>
            </a:fld>
            <a:endParaRPr lang="pt-BR"/>
          </a:p>
        </p:txBody>
      </p:sp>
      <p:sp>
        <p:nvSpPr>
          <p:cNvPr id="5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A9305-BCFD-45A3-A041-BED235974B0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ector reto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Triângulo isósceles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FC84C-9A47-4757-B680-68A0B9077370}" type="datetimeFigureOut">
              <a:rPr lang="pt-BR"/>
              <a:pPr>
                <a:defRPr/>
              </a:pPr>
              <a:t>28/02/2018</a:t>
            </a:fld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EB4D4-04DC-4197-8AE1-9F938E468BE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Conector reto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Triângulo isósceles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2" name="Espaço Reservado para Conteúdo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8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44440-500A-4E64-8186-E9936372384F}" type="datetimeFigureOut">
              <a:rPr lang="pt-BR"/>
              <a:pPr>
                <a:defRPr/>
              </a:pPr>
              <a:t>28/02/2018</a:t>
            </a:fld>
            <a:endParaRPr lang="pt-BR"/>
          </a:p>
        </p:txBody>
      </p:sp>
      <p:sp>
        <p:nvSpPr>
          <p:cNvPr id="9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A2BF5-97B8-4142-AB4E-B672FCA5F6D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Triângulo isósceles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tângulo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8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36CFA-FCFB-4E70-B57C-E82EF9766FA0}" type="datetimeFigureOut">
              <a:rPr lang="pt-BR"/>
              <a:pPr>
                <a:defRPr/>
              </a:pPr>
              <a:t>28/02/2018</a:t>
            </a:fld>
            <a:endParaRPr lang="pt-BR"/>
          </a:p>
        </p:txBody>
      </p:sp>
      <p:sp>
        <p:nvSpPr>
          <p:cNvPr id="9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F0AC80-17DB-4348-964E-B3055516BD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027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0606F7-E327-40BF-BE49-6C6920140B52}" type="datetimeFigureOut">
              <a:rPr lang="pt-BR"/>
              <a:pPr>
                <a:defRPr/>
              </a:pPr>
              <a:t>28/02/2018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7B8209-48E8-4AF7-AFCB-BD5AF6E71FF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8" name="Conector reto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Conector reto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Triângulo isósceles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3" r:id="rId2"/>
    <p:sldLayoutId id="2147483738" r:id="rId3"/>
    <p:sldLayoutId id="2147483734" r:id="rId4"/>
    <p:sldLayoutId id="2147483735" r:id="rId5"/>
    <p:sldLayoutId id="2147483739" r:id="rId6"/>
    <p:sldLayoutId id="2147483740" r:id="rId7"/>
    <p:sldLayoutId id="2147483741" r:id="rId8"/>
    <p:sldLayoutId id="2147483742" r:id="rId9"/>
    <p:sldLayoutId id="2147483736" r:id="rId10"/>
    <p:sldLayoutId id="214748374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osco.sobral@ufsc.br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063" y="1500188"/>
            <a:ext cx="8229600" cy="9144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r>
              <a:rPr lang="pt-BR" dirty="0"/>
              <a:t>INE 5645 – Programação Paralela</a:t>
            </a:r>
            <a:br>
              <a:rPr lang="pt-BR" dirty="0"/>
            </a:br>
            <a:r>
              <a:rPr lang="pt-BR" dirty="0"/>
              <a:t>e Distribuída</a:t>
            </a:r>
            <a:endParaRPr lang="pt-BR" sz="2700" dirty="0"/>
          </a:p>
        </p:txBody>
      </p:sp>
      <p:pic>
        <p:nvPicPr>
          <p:cNvPr id="9219" name="Imagem 3" descr="C:\Users\Public\ARQUIVOS I2TS\brasao_UFSC_vertical_sigl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252538"/>
            <a:ext cx="947738" cy="131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857250" y="2857500"/>
            <a:ext cx="7358063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j-lt"/>
                <a:cs typeface="+mn-cs"/>
              </a:rPr>
              <a:t>Prof. João Bosco M. Sobral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j-lt"/>
                <a:cs typeface="+mn-cs"/>
              </a:rPr>
              <a:t>INE - UFSC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j-lt"/>
                <a:cs typeface="+mn-cs"/>
                <a:hlinkClick r:id="rId3"/>
              </a:rPr>
              <a:t>bosco.sobral@ufsc.br</a:t>
            </a:r>
            <a:endParaRPr lang="pt-BR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+mj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latin typeface="+mj-lt"/>
                <a:cs typeface="+mn-cs"/>
              </a:rPr>
              <a:t>Março de 2018</a:t>
            </a: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304" y="6165304"/>
            <a:ext cx="15716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/>
              <a:t>Histórico</a:t>
            </a:r>
          </a:p>
        </p:txBody>
      </p:sp>
      <p:sp>
        <p:nvSpPr>
          <p:cNvPr id="22531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/>
          </a:p>
          <a:p>
            <a:pPr eaLnBrk="1" hangingPunct="1"/>
            <a:r>
              <a:rPr lang="pt-BR" b="1" u="sng"/>
              <a:t>1981</a:t>
            </a:r>
            <a:r>
              <a:rPr lang="pt-BR"/>
              <a:t> </a:t>
            </a:r>
            <a:r>
              <a:rPr lang="pt-BR" i="1"/>
              <a:t>G. Ricart </a:t>
            </a:r>
            <a:r>
              <a:rPr lang="pt-BR"/>
              <a:t>e</a:t>
            </a:r>
            <a:r>
              <a:rPr lang="pt-BR" i="1"/>
              <a:t> A. Agrawala</a:t>
            </a:r>
            <a:r>
              <a:rPr lang="pt-BR"/>
              <a:t>: Um algoritmo ótimo pra exclusão mútua distribuída.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 b="1" u="sng"/>
              <a:t>1981</a:t>
            </a:r>
            <a:r>
              <a:rPr lang="pt-BR"/>
              <a:t> </a:t>
            </a:r>
            <a:r>
              <a:rPr lang="pt-BR" i="1"/>
              <a:t>G. L. Peterson</a:t>
            </a:r>
            <a:r>
              <a:rPr lang="pt-BR"/>
              <a:t>: O problema da exclusão mútua.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 b="1" u="sng"/>
              <a:t>1982</a:t>
            </a:r>
            <a:r>
              <a:rPr lang="pt-BR"/>
              <a:t> </a:t>
            </a:r>
            <a:r>
              <a:rPr lang="pt-BR" i="1"/>
              <a:t>J. Misra </a:t>
            </a:r>
            <a:r>
              <a:rPr lang="pt-BR"/>
              <a:t>e</a:t>
            </a:r>
            <a:r>
              <a:rPr lang="pt-BR" i="1"/>
              <a:t> K. M. Chandy</a:t>
            </a:r>
            <a:r>
              <a:rPr lang="pt-BR"/>
              <a:t>: Detecção de terminação em </a:t>
            </a:r>
            <a:r>
              <a:rPr lang="pt-BR" i="1"/>
              <a:t>Communicating Sequencial Processes</a:t>
            </a:r>
            <a:r>
              <a:rPr lang="pt-BR"/>
              <a:t>. </a:t>
            </a:r>
          </a:p>
          <a:p>
            <a:pPr eaLnBrk="1" hangingPunct="1"/>
            <a:endParaRPr lang="pt-B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/>
              <a:t>Histórico</a:t>
            </a:r>
          </a:p>
        </p:txBody>
      </p:sp>
      <p:sp>
        <p:nvSpPr>
          <p:cNvPr id="2355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/>
          </a:p>
          <a:p>
            <a:pPr eaLnBrk="1" hangingPunct="1"/>
            <a:r>
              <a:rPr lang="pt-BR" b="1" u="sng"/>
              <a:t>1983</a:t>
            </a:r>
            <a:r>
              <a:rPr lang="pt-BR"/>
              <a:t> </a:t>
            </a:r>
            <a:r>
              <a:rPr lang="pt-BR" i="1"/>
              <a:t>G. L. Peterson</a:t>
            </a:r>
            <a:r>
              <a:rPr lang="pt-BR"/>
              <a:t>: Uma nova solução para o prolema de programação concorrente de Lamport usando variáveis compartilhadas.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 b="1" u="sng"/>
              <a:t>1983</a:t>
            </a:r>
            <a:r>
              <a:rPr lang="pt-BR"/>
              <a:t> </a:t>
            </a:r>
            <a:r>
              <a:rPr lang="pt-BR" i="1"/>
              <a:t>DoD, USA</a:t>
            </a:r>
            <a:r>
              <a:rPr lang="pt-BR"/>
              <a:t>:</a:t>
            </a:r>
            <a:r>
              <a:rPr lang="pt-BR" i="1"/>
              <a:t> </a:t>
            </a:r>
            <a:r>
              <a:rPr lang="pt-BR"/>
              <a:t>Linguagem de Programação Ada.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 b="1" u="sng"/>
              <a:t>1985</a:t>
            </a:r>
            <a:r>
              <a:rPr lang="pt-BR"/>
              <a:t> </a:t>
            </a:r>
            <a:r>
              <a:rPr lang="pt-BR" i="1"/>
              <a:t>D. Gelernter</a:t>
            </a:r>
            <a:r>
              <a:rPr lang="pt-BR"/>
              <a:t>: A Linguagem Linda </a:t>
            </a:r>
          </a:p>
          <a:p>
            <a:pPr eaLnBrk="1" hangingPunct="1"/>
            <a:endParaRPr lang="pt-BR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38" y="4167188"/>
            <a:ext cx="12668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CaixaDeTexto 4"/>
          <p:cNvSpPr txBox="1">
            <a:spLocks noChangeArrowheads="1"/>
          </p:cNvSpPr>
          <p:nvPr/>
        </p:nvSpPr>
        <p:spPr bwMode="auto">
          <a:xfrm>
            <a:off x="6929438" y="6010275"/>
            <a:ext cx="1428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 i="1">
                <a:latin typeface="Calibri" pitchFamily="34" charset="0"/>
              </a:rPr>
              <a:t>David Gelernter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/>
              <a:t>O que é Programação Concorrente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dirty="0"/>
          </a:p>
          <a:p>
            <a:pPr marL="711200" indent="-71120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sz="2800" i="1" dirty="0"/>
              <a:t>“Um programa ‘ordinário’ consiste de declarações de dados e instruções executáveis em uma linguagem de programação.”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pt-BR" dirty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pt-BR" dirty="0"/>
              <a:t>			    </a:t>
            </a:r>
            <a:r>
              <a:rPr lang="pt-BR" i="1" dirty="0"/>
              <a:t>M. Ben-Ari, </a:t>
            </a:r>
            <a:r>
              <a:rPr lang="pt-BR" i="1" dirty="0" err="1"/>
              <a:t>Principles</a:t>
            </a:r>
            <a:r>
              <a:rPr lang="pt-BR" i="1" dirty="0"/>
              <a:t> </a:t>
            </a:r>
            <a:r>
              <a:rPr lang="pt-BR" i="1" dirty="0" err="1"/>
              <a:t>of</a:t>
            </a:r>
            <a:r>
              <a:rPr lang="pt-BR" i="1" dirty="0"/>
              <a:t> </a:t>
            </a:r>
            <a:r>
              <a:rPr lang="pt-BR" i="1" dirty="0" err="1"/>
              <a:t>Concurrent</a:t>
            </a:r>
            <a:r>
              <a:rPr lang="pt-BR" i="1" dirty="0"/>
              <a:t> </a:t>
            </a:r>
            <a:r>
              <a:rPr lang="pt-BR" i="1" dirty="0" err="1"/>
              <a:t>and</a:t>
            </a:r>
            <a:r>
              <a:rPr lang="pt-BR" i="1" dirty="0"/>
              <a:t> 			</a:t>
            </a:r>
            <a:r>
              <a:rPr lang="pt-BR" i="1" dirty="0" err="1"/>
              <a:t>Distributed</a:t>
            </a:r>
            <a:r>
              <a:rPr lang="pt-BR" i="1" dirty="0"/>
              <a:t> Programming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4" y="3501008"/>
            <a:ext cx="1411635" cy="1704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/>
              <a:t>O que é um Programa Concorrente</a:t>
            </a:r>
          </a:p>
        </p:txBody>
      </p:sp>
      <p:sp>
        <p:nvSpPr>
          <p:cNvPr id="2560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 dirty="0"/>
          </a:p>
          <a:p>
            <a:pPr eaLnBrk="1" hangingPunct="1"/>
            <a:r>
              <a:rPr lang="pt-BR" dirty="0"/>
              <a:t>As instruções são executadas sequencialmente sobre um processador, o qual aloca memória o código e para os dados do programa.</a:t>
            </a:r>
          </a:p>
          <a:p>
            <a:pPr eaLnBrk="1" hangingPunct="1"/>
            <a:endParaRPr lang="pt-BR" dirty="0"/>
          </a:p>
          <a:p>
            <a:pPr eaLnBrk="1" hangingPunct="1"/>
            <a:r>
              <a:rPr lang="pt-BR" dirty="0"/>
              <a:t>Um </a:t>
            </a:r>
            <a:r>
              <a:rPr lang="pt-BR" b="1" dirty="0"/>
              <a:t>programa concorrente </a:t>
            </a:r>
            <a:r>
              <a:rPr lang="pt-BR" dirty="0"/>
              <a:t>é um </a:t>
            </a:r>
            <a:r>
              <a:rPr lang="pt-BR" b="1" dirty="0"/>
              <a:t>conjunto de processos/threads, códigos sequenciais ordinários</a:t>
            </a:r>
            <a:r>
              <a:rPr lang="pt-BR" dirty="0"/>
              <a:t> os quais são </a:t>
            </a:r>
            <a:r>
              <a:rPr lang="pt-BR" b="1" dirty="0"/>
              <a:t>executados em uma </a:t>
            </a:r>
            <a:r>
              <a:rPr lang="pt-BR" i="1" dirty="0"/>
              <a:t>abstração</a:t>
            </a:r>
            <a:r>
              <a:rPr lang="pt-BR" b="1" dirty="0"/>
              <a:t> de paralelismo</a:t>
            </a:r>
            <a:r>
              <a:rPr lang="pt-BR" dirty="0"/>
              <a:t>.</a:t>
            </a:r>
          </a:p>
          <a:p>
            <a:pPr eaLnBrk="1" hangingPunct="1"/>
            <a:endParaRPr lang="pt-B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/>
              <a:t>O que é Programação Concorrente</a:t>
            </a:r>
          </a:p>
        </p:txBody>
      </p:sp>
      <p:sp>
        <p:nvSpPr>
          <p:cNvPr id="26627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 dirty="0"/>
          </a:p>
          <a:p>
            <a:pPr marL="0" indent="0" eaLnBrk="1" hangingPunct="1">
              <a:buNone/>
            </a:pPr>
            <a:endParaRPr lang="pt-BR" dirty="0"/>
          </a:p>
          <a:p>
            <a:pPr eaLnBrk="1" hangingPunct="1"/>
            <a:r>
              <a:rPr lang="pt-BR" dirty="0"/>
              <a:t>Reservamos a palavra </a:t>
            </a:r>
            <a:r>
              <a:rPr lang="pt-BR" b="1" dirty="0"/>
              <a:t>Programa Concorrente </a:t>
            </a:r>
            <a:r>
              <a:rPr lang="pt-BR" dirty="0"/>
              <a:t>para o conjunto de </a:t>
            </a:r>
            <a:r>
              <a:rPr lang="pt-BR" b="1" i="1" dirty="0"/>
              <a:t>processos sequenciais</a:t>
            </a:r>
            <a:r>
              <a:rPr lang="pt-BR" dirty="0"/>
              <a:t>.</a:t>
            </a:r>
          </a:p>
          <a:p>
            <a:pPr eaLnBrk="1" hangingPunct="1"/>
            <a:endParaRPr lang="pt-BR" dirty="0"/>
          </a:p>
          <a:p>
            <a:pPr eaLnBrk="1" hangingPunct="1"/>
            <a:endParaRPr lang="pt-BR" dirty="0"/>
          </a:p>
          <a:p>
            <a:pPr eaLnBrk="1" hangingPunct="1"/>
            <a:r>
              <a:rPr lang="pt-BR" b="1" dirty="0"/>
              <a:t>Processo - </a:t>
            </a:r>
            <a:r>
              <a:rPr lang="pt-BR" dirty="0"/>
              <a:t>Unidade de Processamento Concorrente:</a:t>
            </a:r>
            <a:endParaRPr lang="pt-BR" b="1" dirty="0"/>
          </a:p>
          <a:p>
            <a:pPr eaLnBrk="1" hangingPunct="1"/>
            <a:endParaRPr lang="pt-BR" dirty="0"/>
          </a:p>
          <a:p>
            <a:pPr eaLnBrk="1" hangingPunct="1"/>
            <a:endParaRPr lang="pt-B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/>
              <a:t>Pseudo-Paralelismo</a:t>
            </a:r>
          </a:p>
        </p:txBody>
      </p:sp>
      <p:sp>
        <p:nvSpPr>
          <p:cNvPr id="27651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0" indent="0" eaLnBrk="1" hangingPunct="1">
              <a:buNone/>
            </a:pPr>
            <a:endParaRPr lang="pt-BR" dirty="0"/>
          </a:p>
          <a:p>
            <a:pPr eaLnBrk="1" hangingPunct="1"/>
            <a:r>
              <a:rPr lang="pt-BR" dirty="0"/>
              <a:t>Um </a:t>
            </a:r>
            <a:r>
              <a:rPr lang="pt-BR" b="1" dirty="0"/>
              <a:t>programa concorrente </a:t>
            </a:r>
            <a:r>
              <a:rPr lang="pt-BR" dirty="0"/>
              <a:t>é executado por se </a:t>
            </a:r>
            <a:r>
              <a:rPr lang="pt-BR" b="1" dirty="0"/>
              <a:t>compartilhar </a:t>
            </a:r>
            <a:r>
              <a:rPr lang="pt-BR" dirty="0"/>
              <a:t>o poder de processamento de</a:t>
            </a:r>
            <a:r>
              <a:rPr lang="pt-BR" b="1" dirty="0"/>
              <a:t> um único processador </a:t>
            </a:r>
            <a:r>
              <a:rPr lang="pt-BR" dirty="0"/>
              <a:t>entre os </a:t>
            </a:r>
            <a:r>
              <a:rPr lang="pt-BR" b="1" dirty="0"/>
              <a:t>processos </a:t>
            </a:r>
            <a:r>
              <a:rPr lang="pt-BR" dirty="0"/>
              <a:t>desse programa.</a:t>
            </a:r>
            <a:br>
              <a:rPr lang="pt-BR" dirty="0"/>
            </a:br>
            <a:endParaRPr lang="pt-BR" b="1" dirty="0"/>
          </a:p>
          <a:p>
            <a:pPr eaLnBrk="1" hangingPunct="1"/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Um conceito fundamental em </a:t>
            </a:r>
            <a:r>
              <a:rPr lang="pt-BR" b="1" dirty="0">
                <a:solidFill>
                  <a:srgbClr val="222222"/>
                </a:solidFill>
                <a:latin typeface="arial" panose="020B0604020202020204" pitchFamily="34" charset="0"/>
              </a:rPr>
              <a:t>sistemas operacionais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 é o conceito de processo. </a:t>
            </a:r>
          </a:p>
          <a:p>
            <a:pPr eaLnBrk="1" hangingPunct="1"/>
            <a:endParaRPr lang="pt-B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Um </a:t>
            </a:r>
            <a:r>
              <a:rPr lang="pt-BR" b="1" dirty="0">
                <a:solidFill>
                  <a:srgbClr val="222222"/>
                </a:solidFill>
                <a:latin typeface="arial" panose="020B0604020202020204" pitchFamily="34" charset="0"/>
              </a:rPr>
              <a:t>processo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 é basicamente um programa em execução.</a:t>
            </a:r>
            <a:br>
              <a:rPr lang="pt-BR" dirty="0"/>
            </a:br>
            <a:r>
              <a:rPr lang="pt-BR" dirty="0"/>
              <a:t>              </a:t>
            </a:r>
            <a:endParaRPr lang="pt-BR" b="1" dirty="0"/>
          </a:p>
          <a:p>
            <a:pPr eaLnBrk="1" hangingPunct="1"/>
            <a:endParaRPr lang="pt-B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/>
              <a:t>Abstração para Concorrência</a:t>
            </a:r>
          </a:p>
        </p:txBody>
      </p:sp>
      <p:sp>
        <p:nvSpPr>
          <p:cNvPr id="2867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 dirty="0"/>
          </a:p>
          <a:p>
            <a:pPr eaLnBrk="1" hangingPunct="1"/>
            <a:endParaRPr lang="pt-BR" dirty="0"/>
          </a:p>
          <a:p>
            <a:pPr eaLnBrk="1" hangingPunct="1"/>
            <a:endParaRPr lang="pt-BR" dirty="0"/>
          </a:p>
          <a:p>
            <a:pPr eaLnBrk="1" hangingPunct="1"/>
            <a:r>
              <a:rPr lang="pt-BR" dirty="0"/>
              <a:t>O </a:t>
            </a:r>
            <a:r>
              <a:rPr lang="pt-BR" i="1" dirty="0"/>
              <a:t>paralelismo</a:t>
            </a:r>
            <a:r>
              <a:rPr lang="pt-BR" dirty="0"/>
              <a:t> é </a:t>
            </a:r>
            <a:r>
              <a:rPr lang="pt-BR" b="1" i="1" dirty="0"/>
              <a:t>abstrato</a:t>
            </a:r>
            <a:r>
              <a:rPr lang="pt-BR" dirty="0"/>
              <a:t> porque não requeremos que </a:t>
            </a:r>
            <a:r>
              <a:rPr lang="pt-BR" b="1" dirty="0"/>
              <a:t>um processador físico </a:t>
            </a:r>
            <a:r>
              <a:rPr lang="pt-BR" dirty="0"/>
              <a:t>seja usado para </a:t>
            </a:r>
            <a:r>
              <a:rPr lang="pt-BR" b="1" dirty="0"/>
              <a:t>executar cada processo</a:t>
            </a:r>
            <a:r>
              <a:rPr lang="pt-BR" dirty="0"/>
              <a:t>.</a:t>
            </a:r>
          </a:p>
          <a:p>
            <a:pPr eaLnBrk="1" hangingPunct="1"/>
            <a:endParaRPr lang="pt-BR" dirty="0"/>
          </a:p>
          <a:p>
            <a:pPr eaLnBrk="1" hangingPunct="1"/>
            <a:r>
              <a:rPr lang="pt-BR" b="1" i="1" dirty="0" err="1"/>
              <a:t>Pseudo-Paralelismo</a:t>
            </a:r>
            <a:endParaRPr lang="pt-BR" b="1" i="1" dirty="0"/>
          </a:p>
          <a:p>
            <a:pPr eaLnBrk="1" hangingPunct="1"/>
            <a:endParaRPr lang="pt-B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/>
              <a:t>Sobreposição de I</a:t>
            </a:r>
            <a:r>
              <a:rPr lang="en-US" dirty="0"/>
              <a:t>/</a:t>
            </a:r>
            <a:r>
              <a:rPr lang="pt-BR" dirty="0"/>
              <a:t>O e Computação</a:t>
            </a:r>
          </a:p>
        </p:txBody>
      </p:sp>
      <p:sp>
        <p:nvSpPr>
          <p:cNvPr id="3072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0" indent="0" eaLnBrk="1" hangingPunct="1">
              <a:buNone/>
            </a:pPr>
            <a:endParaRPr lang="pt-BR" dirty="0"/>
          </a:p>
          <a:p>
            <a:pPr eaLnBrk="1" hangingPunct="1"/>
            <a:r>
              <a:rPr lang="pt-BR" dirty="0"/>
              <a:t>No início dos tempos dos primeiros </a:t>
            </a:r>
            <a:r>
              <a:rPr lang="pt-BR" dirty="0" err="1"/>
              <a:t>SOs</a:t>
            </a:r>
            <a:r>
              <a:rPr lang="pt-BR" dirty="0"/>
              <a:t>, </a:t>
            </a:r>
            <a:r>
              <a:rPr lang="pt-BR" b="1" dirty="0"/>
              <a:t>controlar I/O</a:t>
            </a:r>
            <a:r>
              <a:rPr lang="pt-BR" dirty="0"/>
              <a:t> </a:t>
            </a:r>
            <a:r>
              <a:rPr lang="pt-BR" b="1" dirty="0"/>
              <a:t>não podia ser feito concorrentemente </a:t>
            </a:r>
            <a:r>
              <a:rPr lang="pt-BR" dirty="0"/>
              <a:t>(ou de </a:t>
            </a:r>
            <a:r>
              <a:rPr lang="pt-BR" b="1" dirty="0"/>
              <a:t>forma paralela</a:t>
            </a:r>
            <a:r>
              <a:rPr lang="pt-BR" dirty="0"/>
              <a:t>) com outra computação </a:t>
            </a:r>
            <a:r>
              <a:rPr lang="pt-BR" b="1" dirty="0"/>
              <a:t>sobre um único processador</a:t>
            </a:r>
            <a:r>
              <a:rPr lang="pt-BR" dirty="0"/>
              <a:t>.</a:t>
            </a:r>
          </a:p>
          <a:p>
            <a:pPr marL="0" indent="0" eaLnBrk="1" hangingPunct="1">
              <a:buNone/>
            </a:pPr>
            <a:endParaRPr lang="pt-BR" dirty="0"/>
          </a:p>
          <a:p>
            <a:pPr lvl="0" eaLnBrk="1" hangingPunct="1">
              <a:buClr>
                <a:srgbClr val="727CA3"/>
              </a:buClr>
            </a:pPr>
            <a:r>
              <a:rPr lang="pt-BR" dirty="0">
                <a:solidFill>
                  <a:prstClr val="black"/>
                </a:solidFill>
              </a:rPr>
              <a:t>O  processador poderia </a:t>
            </a:r>
            <a:r>
              <a:rPr lang="pt-BR" b="1" dirty="0">
                <a:solidFill>
                  <a:prstClr val="black"/>
                </a:solidFill>
              </a:rPr>
              <a:t>interromper uma computação de um processo </a:t>
            </a:r>
            <a:r>
              <a:rPr lang="pt-BR" dirty="0">
                <a:solidFill>
                  <a:prstClr val="black"/>
                </a:solidFill>
              </a:rPr>
              <a:t>em intervalos predeterminados para fazer </a:t>
            </a:r>
            <a:r>
              <a:rPr lang="pt-BR" b="1" dirty="0">
                <a:solidFill>
                  <a:prstClr val="black"/>
                </a:solidFill>
              </a:rPr>
              <a:t>I/O</a:t>
            </a:r>
            <a:r>
              <a:rPr lang="pt-BR" dirty="0">
                <a:solidFill>
                  <a:prstClr val="black"/>
                </a:solidFill>
              </a:rPr>
              <a:t>.</a:t>
            </a:r>
          </a:p>
          <a:p>
            <a:pPr eaLnBrk="1" hangingPunct="1"/>
            <a:endParaRPr lang="pt-BR" dirty="0"/>
          </a:p>
          <a:p>
            <a:pPr eaLnBrk="1" hangingPunct="1"/>
            <a:endParaRPr lang="pt-BR" dirty="0"/>
          </a:p>
          <a:p>
            <a:pPr eaLnBrk="1" hangingPunct="1"/>
            <a:endParaRPr lang="pt-B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3811F3-F402-4B0D-BFD9-2B65F43D32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152400"/>
            <a:ext cx="7772400" cy="990600"/>
          </a:xfrm>
        </p:spPr>
        <p:txBody>
          <a:bodyPr/>
          <a:lstStyle/>
          <a:p>
            <a:r>
              <a:rPr lang="pt-BR" dirty="0">
                <a:solidFill>
                  <a:srgbClr val="464653"/>
                </a:solidFill>
              </a:rPr>
              <a:t>Sobreposição de I</a:t>
            </a:r>
            <a:r>
              <a:rPr lang="en-US" dirty="0">
                <a:solidFill>
                  <a:srgbClr val="464653"/>
                </a:solidFill>
              </a:rPr>
              <a:t>/</a:t>
            </a:r>
            <a:r>
              <a:rPr lang="pt-BR" dirty="0">
                <a:solidFill>
                  <a:srgbClr val="464653"/>
                </a:solidFill>
              </a:rPr>
              <a:t>O e Computação</a:t>
            </a:r>
            <a:endParaRPr lang="en-US" dirty="0"/>
          </a:p>
        </p:txBody>
      </p:sp>
      <p:pic>
        <p:nvPicPr>
          <p:cNvPr id="1026" name="Picture 2" descr="Screen Shot 2017-04-03 at 12.49.58 AM.png">
            <a:extLst>
              <a:ext uri="{FF2B5EF4-FFF2-40B4-BE49-F238E27FC236}">
                <a16:creationId xmlns:a16="http://schemas.microsoft.com/office/drawing/2014/main" id="{9898E80A-B374-4F51-97C8-024AD8845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64834"/>
            <a:ext cx="8229600" cy="516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6768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/>
              <a:t>Controladores de I/O</a:t>
            </a:r>
          </a:p>
        </p:txBody>
      </p:sp>
      <p:sp>
        <p:nvSpPr>
          <p:cNvPr id="31747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76259" y="1143000"/>
            <a:ext cx="8229600" cy="5238328"/>
          </a:xfrm>
        </p:spPr>
        <p:txBody>
          <a:bodyPr/>
          <a:lstStyle/>
          <a:p>
            <a:pPr marL="0" indent="0" eaLnBrk="1" hangingPunct="1">
              <a:buNone/>
            </a:pPr>
            <a:endParaRPr lang="pt-BR" dirty="0"/>
          </a:p>
          <a:p>
            <a:pPr eaLnBrk="1" hangingPunct="1"/>
            <a:endParaRPr lang="pt-BR" dirty="0"/>
          </a:p>
          <a:p>
            <a:pPr eaLnBrk="1" hangingPunct="1"/>
            <a:r>
              <a:rPr lang="pt-BR" dirty="0"/>
              <a:t>Surgiram os </a:t>
            </a:r>
            <a:r>
              <a:rPr lang="pt-BR" b="1" dirty="0"/>
              <a:t>Controladores de I/O.</a:t>
            </a:r>
          </a:p>
          <a:p>
            <a:pPr eaLnBrk="1" hangingPunct="1"/>
            <a:endParaRPr lang="pt-BR" b="1" dirty="0"/>
          </a:p>
          <a:p>
            <a:pPr eaLnBrk="1" hangingPunct="1"/>
            <a:r>
              <a:rPr lang="pt-BR" b="1" dirty="0"/>
              <a:t>Computação </a:t>
            </a:r>
            <a:r>
              <a:rPr lang="pt-BR" dirty="0"/>
              <a:t>do processo, em </a:t>
            </a:r>
            <a:r>
              <a:rPr lang="pt-BR" b="1" dirty="0"/>
              <a:t>paralelo </a:t>
            </a:r>
            <a:r>
              <a:rPr lang="pt-BR" dirty="0"/>
              <a:t>a</a:t>
            </a:r>
            <a:r>
              <a:rPr lang="pt-BR" b="1" dirty="0"/>
              <a:t> I/O.</a:t>
            </a:r>
            <a:br>
              <a:rPr lang="pt-BR" b="1" dirty="0"/>
            </a:br>
            <a:endParaRPr lang="pt-BR" dirty="0"/>
          </a:p>
          <a:p>
            <a:pPr eaLnBrk="1" hangingPunct="1"/>
            <a:r>
              <a:rPr lang="pt-BR" b="1" dirty="0"/>
              <a:t>Programar os controladores de I/O </a:t>
            </a:r>
            <a:r>
              <a:rPr lang="pt-BR" dirty="0"/>
              <a:t>como</a:t>
            </a:r>
            <a:r>
              <a:rPr lang="pt-BR" b="1" dirty="0"/>
              <a:t> processos separados</a:t>
            </a:r>
            <a:r>
              <a:rPr lang="pt-BR" dirty="0"/>
              <a:t>, os quais são </a:t>
            </a:r>
            <a:r>
              <a:rPr lang="pt-BR" b="1" dirty="0"/>
              <a:t>executados em paralelo</a:t>
            </a:r>
            <a:r>
              <a:rPr lang="pt-BR" dirty="0"/>
              <a:t> com o </a:t>
            </a:r>
            <a:r>
              <a:rPr lang="pt-BR" b="1" dirty="0"/>
              <a:t>processo de computação principal</a:t>
            </a:r>
            <a:r>
              <a:rPr lang="pt-BR" dirty="0"/>
              <a:t>. </a:t>
            </a:r>
          </a:p>
          <a:p>
            <a:pPr eaLnBrk="1" hangingPunct="1"/>
            <a:endParaRPr lang="pt-BR" dirty="0"/>
          </a:p>
          <a:p>
            <a:pPr marL="0" indent="0" eaLnBrk="1" hangingPunct="1">
              <a:buNone/>
            </a:pPr>
            <a:r>
              <a:rPr lang="pt-BR" b="1" dirty="0"/>
              <a:t> </a:t>
            </a:r>
          </a:p>
          <a:p>
            <a:pPr eaLnBrk="1" hangingPunct="1"/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/>
              <a:t>Recursos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dirty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/>
              <a:t>Softwares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 err="1"/>
              <a:t>NetBeans</a:t>
            </a:r>
            <a:r>
              <a:rPr lang="pt-BR" dirty="0"/>
              <a:t> ou Eclipse (Java), Java JDK, Linguagem C, </a:t>
            </a:r>
            <a:r>
              <a:rPr lang="pt-BR" dirty="0" err="1"/>
              <a:t>Ubuntu</a:t>
            </a:r>
            <a:r>
              <a:rPr lang="pt-BR" dirty="0"/>
              <a:t> </a:t>
            </a:r>
            <a:r>
              <a:rPr lang="pt-BR" dirty="0" err="1"/>
              <a:t>OpenMP</a:t>
            </a:r>
            <a:r>
              <a:rPr lang="pt-BR" dirty="0"/>
              <a:t> (Linguagem C), Intel SDK </a:t>
            </a:r>
            <a:r>
              <a:rPr lang="pt-BR" dirty="0" err="1"/>
              <a:t>OpenCL</a:t>
            </a:r>
            <a:r>
              <a:rPr lang="pt-BR" dirty="0"/>
              <a:t> (Linguagem C), </a:t>
            </a:r>
            <a:r>
              <a:rPr lang="pt-BR" dirty="0" err="1"/>
              <a:t>Ubuntu</a:t>
            </a:r>
            <a:r>
              <a:rPr lang="pt-BR" dirty="0"/>
              <a:t> MPI (Linguagem C), </a:t>
            </a:r>
            <a:r>
              <a:rPr lang="pt-BR" dirty="0" err="1"/>
              <a:t>Hadoop</a:t>
            </a:r>
            <a:r>
              <a:rPr lang="pt-BR" dirty="0"/>
              <a:t> (Java) / AKKA (Java).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dirty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/>
              <a:t>Página da disciplina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/>
              <a:t>http://www.inf.ufsc.br/~bosco/ensino/ine5645</a:t>
            </a: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endParaRPr lang="pt-BR" dirty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 err="1"/>
              <a:t>Moodle</a:t>
            </a:r>
            <a:r>
              <a:rPr lang="pt-BR" dirty="0"/>
              <a:t> (para divulgação, postagem de tarefas, avaliação)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10653D-4683-408E-A2FE-1D4AE21F4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Controladores de I/O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EDBA15-8824-4E25-9DAC-86332AF9AEB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Screen Shot 2017-04-05 at 10.21.53 PM.png">
            <a:extLst>
              <a:ext uri="{FF2B5EF4-FFF2-40B4-BE49-F238E27FC236}">
                <a16:creationId xmlns:a16="http://schemas.microsoft.com/office/drawing/2014/main" id="{74EC1685-571C-48CF-BFF7-7284F50C9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8229600" cy="516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584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/>
              <a:t>Concorrência baseada em </a:t>
            </a:r>
            <a:r>
              <a:rPr lang="pt-BR" i="1" dirty="0" err="1"/>
              <a:t>Time-Slicing</a:t>
            </a:r>
            <a:endParaRPr lang="pt-BR" i="1" dirty="0"/>
          </a:p>
        </p:txBody>
      </p:sp>
      <p:sp>
        <p:nvSpPr>
          <p:cNvPr id="34819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pt-BR" dirty="0"/>
              <a:t>Fatia de tempo.</a:t>
            </a:r>
          </a:p>
          <a:p>
            <a:pPr eaLnBrk="1" hangingPunct="1"/>
            <a:endParaRPr lang="pt-BR" dirty="0"/>
          </a:p>
          <a:p>
            <a:pPr eaLnBrk="1" hangingPunct="1"/>
            <a:r>
              <a:rPr lang="pt-BR" dirty="0"/>
              <a:t>Compartilhar o processador entre diversas computações de </a:t>
            </a:r>
            <a:r>
              <a:rPr lang="pt-BR" b="1" dirty="0"/>
              <a:t>processos</a:t>
            </a:r>
            <a:r>
              <a:rPr lang="pt-BR" dirty="0"/>
              <a:t>.</a:t>
            </a:r>
          </a:p>
          <a:p>
            <a:pPr eaLnBrk="1" hangingPunct="1"/>
            <a:endParaRPr lang="pt-BR" dirty="0"/>
          </a:p>
          <a:p>
            <a:pPr eaLnBrk="1" hangingPunct="1"/>
            <a:r>
              <a:rPr lang="pt-BR" dirty="0"/>
              <a:t>Um programa do SO chamado </a:t>
            </a:r>
            <a:r>
              <a:rPr lang="pt-BR" b="1" i="1" dirty="0" err="1"/>
              <a:t>Scheduler</a:t>
            </a:r>
            <a:r>
              <a:rPr lang="pt-BR" i="1" dirty="0"/>
              <a:t> </a:t>
            </a:r>
            <a:r>
              <a:rPr lang="pt-BR" dirty="0"/>
              <a:t>é executado para determinar qual </a:t>
            </a:r>
            <a:r>
              <a:rPr lang="pt-BR" b="1" dirty="0"/>
              <a:t>processo </a:t>
            </a:r>
            <a:r>
              <a:rPr lang="pt-BR" dirty="0"/>
              <a:t>deve ser permitido executar no próximo intervalo.</a:t>
            </a:r>
          </a:p>
          <a:p>
            <a:pPr eaLnBrk="1" hangingPunct="1"/>
            <a:endParaRPr lang="pt-BR" dirty="0"/>
          </a:p>
          <a:p>
            <a:pPr eaLnBrk="1" hangingPunct="1"/>
            <a:r>
              <a:rPr lang="pt-BR" dirty="0"/>
              <a:t>O </a:t>
            </a:r>
            <a:r>
              <a:rPr lang="pt-BR" b="1" i="1" dirty="0" err="1"/>
              <a:t>Scheduler</a:t>
            </a:r>
            <a:r>
              <a:rPr lang="pt-BR" dirty="0"/>
              <a:t> pode levar em consideração as </a:t>
            </a:r>
            <a:r>
              <a:rPr lang="pt-BR" b="1" dirty="0"/>
              <a:t>prioridades</a:t>
            </a:r>
            <a:r>
              <a:rPr lang="pt-BR" dirty="0"/>
              <a:t> dos </a:t>
            </a:r>
            <a:r>
              <a:rPr lang="pt-BR" b="1" dirty="0"/>
              <a:t>processos</a:t>
            </a:r>
            <a:r>
              <a:rPr lang="pt-BR" dirty="0"/>
              <a:t>.</a:t>
            </a:r>
          </a:p>
          <a:p>
            <a:pPr eaLnBrk="1" hangingPunct="1"/>
            <a:endParaRPr lang="pt-BR" dirty="0"/>
          </a:p>
          <a:p>
            <a:pPr eaLnBrk="1" hangingPunct="1"/>
            <a:endParaRPr lang="pt-BR" dirty="0"/>
          </a:p>
          <a:p>
            <a:pPr eaLnBrk="1" hangingPunct="1"/>
            <a:endParaRPr lang="pt-B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8F048-C0A6-42C1-B406-7D89C52A6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Multiprogramação 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8D158C-921E-4183-9253-025E3A03F9E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pt-B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pt-BR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... Em um </a:t>
            </a:r>
            <a:r>
              <a:rPr lang="pt-BR" b="1" dirty="0">
                <a:solidFill>
                  <a:srgbClr val="222222"/>
                </a:solidFill>
                <a:latin typeface="arial" panose="020B0604020202020204" pitchFamily="34" charset="0"/>
              </a:rPr>
              <a:t>sistema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 de </a:t>
            </a:r>
            <a:r>
              <a:rPr lang="pt-BR" b="1" dirty="0">
                <a:solidFill>
                  <a:srgbClr val="222222"/>
                </a:solidFill>
                <a:latin typeface="arial" panose="020B0604020202020204" pitchFamily="34" charset="0"/>
              </a:rPr>
              <a:t>multiprogramação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 a CPU fica se alternando entre a execução de vários processos, com tempo de processador (</a:t>
            </a:r>
            <a:r>
              <a:rPr lang="pt-BR" i="1" dirty="0">
                <a:solidFill>
                  <a:srgbClr val="222222"/>
                </a:solidFill>
                <a:latin typeface="arial" panose="020B0604020202020204" pitchFamily="34" charset="0"/>
              </a:rPr>
              <a:t>time </a:t>
            </a:r>
            <a:r>
              <a:rPr lang="pt-BR" i="1" dirty="0" err="1">
                <a:solidFill>
                  <a:srgbClr val="222222"/>
                </a:solidFill>
                <a:latin typeface="arial" panose="020B0604020202020204" pitchFamily="34" charset="0"/>
              </a:rPr>
              <a:t>slice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) em </a:t>
            </a:r>
            <a:r>
              <a:rPr lang="pt-BR" dirty="0" err="1">
                <a:solidFill>
                  <a:srgbClr val="222222"/>
                </a:solidFill>
                <a:latin typeface="arial" panose="020B0604020202020204" pitchFamily="34" charset="0"/>
              </a:rPr>
              <a:t>milisegundos</a:t>
            </a:r>
            <a:r>
              <a:rPr lang="pt-BR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080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/>
              <a:t>Sistemas Time-Sharing Interativos</a:t>
            </a:r>
          </a:p>
        </p:txBody>
      </p:sp>
      <p:sp>
        <p:nvSpPr>
          <p:cNvPr id="36867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0" indent="0" eaLnBrk="1" hangingPunct="1">
              <a:buNone/>
            </a:pPr>
            <a:endParaRPr lang="pt-BR" dirty="0"/>
          </a:p>
          <a:p>
            <a:pPr eaLnBrk="1" hangingPunct="1"/>
            <a:r>
              <a:rPr lang="pt-BR" dirty="0"/>
              <a:t>Na UFSC, anos 80, </a:t>
            </a:r>
            <a:r>
              <a:rPr lang="pt-BR" b="1" dirty="0"/>
              <a:t>IBM 4341 </a:t>
            </a:r>
            <a:r>
              <a:rPr lang="pt-BR" dirty="0"/>
              <a:t>– Terminais Interativos, máquinas virtuais. Sistema de processamento centralizado. </a:t>
            </a:r>
          </a:p>
          <a:p>
            <a:pPr eaLnBrk="1" hangingPunct="1"/>
            <a:endParaRPr lang="pt-BR" dirty="0"/>
          </a:p>
          <a:p>
            <a:pPr eaLnBrk="1" hangingPunct="1"/>
            <a:r>
              <a:rPr lang="pt-BR" dirty="0"/>
              <a:t>Surge a primeira forma de </a:t>
            </a:r>
            <a:r>
              <a:rPr lang="pt-BR" b="1" dirty="0"/>
              <a:t>distribuição da informação</a:t>
            </a:r>
            <a:r>
              <a:rPr lang="pt-BR" dirty="0"/>
              <a:t>, através dos </a:t>
            </a:r>
            <a:r>
              <a:rPr lang="pt-BR" b="1" dirty="0"/>
              <a:t>terminais remotos</a:t>
            </a:r>
            <a:r>
              <a:rPr lang="pt-BR" dirty="0"/>
              <a:t>.</a:t>
            </a:r>
          </a:p>
          <a:p>
            <a:pPr eaLnBrk="1" hangingPunct="1"/>
            <a:endParaRPr lang="pt-BR" dirty="0"/>
          </a:p>
          <a:p>
            <a:pPr eaLnBrk="1" hangingPunct="1"/>
            <a:r>
              <a:rPr lang="pt-BR" dirty="0"/>
              <a:t>Usam </a:t>
            </a:r>
            <a:r>
              <a:rPr lang="pt-BR" b="1" dirty="0"/>
              <a:t>multiprogramação com time-</a:t>
            </a:r>
            <a:r>
              <a:rPr lang="pt-BR" b="1" dirty="0" err="1"/>
              <a:t>sliced</a:t>
            </a:r>
            <a:r>
              <a:rPr lang="pt-BR" dirty="0"/>
              <a:t>, para dar a um grupo de usuários a ilusão que cada um tem acesso a um computador dedicado.</a:t>
            </a:r>
          </a:p>
          <a:p>
            <a:pPr eaLnBrk="1" hangingPunct="1"/>
            <a:endParaRPr lang="pt-BR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48C57C-EA4C-456E-B4B7-E239D6028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Processamento Distribuído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E1EE0F-7668-4D62-92D9-A7DB63D7B9A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Anos 80 -  Dois computadores de grande porte (IBM 4341) são interligados (exemplo, o caso da </a:t>
            </a:r>
            <a:r>
              <a:rPr lang="pt-BR" dirty="0" err="1"/>
              <a:t>Eletrosul</a:t>
            </a:r>
            <a:r>
              <a:rPr lang="pt-BR" dirty="0"/>
              <a:t> nos anos 80).</a:t>
            </a:r>
          </a:p>
          <a:p>
            <a:endParaRPr lang="pt-BR" dirty="0"/>
          </a:p>
          <a:p>
            <a:r>
              <a:rPr lang="pt-BR" dirty="0"/>
              <a:t>Agora, surge uma primeira forma de </a:t>
            </a:r>
            <a:r>
              <a:rPr lang="pt-BR" b="1" dirty="0"/>
              <a:t>distribuir o processamento </a:t>
            </a:r>
            <a:r>
              <a:rPr lang="pt-BR" dirty="0"/>
              <a:t>e </a:t>
            </a:r>
            <a:r>
              <a:rPr lang="pt-BR" b="1" dirty="0"/>
              <a:t>distribuir a informação </a:t>
            </a:r>
            <a:r>
              <a:rPr lang="pt-BR" dirty="0"/>
              <a:t>através dos terminais remotos.</a:t>
            </a:r>
          </a:p>
          <a:p>
            <a:endParaRPr lang="pt-BR" dirty="0"/>
          </a:p>
          <a:p>
            <a:r>
              <a:rPr lang="pt-BR" dirty="0"/>
              <a:t>Anos 80 - </a:t>
            </a:r>
            <a:r>
              <a:rPr lang="pt-BR" b="1" dirty="0"/>
              <a:t>Microcomputadores</a:t>
            </a:r>
            <a:r>
              <a:rPr lang="pt-BR" dirty="0"/>
              <a:t> - Uso de computadores </a:t>
            </a:r>
            <a:r>
              <a:rPr lang="pt-BR" i="1" dirty="0"/>
              <a:t>desktops, </a:t>
            </a:r>
            <a:r>
              <a:rPr lang="pt-BR" dirty="0"/>
              <a:t>inicialmente</a:t>
            </a:r>
            <a:r>
              <a:rPr lang="pt-BR" i="1" dirty="0"/>
              <a:t> </a:t>
            </a:r>
            <a:r>
              <a:rPr lang="pt-BR" dirty="0"/>
              <a:t>isolados: </a:t>
            </a:r>
            <a:r>
              <a:rPr lang="pt-BR" b="1" dirty="0"/>
              <a:t>processamento é descentralizado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70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/>
              <a:t>Processamento distribuído em redes</a:t>
            </a:r>
          </a:p>
        </p:txBody>
      </p:sp>
      <p:sp>
        <p:nvSpPr>
          <p:cNvPr id="37891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 dirty="0"/>
          </a:p>
          <a:p>
            <a:pPr eaLnBrk="1" hangingPunct="1"/>
            <a:endParaRPr lang="pt-BR" dirty="0"/>
          </a:p>
          <a:p>
            <a:pPr eaLnBrk="1" hangingPunct="1"/>
            <a:r>
              <a:rPr lang="pt-BR" dirty="0"/>
              <a:t>Trabalho isolado do desenvolvedor é considerado ineficiente.</a:t>
            </a:r>
          </a:p>
          <a:p>
            <a:pPr eaLnBrk="1" hangingPunct="1"/>
            <a:endParaRPr lang="pt-BR" dirty="0"/>
          </a:p>
          <a:p>
            <a:pPr eaLnBrk="1" hangingPunct="1"/>
            <a:r>
              <a:rPr lang="pt-BR" dirty="0"/>
              <a:t>Anos 80 - Surgem as </a:t>
            </a:r>
            <a:r>
              <a:rPr lang="pt-BR" b="1" dirty="0"/>
              <a:t>redes de computadores </a:t>
            </a:r>
            <a:r>
              <a:rPr lang="pt-BR" dirty="0"/>
              <a:t>para interligar o trabalho dos desenvolvedores e compartilhar recursos computacionais: </a:t>
            </a:r>
            <a:r>
              <a:rPr lang="pt-BR" b="1" dirty="0"/>
              <a:t>processamento </a:t>
            </a:r>
            <a:r>
              <a:rPr lang="pt-BR" dirty="0"/>
              <a:t>para ser </a:t>
            </a:r>
            <a:r>
              <a:rPr lang="pt-BR" b="1" dirty="0"/>
              <a:t>distribuído em redes</a:t>
            </a:r>
            <a:r>
              <a:rPr lang="pt-BR" dirty="0"/>
              <a:t>.</a:t>
            </a:r>
          </a:p>
          <a:p>
            <a:pPr marL="0" indent="0" eaLnBrk="1" hangingPunct="1">
              <a:buNone/>
            </a:pPr>
            <a:r>
              <a:rPr lang="pt-BR" dirty="0"/>
              <a:t> </a:t>
            </a:r>
          </a:p>
          <a:p>
            <a:pPr marL="0" indent="0" eaLnBrk="1" hangingPunct="1">
              <a:buNone/>
            </a:pPr>
            <a:br>
              <a:rPr lang="pt-BR" dirty="0"/>
            </a:br>
            <a:br>
              <a:rPr lang="pt-BR" dirty="0"/>
            </a:br>
            <a:endParaRPr lang="pt-B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7BE68E-419D-4B46-B023-640E285F2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Atualmente ...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7A5614D-2250-41AF-BAB2-66A98F86307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eaLnBrk="1" hangingPunct="1">
              <a:buClr>
                <a:srgbClr val="727CA3"/>
              </a:buClr>
            </a:pPr>
            <a:endParaRPr lang="pt-BR" dirty="0">
              <a:solidFill>
                <a:prstClr val="black"/>
              </a:solidFill>
            </a:endParaRPr>
          </a:p>
          <a:p>
            <a:pPr eaLnBrk="1" hangingPunct="1">
              <a:buClr>
                <a:srgbClr val="727CA3"/>
              </a:buClr>
            </a:pPr>
            <a:r>
              <a:rPr lang="pt-BR" i="1" dirty="0">
                <a:solidFill>
                  <a:prstClr val="black"/>
                </a:solidFill>
              </a:rPr>
              <a:t>Unidade de processamento concorrente – </a:t>
            </a:r>
            <a:r>
              <a:rPr lang="pt-BR" b="1" i="1" dirty="0">
                <a:solidFill>
                  <a:prstClr val="black"/>
                </a:solidFill>
              </a:rPr>
              <a:t>Thread</a:t>
            </a:r>
            <a:br>
              <a:rPr lang="pt-BR" b="1" i="1" dirty="0">
                <a:solidFill>
                  <a:prstClr val="black"/>
                </a:solidFill>
              </a:rPr>
            </a:br>
            <a:r>
              <a:rPr lang="pt-BR" b="1" i="1" dirty="0">
                <a:solidFill>
                  <a:prstClr val="black"/>
                </a:solidFill>
              </a:rPr>
              <a:t>      Linhas de execução dentro de processos.</a:t>
            </a:r>
          </a:p>
          <a:p>
            <a:pPr lvl="0" eaLnBrk="1" hangingPunct="1">
              <a:buClr>
                <a:srgbClr val="727CA3"/>
              </a:buClr>
            </a:pPr>
            <a:endParaRPr lang="pt-BR" dirty="0">
              <a:solidFill>
                <a:prstClr val="black"/>
              </a:solidFill>
            </a:endParaRPr>
          </a:p>
          <a:p>
            <a:pPr lvl="0" eaLnBrk="1" hangingPunct="1">
              <a:buClr>
                <a:srgbClr val="727CA3"/>
              </a:buClr>
            </a:pPr>
            <a:r>
              <a:rPr lang="pt-BR" dirty="0">
                <a:solidFill>
                  <a:prstClr val="black"/>
                </a:solidFill>
              </a:rPr>
              <a:t>Atualmente, os processadores são </a:t>
            </a:r>
            <a:r>
              <a:rPr lang="pt-BR" b="1" i="1" dirty="0" err="1">
                <a:solidFill>
                  <a:prstClr val="black"/>
                </a:solidFill>
              </a:rPr>
              <a:t>multi-core</a:t>
            </a:r>
            <a:r>
              <a:rPr lang="pt-BR" i="1" dirty="0">
                <a:solidFill>
                  <a:prstClr val="black"/>
                </a:solidFill>
              </a:rPr>
              <a:t>.</a:t>
            </a:r>
          </a:p>
          <a:p>
            <a:pPr lvl="0" eaLnBrk="1" hangingPunct="1">
              <a:buClr>
                <a:srgbClr val="727CA3"/>
              </a:buClr>
            </a:pPr>
            <a:endParaRPr lang="pt-BR" dirty="0">
              <a:solidFill>
                <a:prstClr val="black"/>
              </a:solidFill>
            </a:endParaRPr>
          </a:p>
          <a:p>
            <a:pPr lvl="0" eaLnBrk="1" hangingPunct="1">
              <a:buClr>
                <a:srgbClr val="727CA3"/>
              </a:buClr>
            </a:pPr>
            <a:r>
              <a:rPr lang="pt-BR" dirty="0">
                <a:solidFill>
                  <a:prstClr val="black"/>
                </a:solidFill>
              </a:rPr>
              <a:t>Atualmente, a execução de diversos aplicativos (programas) por um único usuário, em uma máquina de um único processador, ligado em rede: </a:t>
            </a:r>
            <a:r>
              <a:rPr lang="pt-BR" b="1" dirty="0">
                <a:solidFill>
                  <a:prstClr val="black"/>
                </a:solidFill>
              </a:rPr>
              <a:t>processamento paralelo</a:t>
            </a:r>
            <a:r>
              <a:rPr lang="pt-BR" dirty="0">
                <a:solidFill>
                  <a:prstClr val="black"/>
                </a:solidFill>
              </a:rPr>
              <a:t> nas máquinas, </a:t>
            </a:r>
            <a:r>
              <a:rPr lang="pt-BR" b="1" dirty="0">
                <a:solidFill>
                  <a:prstClr val="black"/>
                </a:solidFill>
              </a:rPr>
              <a:t>processamento </a:t>
            </a:r>
            <a:r>
              <a:rPr lang="pt-BR" dirty="0">
                <a:solidFill>
                  <a:prstClr val="black"/>
                </a:solidFill>
              </a:rPr>
              <a:t>distribuído via rede.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9626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/>
              <a:t>Correção de um programa concorrente/paralelo</a:t>
            </a:r>
          </a:p>
        </p:txBody>
      </p:sp>
      <p:sp>
        <p:nvSpPr>
          <p:cNvPr id="3891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 dirty="0"/>
          </a:p>
          <a:p>
            <a:pPr eaLnBrk="1" hangingPunct="1"/>
            <a:endParaRPr lang="pt-BR" dirty="0"/>
          </a:p>
          <a:p>
            <a:pPr eaLnBrk="1" hangingPunct="1"/>
            <a:r>
              <a:rPr lang="pt-BR" dirty="0"/>
              <a:t>Por causa das possíveis </a:t>
            </a:r>
            <a:r>
              <a:rPr lang="pt-BR" b="1" dirty="0"/>
              <a:t>interações entre os processos/threads</a:t>
            </a:r>
            <a:r>
              <a:rPr lang="pt-BR" dirty="0"/>
              <a:t> que compreendem um programa concorrente é difícil escrever um programa concorrente/paralelo de forma correta.</a:t>
            </a:r>
          </a:p>
          <a:p>
            <a:pPr eaLnBrk="1" hangingPunct="1"/>
            <a:endParaRPr lang="pt-BR" dirty="0"/>
          </a:p>
          <a:p>
            <a:pPr eaLnBrk="1" hangingPunct="1"/>
            <a:r>
              <a:rPr lang="pt-BR" dirty="0"/>
              <a:t>Para interagirem, processos/threads precisam se </a:t>
            </a:r>
            <a:r>
              <a:rPr lang="pt-BR" b="1" dirty="0"/>
              <a:t>sincronizar </a:t>
            </a:r>
            <a:r>
              <a:rPr lang="pt-BR" dirty="0"/>
              <a:t>e se </a:t>
            </a:r>
            <a:r>
              <a:rPr lang="pt-BR" b="1" dirty="0"/>
              <a:t>comunicar </a:t>
            </a:r>
            <a:r>
              <a:rPr lang="pt-BR" u="sng" dirty="0"/>
              <a:t>diretamente ou não</a:t>
            </a:r>
            <a:r>
              <a:rPr lang="pt-BR" dirty="0"/>
              <a:t>.</a:t>
            </a:r>
          </a:p>
          <a:p>
            <a:pPr eaLnBrk="1" hangingPunct="1"/>
            <a:endParaRPr lang="pt-B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/>
              <a:t>Dois processos incrementando uma variável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/>
              <a:t>N:  </a:t>
            </a:r>
            <a:r>
              <a:rPr lang="pt-BR" dirty="0" err="1"/>
              <a:t>Integer</a:t>
            </a:r>
            <a:r>
              <a:rPr lang="pt-BR" dirty="0"/>
              <a:t>  := 0;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br>
              <a:rPr lang="pt-BR" dirty="0"/>
            </a:br>
            <a:r>
              <a:rPr lang="pt-BR" b="1" dirty="0" err="1"/>
              <a:t>Process</a:t>
            </a:r>
            <a:r>
              <a:rPr lang="pt-BR" b="1" dirty="0"/>
              <a:t> P1 </a:t>
            </a:r>
            <a:r>
              <a:rPr lang="pt-BR" dirty="0"/>
              <a:t>is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/>
              <a:t>  </a:t>
            </a:r>
            <a:r>
              <a:rPr lang="pt-BR" dirty="0" err="1"/>
              <a:t>begin</a:t>
            </a:r>
            <a:endParaRPr lang="pt-BR" dirty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/>
              <a:t>    N := N + 1;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/>
              <a:t>  </a:t>
            </a:r>
            <a:r>
              <a:rPr lang="pt-BR" dirty="0" err="1"/>
              <a:t>end</a:t>
            </a:r>
            <a:r>
              <a:rPr lang="pt-BR" dirty="0"/>
              <a:t> P1;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dirty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b="1" dirty="0" err="1"/>
              <a:t>Process</a:t>
            </a:r>
            <a:r>
              <a:rPr lang="pt-BR" b="1" dirty="0"/>
              <a:t> P2 </a:t>
            </a:r>
            <a:r>
              <a:rPr lang="pt-BR" dirty="0"/>
              <a:t>is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/>
              <a:t>   </a:t>
            </a:r>
            <a:r>
              <a:rPr lang="pt-BR" dirty="0" err="1"/>
              <a:t>begin</a:t>
            </a:r>
            <a:endParaRPr lang="pt-BR" dirty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/>
              <a:t>     N := N + 1;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/>
              <a:t>   </a:t>
            </a:r>
            <a:r>
              <a:rPr lang="pt-BR" dirty="0" err="1"/>
              <a:t>end</a:t>
            </a:r>
            <a:r>
              <a:rPr lang="pt-BR" dirty="0"/>
              <a:t> P2;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/>
              <a:t> 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/>
              <a:t>Aplicando a abstração</a:t>
            </a:r>
          </a:p>
        </p:txBody>
      </p:sp>
      <p:sp>
        <p:nvSpPr>
          <p:cNvPr id="4096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endParaRPr lang="pt-BR"/>
          </a:p>
          <a:p>
            <a:pPr eaLnBrk="1" hangingPunct="1"/>
            <a:r>
              <a:rPr lang="pt-BR"/>
              <a:t>Se o compilador traduzir as declarações de alto nível em instruções INC, qualquer intercalação das sequências de instruções dos dois processos darão o mesmo valor.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/>
              <a:t>UNIDADE 1-1</a:t>
            </a:r>
          </a:p>
        </p:txBody>
      </p:sp>
      <p:sp>
        <p:nvSpPr>
          <p:cNvPr id="1536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algn="ctr" eaLnBrk="1" hangingPunct="1">
              <a:buFont typeface="Wingdings 3" pitchFamily="18" charset="2"/>
              <a:buNone/>
            </a:pPr>
            <a:endParaRPr lang="pt-BR" dirty="0"/>
          </a:p>
          <a:p>
            <a:pPr algn="ctr" eaLnBrk="1" hangingPunct="1">
              <a:buFont typeface="Wingdings 3" pitchFamily="18" charset="2"/>
              <a:buNone/>
            </a:pPr>
            <a:endParaRPr lang="pt-BR" dirty="0"/>
          </a:p>
          <a:p>
            <a:pPr algn="ctr" eaLnBrk="1" hangingPunct="1">
              <a:buFont typeface="Wingdings 3" pitchFamily="18" charset="2"/>
              <a:buNone/>
            </a:pPr>
            <a:endParaRPr lang="pt-BR" dirty="0"/>
          </a:p>
          <a:p>
            <a:pPr algn="ctr" eaLnBrk="1" hangingPunct="1">
              <a:buFont typeface="Wingdings 3" pitchFamily="18" charset="2"/>
              <a:buNone/>
            </a:pPr>
            <a:endParaRPr lang="pt-BR" dirty="0"/>
          </a:p>
          <a:p>
            <a:pPr algn="ctr" eaLnBrk="1" hangingPunct="1">
              <a:buFont typeface="Wingdings 3" pitchFamily="18" charset="2"/>
              <a:buNone/>
            </a:pPr>
            <a:r>
              <a:rPr lang="pt-BR" sz="3600" dirty="0"/>
              <a:t>INTRODUÇÃO À PROGRAMAÇÃO 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pt-BR" sz="3600" dirty="0"/>
              <a:t>CONCORRENTE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/>
              <a:t>Exemplo:  Computação com a instrução INC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457200" y="1700808"/>
          <a:ext cx="8229600" cy="147828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8152">
                <a:tc>
                  <a:txBody>
                    <a:bodyPr/>
                    <a:lstStyle/>
                    <a:p>
                      <a:r>
                        <a:rPr lang="pt-BR" dirty="0"/>
                        <a:t>        Processo                                        Instrução                                     Valor</a:t>
                      </a:r>
                      <a:r>
                        <a:rPr lang="pt-BR" baseline="0" dirty="0"/>
                        <a:t> de N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Inicialmente                                                                                                        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P1                                                               INC</a:t>
                      </a:r>
                      <a:r>
                        <a:rPr lang="pt-BR" baseline="0" dirty="0"/>
                        <a:t> N                                                  1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dirty="0"/>
                        <a:t>P2                                                               INC</a:t>
                      </a:r>
                      <a:r>
                        <a:rPr lang="pt-BR" baseline="0" dirty="0"/>
                        <a:t> N                                                  2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67544" y="3717032"/>
          <a:ext cx="8280920" cy="16078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        Processo                                         Instrução                                    Valor</a:t>
                      </a:r>
                      <a:r>
                        <a:rPr lang="pt-BR" baseline="0" dirty="0"/>
                        <a:t> de N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r>
                        <a:rPr lang="pt-BR" dirty="0"/>
                        <a:t>Inicialmente                                                                                                         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r>
                        <a:rPr lang="pt-BR" dirty="0"/>
                        <a:t>P2                                                                INC</a:t>
                      </a:r>
                      <a:r>
                        <a:rPr lang="pt-BR" baseline="0" dirty="0"/>
                        <a:t> N                                                  1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046">
                <a:tc>
                  <a:txBody>
                    <a:bodyPr/>
                    <a:lstStyle/>
                    <a:p>
                      <a:r>
                        <a:rPr lang="pt-BR" dirty="0"/>
                        <a:t>P1</a:t>
                      </a:r>
                      <a:r>
                        <a:rPr lang="pt-BR" baseline="0" dirty="0"/>
                        <a:t>                                                                INC N                                                  2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/>
              <a:t>Computação em Registradores</a:t>
            </a:r>
          </a:p>
        </p:txBody>
      </p:sp>
      <p:sp>
        <p:nvSpPr>
          <p:cNvPr id="43011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 dirty="0"/>
          </a:p>
          <a:p>
            <a:pPr eaLnBrk="1" hangingPunct="1"/>
            <a:endParaRPr lang="pt-BR" dirty="0"/>
          </a:p>
          <a:p>
            <a:pPr eaLnBrk="1" hangingPunct="1"/>
            <a:endParaRPr lang="pt-BR" dirty="0"/>
          </a:p>
          <a:p>
            <a:pPr eaLnBrk="1" hangingPunct="1"/>
            <a:r>
              <a:rPr lang="pt-BR" dirty="0"/>
              <a:t>Por outro lado, se todas </a:t>
            </a:r>
            <a:r>
              <a:rPr lang="pt-BR" b="1" dirty="0"/>
              <a:t>computações são feitas em registradores</a:t>
            </a:r>
            <a:r>
              <a:rPr lang="pt-BR" dirty="0"/>
              <a:t>, o código compilado pareceria como: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/>
              <a:t>Computação com Registradores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sz="quarter" idx="1"/>
          </p:nvPr>
        </p:nvGraphicFramePr>
        <p:xfrm>
          <a:off x="457200" y="2060848"/>
          <a:ext cx="8229600" cy="3528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1049">
                <a:tc>
                  <a:txBody>
                    <a:bodyPr/>
                    <a:lstStyle/>
                    <a:p>
                      <a:r>
                        <a:rPr lang="pt-BR" dirty="0"/>
                        <a:t>Processo             Instrução</a:t>
                      </a:r>
                      <a:r>
                        <a:rPr lang="pt-BR" baseline="0" dirty="0"/>
                        <a:t>                                   N             </a:t>
                      </a:r>
                      <a:r>
                        <a:rPr lang="pt-BR" baseline="0" dirty="0" err="1"/>
                        <a:t>Reg</a:t>
                      </a:r>
                      <a:r>
                        <a:rPr lang="pt-BR" baseline="0" dirty="0"/>
                        <a:t> (P1)             </a:t>
                      </a:r>
                      <a:r>
                        <a:rPr lang="pt-BR" baseline="0" dirty="0" err="1"/>
                        <a:t>Reg</a:t>
                      </a:r>
                      <a:r>
                        <a:rPr lang="pt-BR" baseline="0" dirty="0"/>
                        <a:t>(P2)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r>
                        <a:rPr lang="pt-BR" dirty="0"/>
                        <a:t>Inicialmente                                                          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dirty="0"/>
                        <a:t>P1                             LOAD    </a:t>
                      </a:r>
                      <a:r>
                        <a:rPr lang="pt-BR" dirty="0" err="1"/>
                        <a:t>Reg</a:t>
                      </a:r>
                      <a:r>
                        <a:rPr lang="pt-BR" dirty="0"/>
                        <a:t>, N                      0                   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r>
                        <a:rPr lang="pt-BR" dirty="0"/>
                        <a:t>P2                             LOAD</a:t>
                      </a:r>
                      <a:r>
                        <a:rPr lang="pt-BR" baseline="0" dirty="0"/>
                        <a:t>    </a:t>
                      </a:r>
                      <a:r>
                        <a:rPr lang="pt-BR" baseline="0" dirty="0" err="1"/>
                        <a:t>Reg</a:t>
                      </a:r>
                      <a:r>
                        <a:rPr lang="pt-BR" baseline="0" dirty="0"/>
                        <a:t>, N                      0                   0                        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r>
                        <a:rPr lang="pt-BR" dirty="0"/>
                        <a:t>P1                              ADD</a:t>
                      </a:r>
                      <a:r>
                        <a:rPr lang="pt-BR" baseline="0" dirty="0"/>
                        <a:t>     </a:t>
                      </a:r>
                      <a:r>
                        <a:rPr lang="pt-BR" baseline="0" dirty="0" err="1"/>
                        <a:t>Reg</a:t>
                      </a:r>
                      <a:r>
                        <a:rPr lang="pt-BR" baseline="0" dirty="0"/>
                        <a:t>, #1                    0                    1                       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r>
                        <a:rPr lang="pt-BR" dirty="0"/>
                        <a:t>P2                              ADD</a:t>
                      </a:r>
                      <a:r>
                        <a:rPr lang="pt-BR" baseline="0" dirty="0"/>
                        <a:t>     </a:t>
                      </a:r>
                      <a:r>
                        <a:rPr lang="pt-BR" baseline="0" dirty="0" err="1"/>
                        <a:t>Reg</a:t>
                      </a:r>
                      <a:r>
                        <a:rPr lang="pt-BR" baseline="0" dirty="0"/>
                        <a:t>, #1                    0                    1                       1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r>
                        <a:rPr lang="pt-BR" dirty="0"/>
                        <a:t>P1                              STORE  </a:t>
                      </a:r>
                      <a:r>
                        <a:rPr lang="pt-BR" dirty="0" err="1"/>
                        <a:t>Reg</a:t>
                      </a:r>
                      <a:r>
                        <a:rPr lang="pt-BR" dirty="0"/>
                        <a:t>,</a:t>
                      </a:r>
                      <a:r>
                        <a:rPr lang="pt-BR" baseline="0" dirty="0"/>
                        <a:t> N                     1                    1                       1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049">
                <a:tc>
                  <a:txBody>
                    <a:bodyPr/>
                    <a:lstStyle/>
                    <a:p>
                      <a:r>
                        <a:rPr lang="pt-BR" dirty="0"/>
                        <a:t>P2                              STORE</a:t>
                      </a:r>
                      <a:r>
                        <a:rPr lang="pt-BR" baseline="0" dirty="0"/>
                        <a:t>  </a:t>
                      </a:r>
                      <a:r>
                        <a:rPr lang="pt-BR" baseline="0" dirty="0" err="1"/>
                        <a:t>Reg</a:t>
                      </a:r>
                      <a:r>
                        <a:rPr lang="pt-BR" baseline="0" dirty="0"/>
                        <a:t>, N                     1                    1                       1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/>
              <a:t>Resultado da concorrência errada</a:t>
            </a:r>
          </a:p>
        </p:txBody>
      </p:sp>
      <p:sp>
        <p:nvSpPr>
          <p:cNvPr id="45059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pt-BR" dirty="0"/>
              <a:t>A figura anterior mostra que </a:t>
            </a:r>
            <a:r>
              <a:rPr lang="pt-BR" b="1" dirty="0"/>
              <a:t>algumas intercalações dão resposta errada</a:t>
            </a:r>
            <a:r>
              <a:rPr lang="pt-BR" dirty="0"/>
              <a:t>.</a:t>
            </a:r>
          </a:p>
          <a:p>
            <a:pPr eaLnBrk="1" hangingPunct="1"/>
            <a:endParaRPr lang="pt-BR" dirty="0"/>
          </a:p>
          <a:p>
            <a:pPr eaLnBrk="1" hangingPunct="1"/>
            <a:r>
              <a:rPr lang="pt-BR" dirty="0"/>
              <a:t>Então, é extremamente importante </a:t>
            </a:r>
            <a:r>
              <a:rPr lang="pt-BR" b="1" dirty="0"/>
              <a:t>definir exatamente quais instruções são para ser intercaladas</a:t>
            </a:r>
            <a:r>
              <a:rPr lang="pt-BR" dirty="0"/>
              <a:t>, de forma de o programa concorrente seja correto em sua execução.</a:t>
            </a:r>
          </a:p>
          <a:p>
            <a:pPr eaLnBrk="1" hangingPunct="1"/>
            <a:endParaRPr lang="pt-BR" dirty="0"/>
          </a:p>
          <a:p>
            <a:pPr eaLnBrk="1" hangingPunct="1"/>
            <a:r>
              <a:rPr lang="pt-BR" dirty="0"/>
              <a:t>Concorrência estuda a abstração que é usada sobre as </a:t>
            </a:r>
            <a:r>
              <a:rPr lang="pt-BR" b="1" dirty="0"/>
              <a:t>sequências de instruções atômicas de execução intercalada</a:t>
            </a:r>
            <a:r>
              <a:rPr lang="pt-BR" dirty="0"/>
              <a:t>.</a:t>
            </a:r>
          </a:p>
          <a:p>
            <a:pPr marL="0" indent="0" eaLnBrk="1" hangingPunct="1">
              <a:buNone/>
            </a:pPr>
            <a:endParaRPr lang="pt-BR" dirty="0"/>
          </a:p>
          <a:p>
            <a:pPr eaLnBrk="1" hangingPunct="1"/>
            <a:r>
              <a:rPr lang="pt-BR" dirty="0"/>
              <a:t>Isto ocorre na computação de </a:t>
            </a:r>
            <a:r>
              <a:rPr lang="pt-BR" b="1" dirty="0"/>
              <a:t>transações concorrentes</a:t>
            </a:r>
            <a:r>
              <a:rPr lang="pt-BR" dirty="0"/>
              <a:t>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/>
              <a:t>Um programa concorrente</a:t>
            </a:r>
          </a:p>
        </p:txBody>
      </p:sp>
      <p:sp>
        <p:nvSpPr>
          <p:cNvPr id="4608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 b="1" dirty="0"/>
          </a:p>
          <a:p>
            <a:pPr eaLnBrk="1" hangingPunct="1"/>
            <a:r>
              <a:rPr lang="pt-BR" b="1" dirty="0"/>
              <a:t>Programação concorrente </a:t>
            </a:r>
            <a:r>
              <a:rPr lang="pt-BR" dirty="0"/>
              <a:t>pode </a:t>
            </a:r>
            <a:r>
              <a:rPr lang="pt-BR" b="1" dirty="0"/>
              <a:t>expressar a concorrência</a:t>
            </a:r>
            <a:r>
              <a:rPr lang="pt-BR" dirty="0"/>
              <a:t> requerida, provendo instruções de programação para a </a:t>
            </a:r>
            <a:r>
              <a:rPr lang="pt-BR" b="1" dirty="0"/>
              <a:t>sincronização</a:t>
            </a:r>
            <a:r>
              <a:rPr lang="pt-BR" dirty="0"/>
              <a:t> e </a:t>
            </a:r>
            <a:r>
              <a:rPr lang="pt-BR" b="1" dirty="0"/>
              <a:t>comunicação</a:t>
            </a:r>
            <a:r>
              <a:rPr lang="pt-BR" dirty="0"/>
              <a:t> entre processos.</a:t>
            </a:r>
          </a:p>
          <a:p>
            <a:pPr eaLnBrk="1" hangingPunct="1"/>
            <a:endParaRPr lang="pt-BR" dirty="0"/>
          </a:p>
          <a:p>
            <a:pPr eaLnBrk="1" hangingPunct="1"/>
            <a:r>
              <a:rPr lang="pt-BR" dirty="0"/>
              <a:t>Usa-se </a:t>
            </a:r>
            <a:r>
              <a:rPr lang="pt-BR" b="1" dirty="0"/>
              <a:t>Semáforos</a:t>
            </a:r>
            <a:r>
              <a:rPr lang="pt-BR" dirty="0"/>
              <a:t>, </a:t>
            </a:r>
            <a:r>
              <a:rPr lang="pt-BR" b="1" dirty="0" err="1"/>
              <a:t>Locks</a:t>
            </a:r>
            <a:r>
              <a:rPr lang="pt-BR" dirty="0"/>
              <a:t> ou </a:t>
            </a:r>
            <a:r>
              <a:rPr lang="pt-BR" b="1" dirty="0"/>
              <a:t>Monitor</a:t>
            </a:r>
            <a:r>
              <a:rPr lang="pt-BR" dirty="0"/>
              <a:t>. </a:t>
            </a:r>
          </a:p>
          <a:p>
            <a:pPr eaLnBrk="1" hangingPunct="1"/>
            <a:endParaRPr lang="pt-BR" dirty="0"/>
          </a:p>
          <a:p>
            <a:pPr eaLnBrk="1" hangingPunct="1"/>
            <a:r>
              <a:rPr lang="pt-BR" dirty="0"/>
              <a:t>Um programador pode ser totalmente confundido pelo comportamento que um programa concorrente/paralelo pode exibir.</a:t>
            </a:r>
          </a:p>
          <a:p>
            <a:pPr marL="0" indent="0" eaLnBrk="1" hangingPunct="1">
              <a:buNone/>
            </a:pPr>
            <a:endParaRPr lang="pt-BR" dirty="0"/>
          </a:p>
          <a:p>
            <a:pPr eaLnBrk="1" hangingPunct="1"/>
            <a:endParaRPr lang="pt-BR" dirty="0"/>
          </a:p>
          <a:p>
            <a:pPr eaLnBrk="1" hangingPunct="1"/>
            <a:endParaRPr lang="pt-BR" dirty="0"/>
          </a:p>
          <a:p>
            <a:pPr eaLnBrk="1" hangingPunct="1"/>
            <a:endParaRPr lang="pt-BR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/>
              <a:t>O que vamos realmente executar</a:t>
            </a:r>
          </a:p>
        </p:txBody>
      </p:sp>
      <p:sp>
        <p:nvSpPr>
          <p:cNvPr id="50179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pt-BR" dirty="0"/>
          </a:p>
          <a:p>
            <a:pPr eaLnBrk="1" hangingPunct="1"/>
            <a:r>
              <a:rPr lang="pt-BR" dirty="0"/>
              <a:t>A </a:t>
            </a:r>
            <a:r>
              <a:rPr lang="pt-BR" dirty="0">
                <a:solidFill>
                  <a:srgbClr val="0000FF"/>
                </a:solidFill>
              </a:rPr>
              <a:t>unidade de processamento concorrente mais atual</a:t>
            </a:r>
            <a:r>
              <a:rPr lang="pt-BR" dirty="0"/>
              <a:t>, devido a capacidade de processamento dos processadores ter aumentado, será a </a:t>
            </a:r>
            <a:r>
              <a:rPr lang="pt-BR" b="1" dirty="0"/>
              <a:t>Thread</a:t>
            </a:r>
            <a:r>
              <a:rPr lang="pt-BR" dirty="0"/>
              <a:t>.</a:t>
            </a:r>
          </a:p>
          <a:p>
            <a:pPr eaLnBrk="1" hangingPunct="1"/>
            <a:endParaRPr lang="pt-BR" dirty="0"/>
          </a:p>
          <a:p>
            <a:pPr eaLnBrk="1" hangingPunct="1"/>
            <a:r>
              <a:rPr lang="pt-BR" b="1" dirty="0"/>
              <a:t>Threads </a:t>
            </a:r>
            <a:r>
              <a:rPr lang="pt-BR" dirty="0"/>
              <a:t>foram criadas com o intuito de reduzir a criação, e otimizar a troca de contexto de processos e para economizar outros recursos do sistema. </a:t>
            </a:r>
          </a:p>
          <a:p>
            <a:pPr eaLnBrk="1" hangingPunct="1"/>
            <a:endParaRPr lang="pt-BR" dirty="0"/>
          </a:p>
          <a:p>
            <a:pPr eaLnBrk="1" hangingPunct="1"/>
            <a:r>
              <a:rPr lang="pt-BR" b="1" dirty="0"/>
              <a:t>Threads</a:t>
            </a:r>
            <a:r>
              <a:rPr lang="pt-BR" dirty="0"/>
              <a:t> estão sempre associadas a um único processo, que por sua vez, pode possuir múltiplas threads.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40F7AB-031B-4C80-89D1-10B0AF0EB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Threads </a:t>
            </a:r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0C14CE4-B6F3-4D08-8F30-2EA113604C1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eaLnBrk="1" hangingPunct="1">
              <a:buClr>
                <a:srgbClr val="727CA3"/>
              </a:buClr>
            </a:pPr>
            <a:endParaRPr lang="pt-BR" b="1" dirty="0">
              <a:solidFill>
                <a:prstClr val="black"/>
              </a:solidFill>
            </a:endParaRPr>
          </a:p>
          <a:p>
            <a:pPr lvl="0" eaLnBrk="1" hangingPunct="1">
              <a:buClr>
                <a:srgbClr val="727CA3"/>
              </a:buClr>
            </a:pPr>
            <a:endParaRPr lang="pt-BR" b="1" dirty="0">
              <a:solidFill>
                <a:prstClr val="black"/>
              </a:solidFill>
            </a:endParaRPr>
          </a:p>
          <a:p>
            <a:pPr lvl="0" eaLnBrk="1" hangingPunct="1">
              <a:buClr>
                <a:srgbClr val="727CA3"/>
              </a:buClr>
            </a:pPr>
            <a:r>
              <a:rPr lang="pt-BR" b="1" dirty="0">
                <a:solidFill>
                  <a:prstClr val="black"/>
                </a:solidFill>
              </a:rPr>
              <a:t>Threads</a:t>
            </a:r>
            <a:r>
              <a:rPr lang="pt-BR" dirty="0">
                <a:solidFill>
                  <a:prstClr val="black"/>
                </a:solidFill>
              </a:rPr>
              <a:t> compartilham o processador (ou os núcleos de um processador) da mesma maneira que um processo, ou seja: </a:t>
            </a:r>
            <a:r>
              <a:rPr lang="pt-BR" b="1" dirty="0">
                <a:solidFill>
                  <a:prstClr val="black"/>
                </a:solidFill>
              </a:rPr>
              <a:t>cada thread tem o seu próprio contexto de hardware</a:t>
            </a:r>
            <a:r>
              <a:rPr lang="pt-BR" dirty="0">
                <a:solidFill>
                  <a:prstClr val="black"/>
                </a:solidFill>
              </a:rPr>
              <a:t>, mas threads de um mesmo processo </a:t>
            </a:r>
            <a:r>
              <a:rPr lang="pt-BR" b="1" dirty="0">
                <a:solidFill>
                  <a:prstClr val="black"/>
                </a:solidFill>
              </a:rPr>
              <a:t>compartilham entre si</a:t>
            </a:r>
            <a:r>
              <a:rPr lang="pt-BR" dirty="0">
                <a:solidFill>
                  <a:prstClr val="black"/>
                </a:solidFill>
              </a:rPr>
              <a:t> o mesmo contexto de software e </a:t>
            </a:r>
            <a:r>
              <a:rPr lang="pt-BR" b="1" dirty="0">
                <a:solidFill>
                  <a:prstClr val="black"/>
                </a:solidFill>
              </a:rPr>
              <a:t>memória</a:t>
            </a:r>
            <a:r>
              <a:rPr lang="pt-BR" dirty="0">
                <a:solidFill>
                  <a:prstClr val="black"/>
                </a:solidFill>
              </a:rPr>
              <a:t>.</a:t>
            </a:r>
            <a:endParaRPr lang="pt-BR" b="1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0619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/>
              <a:t>Programação Paralela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dirty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/>
              <a:t>“</a:t>
            </a:r>
            <a:r>
              <a:rPr lang="pt-BR" b="1" dirty="0"/>
              <a:t>É uma forma de computação em que várias instruções são executadas simultaneamente, operando sob o princípio de que um grande problema, geralmente, pode ser dividido em problemas menores, os quais então, são resolvidos em paralelo</a:t>
            </a:r>
            <a:r>
              <a:rPr lang="pt-BR" dirty="0"/>
              <a:t>”.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dirty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/>
              <a:t>Consiste em executar </a:t>
            </a:r>
            <a:r>
              <a:rPr lang="pt-BR" b="1" dirty="0"/>
              <a:t>simultaneamente</a:t>
            </a:r>
            <a:r>
              <a:rPr lang="pt-BR" dirty="0"/>
              <a:t> várias partes de um mesmo programa, dividido em partes.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dirty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/>
              <a:t>Tornou-se possível, a partir de </a:t>
            </a:r>
            <a:r>
              <a:rPr lang="pt-BR" b="1" dirty="0"/>
              <a:t>processadores </a:t>
            </a:r>
            <a:r>
              <a:rPr lang="pt-BR" b="1" i="1" dirty="0" err="1"/>
              <a:t>multicore</a:t>
            </a:r>
            <a:r>
              <a:rPr lang="pt-BR" dirty="0"/>
              <a:t>, e </a:t>
            </a:r>
            <a:r>
              <a:rPr lang="pt-BR" b="1" dirty="0"/>
              <a:t>máquinas de arquitetura paralela</a:t>
            </a:r>
            <a:r>
              <a:rPr lang="pt-BR" dirty="0"/>
              <a:t> (vários processadores executando simultaneamente).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Computação Paralela numa Máquina </a:t>
            </a:r>
            <a:br>
              <a:rPr lang="pt-BR" dirty="0"/>
            </a:br>
            <a:r>
              <a:rPr lang="pt-BR" dirty="0"/>
              <a:t>ou em Rede</a:t>
            </a:r>
          </a:p>
        </p:txBody>
      </p:sp>
      <p:pic>
        <p:nvPicPr>
          <p:cNvPr id="4" name="Espaço Reservado para Conteúdo 3" descr="Parallel computi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8568952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/>
              <a:t>Exemplos de Programação Paralela</a:t>
            </a:r>
          </a:p>
        </p:txBody>
      </p:sp>
      <p:sp>
        <p:nvSpPr>
          <p:cNvPr id="53251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 dirty="0"/>
          </a:p>
          <a:p>
            <a:pPr lvl="1" eaLnBrk="1" hangingPunct="1">
              <a:buNone/>
            </a:pPr>
            <a:endParaRPr lang="pt-BR" dirty="0"/>
          </a:p>
          <a:p>
            <a:pPr lvl="1" eaLnBrk="1" hangingPunct="1"/>
            <a:endParaRPr lang="pt-BR" dirty="0"/>
          </a:p>
          <a:p>
            <a:pPr lvl="1" eaLnBrk="1" hangingPunct="1"/>
            <a:r>
              <a:rPr lang="pt-BR" dirty="0"/>
              <a:t>Uma aplicação é executada em uma </a:t>
            </a:r>
            <a:r>
              <a:rPr lang="pt-BR" b="1" dirty="0"/>
              <a:t>máquina </a:t>
            </a:r>
            <a:r>
              <a:rPr lang="pt-BR" b="1" dirty="0" err="1"/>
              <a:t>multiprocessada</a:t>
            </a:r>
            <a:r>
              <a:rPr lang="pt-BR" b="1" dirty="0"/>
              <a:t>; CPU + GPU.</a:t>
            </a:r>
            <a:endParaRPr lang="pt-BR" dirty="0"/>
          </a:p>
          <a:p>
            <a:pPr lvl="1" eaLnBrk="1" hangingPunct="1"/>
            <a:endParaRPr lang="pt-BR" dirty="0"/>
          </a:p>
          <a:p>
            <a:pPr lvl="1" eaLnBrk="1" hangingPunct="1"/>
            <a:r>
              <a:rPr lang="pt-BR" dirty="0"/>
              <a:t>Ou em um </a:t>
            </a:r>
            <a:r>
              <a:rPr lang="pt-BR" b="1" dirty="0"/>
              <a:t>grupo de máquinas interligadas </a:t>
            </a:r>
            <a:r>
              <a:rPr lang="pt-BR" dirty="0"/>
              <a:t>que se comporta como uma só máquina ( como no caso de um </a:t>
            </a:r>
            <a:r>
              <a:rPr lang="pt-BR" b="1" dirty="0"/>
              <a:t>cluster</a:t>
            </a:r>
            <a:r>
              <a:rPr lang="pt-BR" dirty="0"/>
              <a:t>).</a:t>
            </a:r>
          </a:p>
          <a:p>
            <a:pPr eaLnBrk="1" hangingPunct="1">
              <a:buFont typeface="Wingdings 3" pitchFamily="18" charset="2"/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/>
              <a:t>Tópicos</a:t>
            </a:r>
          </a:p>
        </p:txBody>
      </p:sp>
      <p:sp>
        <p:nvSpPr>
          <p:cNvPr id="16387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pt-BR" dirty="0"/>
          </a:p>
          <a:p>
            <a:pPr eaLnBrk="1" hangingPunct="1">
              <a:lnSpc>
                <a:spcPct val="150000"/>
              </a:lnSpc>
            </a:pPr>
            <a:r>
              <a:rPr lang="pt-BR" dirty="0"/>
              <a:t>História</a:t>
            </a:r>
          </a:p>
          <a:p>
            <a:pPr eaLnBrk="1" hangingPunct="1">
              <a:lnSpc>
                <a:spcPct val="150000"/>
              </a:lnSpc>
            </a:pPr>
            <a:r>
              <a:rPr lang="pt-BR" dirty="0"/>
              <a:t>Programação Concorrente</a:t>
            </a:r>
          </a:p>
          <a:p>
            <a:pPr eaLnBrk="1" hangingPunct="1">
              <a:lnSpc>
                <a:spcPct val="150000"/>
              </a:lnSpc>
            </a:pPr>
            <a:r>
              <a:rPr lang="pt-BR" dirty="0"/>
              <a:t>Programação Paralela e Distribuída</a:t>
            </a:r>
          </a:p>
          <a:p>
            <a:pPr eaLnBrk="1" hangingPunct="1">
              <a:lnSpc>
                <a:spcPct val="150000"/>
              </a:lnSpc>
            </a:pPr>
            <a:r>
              <a:rPr lang="pt-BR" dirty="0"/>
              <a:t>Suporte Computacional</a:t>
            </a:r>
          </a:p>
          <a:p>
            <a:pPr eaLnBrk="1" hangingPunct="1">
              <a:lnSpc>
                <a:spcPct val="150000"/>
              </a:lnSpc>
            </a:pPr>
            <a:r>
              <a:rPr lang="pt-BR" dirty="0"/>
              <a:t>Plataformas de Execução</a:t>
            </a:r>
          </a:p>
          <a:p>
            <a:pPr eaLnBrk="1" hangingPunct="1"/>
            <a:endParaRPr lang="pt-BR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Processamento Distribuído  </a:t>
            </a:r>
            <a:r>
              <a:rPr lang="pt-BR" b="1" dirty="0" err="1"/>
              <a:t>Msg</a:t>
            </a:r>
            <a:r>
              <a:rPr lang="pt-BR" b="1" dirty="0"/>
              <a:t> x DSM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07B7EA5B-807F-4C1B-B767-09E78A978F3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 eaLnBrk="1" hangingPunct="1">
              <a:buClr>
                <a:srgbClr val="727CA3"/>
              </a:buClr>
            </a:pPr>
            <a:r>
              <a:rPr lang="pt-BR" dirty="0">
                <a:solidFill>
                  <a:prstClr val="black"/>
                </a:solidFill>
              </a:rPr>
              <a:t>Aplicações são executadas em máquinas diferentes interligadas por uma rede:</a:t>
            </a:r>
          </a:p>
          <a:p>
            <a:pPr lvl="0" eaLnBrk="1" hangingPunct="1">
              <a:buClr>
                <a:srgbClr val="727CA3"/>
              </a:buClr>
              <a:buNone/>
            </a:pPr>
            <a:endParaRPr lang="pt-BR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https://computing.llnl.gov/tutorials/mpi/images/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420888"/>
            <a:ext cx="6624736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/>
              <a:t>Sistemas Distribuídos </a:t>
            </a:r>
          </a:p>
        </p:txBody>
      </p:sp>
      <p:sp>
        <p:nvSpPr>
          <p:cNvPr id="5427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pt-BR"/>
              <a:t>“Coleção de computadores independentes que se apresenta ao usuário como um sistema único e consistente.”</a:t>
            </a:r>
          </a:p>
          <a:p>
            <a:pPr lvl="2" eaLnBrk="1" hangingPunct="1">
              <a:buFont typeface="Wingdings 3" pitchFamily="18" charset="2"/>
              <a:buNone/>
            </a:pPr>
            <a:r>
              <a:rPr lang="pt-BR"/>
              <a:t>				Andrew Tanenbaum</a:t>
            </a:r>
          </a:p>
          <a:p>
            <a:pPr lvl="1" eaLnBrk="1" hangingPunct="1"/>
            <a:endParaRPr lang="pt-BR"/>
          </a:p>
          <a:p>
            <a:pPr lvl="1" eaLnBrk="1" hangingPunct="1"/>
            <a:endParaRPr lang="pt-BR"/>
          </a:p>
          <a:p>
            <a:pPr eaLnBrk="1" hangingPunct="1"/>
            <a:r>
              <a:rPr lang="pt-BR"/>
              <a:t>“Coleção de computadores autônomos interligados através de uma rede de computadores e equipados com software que permita o compartilhamento dos recursos do sistema: hardware, software e dados”</a:t>
            </a:r>
          </a:p>
          <a:p>
            <a:pPr lvl="2" eaLnBrk="1" hangingPunct="1">
              <a:buFont typeface="Wingdings 3" pitchFamily="18" charset="2"/>
              <a:buNone/>
            </a:pPr>
            <a:r>
              <a:rPr lang="pt-BR"/>
              <a:t>				George Coulouris</a:t>
            </a:r>
          </a:p>
          <a:p>
            <a:pPr lvl="2" eaLnBrk="1" hangingPunct="1">
              <a:buFont typeface="Wingdings 3" pitchFamily="18" charset="2"/>
              <a:buNone/>
            </a:pPr>
            <a:endParaRPr lang="pt-B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Computação Paralela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  <a:p>
            <a:pPr marL="0" indent="0">
              <a:buNone/>
            </a:pPr>
            <a:endParaRPr lang="pt-BR" dirty="0"/>
          </a:p>
          <a:p>
            <a:r>
              <a:rPr lang="pt-BR" sz="3200" dirty="0"/>
              <a:t>Modelo </a:t>
            </a:r>
            <a:r>
              <a:rPr lang="pt-BR" sz="3200" b="1" dirty="0"/>
              <a:t>Cliente-Servidor</a:t>
            </a:r>
          </a:p>
          <a:p>
            <a:endParaRPr lang="pt-BR" sz="3200" dirty="0"/>
          </a:p>
          <a:p>
            <a:pPr lvl="1"/>
            <a:r>
              <a:rPr lang="pt-BR" sz="2900" dirty="0"/>
              <a:t>RPC (Remote Procedure </a:t>
            </a:r>
            <a:r>
              <a:rPr lang="pt-BR" sz="2900" dirty="0" err="1"/>
              <a:t>Call</a:t>
            </a:r>
            <a:r>
              <a:rPr lang="pt-BR" sz="2900" dirty="0"/>
              <a:t>)</a:t>
            </a:r>
          </a:p>
          <a:p>
            <a:pPr lvl="1"/>
            <a:endParaRPr lang="pt-BR" sz="2900" dirty="0"/>
          </a:p>
          <a:p>
            <a:pPr lvl="1"/>
            <a:r>
              <a:rPr lang="pt-BR" sz="3200" dirty="0"/>
              <a:t>Processos </a:t>
            </a:r>
          </a:p>
          <a:p>
            <a:pPr marL="274638" lvl="1" indent="0">
              <a:buNone/>
            </a:pPr>
            <a:r>
              <a:rPr lang="pt-BR" sz="3200" dirty="0"/>
              <a:t> </a:t>
            </a:r>
          </a:p>
          <a:p>
            <a:pPr lvl="1"/>
            <a:r>
              <a:rPr lang="pt-BR" sz="3200" dirty="0"/>
              <a:t>Objetos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/>
              <a:t>Suporte Computacional para Programação Distribuída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371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dirty="0"/>
          </a:p>
          <a:p>
            <a:pPr marL="274320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dirty="0"/>
              <a:t>Suporte para Computação Distribuída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b="1" dirty="0"/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b="1" dirty="0" err="1"/>
              <a:t>APIs</a:t>
            </a:r>
            <a:r>
              <a:rPr lang="pt-BR" b="1" dirty="0"/>
              <a:t> e Bibliotecas</a:t>
            </a:r>
            <a:r>
              <a:rPr lang="pt-BR" dirty="0"/>
              <a:t>: fornecem rotinas para comunicação entre processos  (</a:t>
            </a:r>
            <a:r>
              <a:rPr lang="fr-FR" dirty="0"/>
              <a:t>Sockets).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fr-FR" dirty="0"/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b="1" dirty="0"/>
              <a:t>Middleware para Programação Distribuída</a:t>
            </a:r>
            <a:r>
              <a:rPr lang="pt-BR" dirty="0"/>
              <a:t>: fornece suporte para criar/executar programas distribuídos.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87AE3E4-92DE-49F5-ADB1-1CA9449B9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Camadas Internet – Comunicação por Sockets  </a:t>
            </a:r>
            <a:endParaRPr lang="en-US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4C1A5C42-F6E4-4AB0-9C1F-B0CBFC589A0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D96A94A-F537-449F-BFA4-84D746A05033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3B09F750-7DA9-4BEA-A4F5-0141136F3AAE}"/>
              </a:ext>
            </a:extLst>
          </p:cNvPr>
          <p:cNvSpPr/>
          <p:nvPr/>
        </p:nvSpPr>
        <p:spPr>
          <a:xfrm>
            <a:off x="899592" y="5589240"/>
            <a:ext cx="30963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Física </a:t>
            </a:r>
            <a:endParaRPr lang="en-US" dirty="0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A94E0279-598F-46F2-BDB2-8C6343E4B4D9}"/>
              </a:ext>
            </a:extLst>
          </p:cNvPr>
          <p:cNvSpPr/>
          <p:nvPr/>
        </p:nvSpPr>
        <p:spPr>
          <a:xfrm>
            <a:off x="5148064" y="5589240"/>
            <a:ext cx="302433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Física</a:t>
            </a:r>
            <a:endParaRPr lang="en-US" dirty="0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CC402DC-8A25-4DA8-84BA-C5CA8925E7AA}"/>
              </a:ext>
            </a:extLst>
          </p:cNvPr>
          <p:cNvSpPr/>
          <p:nvPr/>
        </p:nvSpPr>
        <p:spPr>
          <a:xfrm>
            <a:off x="899592" y="5048608"/>
            <a:ext cx="30963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Enlace</a:t>
            </a:r>
            <a:endParaRPr lang="en-US" dirty="0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DA1ABFE-B413-400F-913F-8FBC1C1FB22D}"/>
              </a:ext>
            </a:extLst>
          </p:cNvPr>
          <p:cNvSpPr/>
          <p:nvPr/>
        </p:nvSpPr>
        <p:spPr>
          <a:xfrm>
            <a:off x="5148064" y="5048608"/>
            <a:ext cx="302433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Enlace </a:t>
            </a:r>
            <a:endParaRPr lang="en-US" dirty="0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55E958E1-5F5A-424C-81E6-0315874D30CC}"/>
              </a:ext>
            </a:extLst>
          </p:cNvPr>
          <p:cNvSpPr/>
          <p:nvPr/>
        </p:nvSpPr>
        <p:spPr>
          <a:xfrm>
            <a:off x="899592" y="4509120"/>
            <a:ext cx="3096344" cy="502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Rede  IP</a:t>
            </a:r>
            <a:endParaRPr lang="en-US" dirty="0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F2391365-39A1-4F93-B84F-05CB4F3CA075}"/>
              </a:ext>
            </a:extLst>
          </p:cNvPr>
          <p:cNvSpPr/>
          <p:nvPr/>
        </p:nvSpPr>
        <p:spPr>
          <a:xfrm>
            <a:off x="5148064" y="4507976"/>
            <a:ext cx="302433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Rede  IP</a:t>
            </a:r>
            <a:endParaRPr lang="en-US" dirty="0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C03826DD-3162-4EF4-A217-93EB2A2748BA}"/>
              </a:ext>
            </a:extLst>
          </p:cNvPr>
          <p:cNvSpPr/>
          <p:nvPr/>
        </p:nvSpPr>
        <p:spPr>
          <a:xfrm>
            <a:off x="899592" y="3177544"/>
            <a:ext cx="3096344" cy="129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Transporte</a:t>
            </a:r>
            <a:br>
              <a:rPr lang="pt-BR" dirty="0"/>
            </a:br>
            <a:br>
              <a:rPr lang="pt-BR" dirty="0"/>
            </a:br>
            <a:r>
              <a:rPr lang="pt-BR" dirty="0"/>
              <a:t>TCP    UDP</a:t>
            </a:r>
            <a:endParaRPr lang="en-US" dirty="0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D447DF27-F7D7-4362-9D2B-ADCD4D9D6B45}"/>
              </a:ext>
            </a:extLst>
          </p:cNvPr>
          <p:cNvSpPr/>
          <p:nvPr/>
        </p:nvSpPr>
        <p:spPr>
          <a:xfrm>
            <a:off x="5148064" y="3177544"/>
            <a:ext cx="3024336" cy="129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Transporte</a:t>
            </a:r>
            <a:br>
              <a:rPr lang="pt-BR" dirty="0"/>
            </a:br>
            <a:br>
              <a:rPr lang="pt-BR" dirty="0"/>
            </a:br>
            <a:r>
              <a:rPr lang="pt-BR" dirty="0"/>
              <a:t>TCP    UDP</a:t>
            </a:r>
            <a:endParaRPr lang="en-US" dirty="0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1A75ACA-4DA5-4616-B1DB-4D900DCFE991}"/>
              </a:ext>
            </a:extLst>
          </p:cNvPr>
          <p:cNvSpPr/>
          <p:nvPr/>
        </p:nvSpPr>
        <p:spPr>
          <a:xfrm>
            <a:off x="899592" y="1988840"/>
            <a:ext cx="309634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Aplicação</a:t>
            </a:r>
            <a:endParaRPr lang="en-US" dirty="0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E9CE5D7C-88A4-41E1-9859-0FCBF5D0F5E1}"/>
              </a:ext>
            </a:extLst>
          </p:cNvPr>
          <p:cNvSpPr/>
          <p:nvPr/>
        </p:nvSpPr>
        <p:spPr>
          <a:xfrm>
            <a:off x="5148064" y="1988840"/>
            <a:ext cx="3024336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Aplicação</a:t>
            </a:r>
            <a:endParaRPr lang="en-US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D5DF941C-323D-48B1-AAC9-AF29EFED9AAA}"/>
              </a:ext>
            </a:extLst>
          </p:cNvPr>
          <p:cNvSpPr/>
          <p:nvPr/>
        </p:nvSpPr>
        <p:spPr>
          <a:xfrm>
            <a:off x="2267744" y="3032956"/>
            <a:ext cx="36004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90B8B4FB-8E92-413F-A203-F338FBEB4908}"/>
              </a:ext>
            </a:extLst>
          </p:cNvPr>
          <p:cNvSpPr/>
          <p:nvPr/>
        </p:nvSpPr>
        <p:spPr>
          <a:xfrm>
            <a:off x="1425929" y="3051244"/>
            <a:ext cx="36004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2637C59A-95EA-4514-B959-5F0381850ABE}"/>
              </a:ext>
            </a:extLst>
          </p:cNvPr>
          <p:cNvSpPr/>
          <p:nvPr/>
        </p:nvSpPr>
        <p:spPr>
          <a:xfrm>
            <a:off x="3070638" y="3032956"/>
            <a:ext cx="36004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62B225B-06C4-4B48-A168-11F86947F0E5}"/>
              </a:ext>
            </a:extLst>
          </p:cNvPr>
          <p:cNvSpPr/>
          <p:nvPr/>
        </p:nvSpPr>
        <p:spPr>
          <a:xfrm>
            <a:off x="6436750" y="3032956"/>
            <a:ext cx="36004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238CC624-DC53-4A7B-87E7-2F4249795FA8}"/>
              </a:ext>
            </a:extLst>
          </p:cNvPr>
          <p:cNvSpPr/>
          <p:nvPr/>
        </p:nvSpPr>
        <p:spPr>
          <a:xfrm>
            <a:off x="5534474" y="3022187"/>
            <a:ext cx="36004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ACDA18E6-7461-4B55-828B-EDE18D3588CC}"/>
              </a:ext>
            </a:extLst>
          </p:cNvPr>
          <p:cNvSpPr/>
          <p:nvPr/>
        </p:nvSpPr>
        <p:spPr>
          <a:xfrm>
            <a:off x="7297598" y="3019206"/>
            <a:ext cx="360040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D2CE14D7-0A33-43AD-A42A-3C7AD973BBF0}"/>
              </a:ext>
            </a:extLst>
          </p:cNvPr>
          <p:cNvCxnSpPr/>
          <p:nvPr/>
        </p:nvCxnSpPr>
        <p:spPr>
          <a:xfrm>
            <a:off x="4860032" y="3645024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9B1A26D2-2E54-406D-B136-6E45EB1495F7}"/>
              </a:ext>
            </a:extLst>
          </p:cNvPr>
          <p:cNvCxnSpPr/>
          <p:nvPr/>
        </p:nvCxnSpPr>
        <p:spPr>
          <a:xfrm>
            <a:off x="3995936" y="3645024"/>
            <a:ext cx="115212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DA09A334-7306-43A7-9C2F-DB8E529689CB}"/>
              </a:ext>
            </a:extLst>
          </p:cNvPr>
          <p:cNvCxnSpPr/>
          <p:nvPr/>
        </p:nvCxnSpPr>
        <p:spPr>
          <a:xfrm>
            <a:off x="3995936" y="4077072"/>
            <a:ext cx="115212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de Seta Reta 35">
            <a:extLst>
              <a:ext uri="{FF2B5EF4-FFF2-40B4-BE49-F238E27FC236}">
                <a16:creationId xmlns:a16="http://schemas.microsoft.com/office/drawing/2014/main" id="{F8EDF755-19F5-4BAD-A047-3EE9542E145D}"/>
              </a:ext>
            </a:extLst>
          </p:cNvPr>
          <p:cNvCxnSpPr/>
          <p:nvPr/>
        </p:nvCxnSpPr>
        <p:spPr>
          <a:xfrm>
            <a:off x="3995936" y="4797152"/>
            <a:ext cx="1152128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4370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/>
              <a:t>Middleware para Programação Distribuída</a:t>
            </a:r>
          </a:p>
        </p:txBody>
      </p:sp>
      <p:cxnSp>
        <p:nvCxnSpPr>
          <p:cNvPr id="5" name="Conector reto 4"/>
          <p:cNvCxnSpPr>
            <a:cxnSpLocks/>
          </p:cNvCxnSpPr>
          <p:nvPr/>
        </p:nvCxnSpPr>
        <p:spPr>
          <a:xfrm>
            <a:off x="571500" y="6288088"/>
            <a:ext cx="81153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500063" y="1571625"/>
            <a:ext cx="3500437" cy="4286250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000625" y="1571625"/>
            <a:ext cx="3714750" cy="4357688"/>
          </a:xfrm>
          <a:prstGeom prst="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400" dirty="0"/>
          </a:p>
        </p:txBody>
      </p:sp>
      <p:sp>
        <p:nvSpPr>
          <p:cNvPr id="8" name="Retângulo 7"/>
          <p:cNvSpPr/>
          <p:nvPr/>
        </p:nvSpPr>
        <p:spPr>
          <a:xfrm>
            <a:off x="785813" y="5214938"/>
            <a:ext cx="2928937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Hardware</a:t>
            </a:r>
          </a:p>
        </p:txBody>
      </p:sp>
      <p:sp>
        <p:nvSpPr>
          <p:cNvPr id="9" name="Retângulo 8"/>
          <p:cNvSpPr/>
          <p:nvPr/>
        </p:nvSpPr>
        <p:spPr>
          <a:xfrm>
            <a:off x="5286375" y="5214938"/>
            <a:ext cx="3143250" cy="50006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Hardware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85813" y="4357688"/>
            <a:ext cx="2928937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Sistema Operacional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5286375" y="4357688"/>
            <a:ext cx="3143250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Sistema Operacional</a:t>
            </a:r>
          </a:p>
        </p:txBody>
      </p:sp>
      <p:sp>
        <p:nvSpPr>
          <p:cNvPr id="12" name="Elipse 11"/>
          <p:cNvSpPr/>
          <p:nvPr/>
        </p:nvSpPr>
        <p:spPr>
          <a:xfrm>
            <a:off x="1714500" y="1785938"/>
            <a:ext cx="1357313" cy="5715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/>
              <a:t>Aplicação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785813" y="3429000"/>
            <a:ext cx="7643812" cy="64293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Middleware para Programação Distribuída  -     </a:t>
            </a:r>
            <a:r>
              <a:rPr lang="pt-BR" sz="2400" dirty="0" err="1">
                <a:solidFill>
                  <a:schemeClr val="tx1"/>
                </a:solidFill>
              </a:rPr>
              <a:t>Hadoop</a:t>
            </a:r>
            <a:endParaRPr lang="pt-BR" sz="2400" dirty="0">
              <a:solidFill>
                <a:schemeClr val="tx1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6215063" y="1785938"/>
            <a:ext cx="1285875" cy="57150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/>
              <a:t>Aplicação</a:t>
            </a:r>
          </a:p>
        </p:txBody>
      </p:sp>
      <p:sp>
        <p:nvSpPr>
          <p:cNvPr id="17" name="Elipse 16"/>
          <p:cNvSpPr/>
          <p:nvPr/>
        </p:nvSpPr>
        <p:spPr>
          <a:xfrm>
            <a:off x="5286375" y="2500313"/>
            <a:ext cx="1285875" cy="500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/>
              <a:t>Serviço</a:t>
            </a:r>
          </a:p>
        </p:txBody>
      </p:sp>
      <p:sp>
        <p:nvSpPr>
          <p:cNvPr id="18" name="Elipse 17"/>
          <p:cNvSpPr/>
          <p:nvPr/>
        </p:nvSpPr>
        <p:spPr>
          <a:xfrm>
            <a:off x="7215188" y="2500313"/>
            <a:ext cx="1285875" cy="500062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/>
              <a:t>Aplicação</a:t>
            </a:r>
          </a:p>
        </p:txBody>
      </p:sp>
      <p:sp>
        <p:nvSpPr>
          <p:cNvPr id="73743" name="CaixaDeTexto 40"/>
          <p:cNvSpPr txBox="1">
            <a:spLocks noChangeArrowheads="1"/>
          </p:cNvSpPr>
          <p:nvPr/>
        </p:nvSpPr>
        <p:spPr bwMode="auto">
          <a:xfrm>
            <a:off x="571500" y="1714500"/>
            <a:ext cx="1357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dirty="0">
                <a:latin typeface="Calibri" pitchFamily="34" charset="0"/>
              </a:rPr>
              <a:t>Máquina 1</a:t>
            </a:r>
          </a:p>
        </p:txBody>
      </p:sp>
      <p:sp>
        <p:nvSpPr>
          <p:cNvPr id="73744" name="CaixaDeTexto 41"/>
          <p:cNvSpPr txBox="1">
            <a:spLocks noChangeArrowheads="1"/>
          </p:cNvSpPr>
          <p:nvPr/>
        </p:nvSpPr>
        <p:spPr bwMode="auto">
          <a:xfrm>
            <a:off x="5072063" y="1714500"/>
            <a:ext cx="12144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</a:rPr>
              <a:t>Máquina N</a:t>
            </a:r>
          </a:p>
        </p:txBody>
      </p:sp>
      <p:cxnSp>
        <p:nvCxnSpPr>
          <p:cNvPr id="28" name="Conector de seta reta 27"/>
          <p:cNvCxnSpPr/>
          <p:nvPr/>
        </p:nvCxnSpPr>
        <p:spPr>
          <a:xfrm flipV="1">
            <a:off x="5929313" y="2214563"/>
            <a:ext cx="285750" cy="21431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>
            <a:off x="7500938" y="2143125"/>
            <a:ext cx="357187" cy="2857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/>
          <p:cNvSpPr/>
          <p:nvPr/>
        </p:nvSpPr>
        <p:spPr>
          <a:xfrm>
            <a:off x="642937" y="2509838"/>
            <a:ext cx="1428751" cy="64293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400" dirty="0" err="1"/>
              <a:t>Apliacação</a:t>
            </a:r>
            <a:endParaRPr lang="pt-BR" sz="1400" dirty="0"/>
          </a:p>
        </p:txBody>
      </p:sp>
      <p:sp>
        <p:nvSpPr>
          <p:cNvPr id="34" name="Elipse 33"/>
          <p:cNvSpPr/>
          <p:nvPr/>
        </p:nvSpPr>
        <p:spPr>
          <a:xfrm>
            <a:off x="2571750" y="2500313"/>
            <a:ext cx="1214438" cy="5000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600" dirty="0"/>
              <a:t>Serviço</a:t>
            </a:r>
          </a:p>
        </p:txBody>
      </p:sp>
      <p:cxnSp>
        <p:nvCxnSpPr>
          <p:cNvPr id="36" name="Conector de seta reta 35"/>
          <p:cNvCxnSpPr/>
          <p:nvPr/>
        </p:nvCxnSpPr>
        <p:spPr>
          <a:xfrm rot="5400000">
            <a:off x="1571625" y="2286000"/>
            <a:ext cx="214313" cy="2143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de seta reta 39"/>
          <p:cNvCxnSpPr/>
          <p:nvPr/>
        </p:nvCxnSpPr>
        <p:spPr>
          <a:xfrm>
            <a:off x="2143125" y="2786063"/>
            <a:ext cx="35718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/>
          <p:nvPr/>
        </p:nvCxnSpPr>
        <p:spPr>
          <a:xfrm rot="16200000" flipH="1">
            <a:off x="3000375" y="2286000"/>
            <a:ext cx="142875" cy="1428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/>
          <p:nvPr/>
        </p:nvCxnSpPr>
        <p:spPr>
          <a:xfrm>
            <a:off x="3143250" y="2071688"/>
            <a:ext cx="3000375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47"/>
          <p:cNvCxnSpPr/>
          <p:nvPr/>
        </p:nvCxnSpPr>
        <p:spPr>
          <a:xfrm rot="10800000" flipV="1">
            <a:off x="3857625" y="2214563"/>
            <a:ext cx="2214563" cy="5000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/>
          <p:cNvCxnSpPr/>
          <p:nvPr/>
        </p:nvCxnSpPr>
        <p:spPr>
          <a:xfrm rot="10800000">
            <a:off x="6643688" y="2786063"/>
            <a:ext cx="500062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/>
          <p:nvPr/>
        </p:nvCxnSpPr>
        <p:spPr>
          <a:xfrm rot="5400000">
            <a:off x="2999582" y="3213894"/>
            <a:ext cx="28575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de seta reta 55"/>
          <p:cNvCxnSpPr/>
          <p:nvPr/>
        </p:nvCxnSpPr>
        <p:spPr>
          <a:xfrm rot="5400000">
            <a:off x="5787232" y="3213894"/>
            <a:ext cx="285750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08DD6599-A7BF-4EE5-BF02-21AD40BDB4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99" y="1148891"/>
            <a:ext cx="8115301" cy="6593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E08DC0AC-2525-4CD6-BB81-2448CB78C86A}"/>
              </a:ext>
            </a:extLst>
          </p:cNvPr>
          <p:cNvSpPr txBox="1"/>
          <p:nvPr/>
        </p:nvSpPr>
        <p:spPr>
          <a:xfrm>
            <a:off x="899592" y="3571875"/>
            <a:ext cx="1029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  AKKA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/>
              <a:t>Histórico</a:t>
            </a:r>
          </a:p>
        </p:txBody>
      </p:sp>
      <p:sp>
        <p:nvSpPr>
          <p:cNvPr id="17411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 dirty="0"/>
          </a:p>
          <a:p>
            <a:pPr eaLnBrk="1" hangingPunct="1"/>
            <a:endParaRPr lang="pt-BR" dirty="0"/>
          </a:p>
          <a:p>
            <a:pPr eaLnBrk="1" hangingPunct="1"/>
            <a:r>
              <a:rPr lang="pt-BR" dirty="0"/>
              <a:t>O campo da programação paralela e distribuída surgiu do campo da programação concorrente.</a:t>
            </a:r>
          </a:p>
          <a:p>
            <a:pPr eaLnBrk="1" hangingPunct="1"/>
            <a:endParaRPr lang="pt-BR" dirty="0"/>
          </a:p>
          <a:p>
            <a:pPr eaLnBrk="1" hangingPunct="1"/>
            <a:endParaRPr lang="pt-BR" dirty="0"/>
          </a:p>
          <a:p>
            <a:pPr eaLnBrk="1" hangingPunct="1"/>
            <a:r>
              <a:rPr lang="pt-BR" dirty="0"/>
              <a:t>O campo da Programação Concorrente iniciou uma explosiva expansão a partir de 1968.</a:t>
            </a:r>
          </a:p>
          <a:p>
            <a:pPr eaLnBrk="1" hangingPunct="1"/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/>
              <a:t>Histórico</a:t>
            </a:r>
          </a:p>
        </p:txBody>
      </p:sp>
      <p:sp>
        <p:nvSpPr>
          <p:cNvPr id="18435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 b="1" u="sng"/>
          </a:p>
          <a:p>
            <a:pPr eaLnBrk="1" hangingPunct="1"/>
            <a:r>
              <a:rPr lang="pt-BR" b="1" u="sng"/>
              <a:t>1968</a:t>
            </a:r>
            <a:r>
              <a:rPr lang="pt-BR"/>
              <a:t> </a:t>
            </a:r>
            <a:r>
              <a:rPr lang="pt-BR" i="1"/>
              <a:t>E. W. Dijkstra</a:t>
            </a:r>
            <a:r>
              <a:rPr lang="pt-BR"/>
              <a:t>: Cooperando </a:t>
            </a:r>
          </a:p>
          <a:p>
            <a:pPr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pt-BR"/>
              <a:t>    Processos Seqüenciais.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 b="1" u="sng"/>
              <a:t>1971</a:t>
            </a:r>
            <a:r>
              <a:rPr lang="pt-BR"/>
              <a:t> </a:t>
            </a:r>
            <a:r>
              <a:rPr lang="pt-BR" i="1"/>
              <a:t>E. W. Dijkstra</a:t>
            </a:r>
            <a:r>
              <a:rPr lang="pt-BR"/>
              <a:t>: Ordem hierárquica de </a:t>
            </a:r>
          </a:p>
          <a:p>
            <a:pPr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pt-BR"/>
              <a:t>    processos seqüenciais.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 b="1" u="sng"/>
              <a:t>1973</a:t>
            </a:r>
            <a:r>
              <a:rPr lang="pt-BR"/>
              <a:t> </a:t>
            </a:r>
            <a:r>
              <a:rPr lang="pt-BR" i="1"/>
              <a:t>C. L. Liu e J. W. Layland </a:t>
            </a:r>
            <a:r>
              <a:rPr lang="pt-BR"/>
              <a:t>: Algoritmos de escalonamento para multiprogramação em ambiente de tempo real.</a:t>
            </a:r>
          </a:p>
          <a:p>
            <a:pPr eaLnBrk="1" hangingPunct="1"/>
            <a:endParaRPr lang="pt-BR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1214438"/>
            <a:ext cx="1643063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CaixaDeTexto 4"/>
          <p:cNvSpPr txBox="1">
            <a:spLocks noChangeArrowheads="1"/>
          </p:cNvSpPr>
          <p:nvPr/>
        </p:nvSpPr>
        <p:spPr bwMode="auto">
          <a:xfrm>
            <a:off x="7473950" y="3351213"/>
            <a:ext cx="135731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 i="1">
                <a:latin typeface="Calibri" pitchFamily="34" charset="0"/>
              </a:rPr>
              <a:t>E.W. Dijkstra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/>
              <a:t>Histórico</a:t>
            </a:r>
          </a:p>
        </p:txBody>
      </p:sp>
      <p:sp>
        <p:nvSpPr>
          <p:cNvPr id="19459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/>
          </a:p>
          <a:p>
            <a:pPr eaLnBrk="1" hangingPunct="1"/>
            <a:endParaRPr lang="pt-BR" b="1"/>
          </a:p>
          <a:p>
            <a:pPr eaLnBrk="1" hangingPunct="1"/>
            <a:r>
              <a:rPr lang="pt-BR" b="1" u="sng"/>
              <a:t>1974</a:t>
            </a:r>
            <a:r>
              <a:rPr lang="pt-BR"/>
              <a:t> </a:t>
            </a:r>
            <a:r>
              <a:rPr lang="pt-BR" i="1"/>
              <a:t>C. A. R. Hoare: </a:t>
            </a:r>
            <a:r>
              <a:rPr lang="pt-BR"/>
              <a:t>Monitores - conceito para estruturar sistemas operacionais.</a:t>
            </a:r>
          </a:p>
          <a:p>
            <a:pPr eaLnBrk="1" hangingPunct="1"/>
            <a:endParaRPr lang="pt-BR"/>
          </a:p>
          <a:p>
            <a:pPr eaLnBrk="1" hangingPunct="1"/>
            <a:endParaRPr lang="pt-BR" b="1"/>
          </a:p>
          <a:p>
            <a:pPr eaLnBrk="1" hangingPunct="1"/>
            <a:r>
              <a:rPr lang="pt-BR" b="1" u="sng"/>
              <a:t>1974</a:t>
            </a:r>
            <a:r>
              <a:rPr lang="pt-BR"/>
              <a:t> </a:t>
            </a:r>
            <a:r>
              <a:rPr lang="pt-BR" i="1"/>
              <a:t>Lamport:</a:t>
            </a:r>
            <a:r>
              <a:rPr lang="pt-BR"/>
              <a:t> Uma nova solução para</a:t>
            </a:r>
          </a:p>
          <a:p>
            <a:pPr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pt-BR"/>
              <a:t> o problema da programação concorrente </a:t>
            </a:r>
          </a:p>
          <a:p>
            <a:pPr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pt-BR"/>
              <a:t>de Dijkstra. </a:t>
            </a:r>
          </a:p>
          <a:p>
            <a:pPr eaLnBrk="1" hangingPunct="1"/>
            <a:endParaRPr lang="pt-BR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3571875"/>
            <a:ext cx="1714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CaixaDeTexto 4"/>
          <p:cNvSpPr txBox="1">
            <a:spLocks noChangeArrowheads="1"/>
          </p:cNvSpPr>
          <p:nvPr/>
        </p:nvSpPr>
        <p:spPr bwMode="auto">
          <a:xfrm>
            <a:off x="6858000" y="5786438"/>
            <a:ext cx="1357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 i="1">
                <a:latin typeface="Calibri" pitchFamily="34" charset="0"/>
              </a:rPr>
              <a:t>Leslie Lamport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/>
              <a:t>Histórico</a:t>
            </a:r>
          </a:p>
        </p:txBody>
      </p:sp>
      <p:sp>
        <p:nvSpPr>
          <p:cNvPr id="2048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/>
          </a:p>
          <a:p>
            <a:pPr eaLnBrk="1" hangingPunct="1"/>
            <a:r>
              <a:rPr lang="it-IT" b="1" u="sng"/>
              <a:t>1976</a:t>
            </a:r>
            <a:r>
              <a:rPr lang="it-IT" b="1"/>
              <a:t> </a:t>
            </a:r>
            <a:r>
              <a:rPr lang="it-IT" i="1"/>
              <a:t>J. H. Howard:</a:t>
            </a:r>
            <a:r>
              <a:rPr lang="it-IT"/>
              <a:t> Provando monitores.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 b="1" u="sng"/>
              <a:t>1976</a:t>
            </a:r>
            <a:r>
              <a:rPr lang="pt-BR"/>
              <a:t> </a:t>
            </a:r>
            <a:r>
              <a:rPr lang="pt-BR" i="1"/>
              <a:t>S. Owicki e D. Gries</a:t>
            </a:r>
            <a:r>
              <a:rPr lang="pt-BR"/>
              <a:t>: Verificando propriedades de programas paralelos: uma abordagem axiomática.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 b="1" u="sng"/>
              <a:t>1977</a:t>
            </a:r>
            <a:r>
              <a:rPr lang="pt-BR"/>
              <a:t> </a:t>
            </a:r>
            <a:r>
              <a:rPr lang="pt-BR" i="1"/>
              <a:t>P. Brinch Hansen</a:t>
            </a:r>
            <a:r>
              <a:rPr lang="pt-BR"/>
              <a:t>: A arquitetura de</a:t>
            </a:r>
          </a:p>
          <a:p>
            <a:pPr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pt-BR"/>
              <a:t>programas concorrentes.</a:t>
            </a:r>
          </a:p>
          <a:p>
            <a:pPr eaLnBrk="1" hangingPunct="1"/>
            <a:endParaRPr lang="pt-BR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3714750"/>
            <a:ext cx="1595438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CaixaDeTexto 5"/>
          <p:cNvSpPr txBox="1">
            <a:spLocks noChangeArrowheads="1"/>
          </p:cNvSpPr>
          <p:nvPr/>
        </p:nvSpPr>
        <p:spPr bwMode="auto">
          <a:xfrm>
            <a:off x="7143750" y="5786438"/>
            <a:ext cx="1428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 i="1">
                <a:latin typeface="Calibri" pitchFamily="34" charset="0"/>
              </a:rPr>
              <a:t>P. Brinch Hansen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/>
              <a:t>Histórico</a:t>
            </a:r>
          </a:p>
        </p:txBody>
      </p:sp>
      <p:sp>
        <p:nvSpPr>
          <p:cNvPr id="21507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endParaRPr lang="pt-BR"/>
          </a:p>
          <a:p>
            <a:pPr eaLnBrk="1" hangingPunct="1"/>
            <a:r>
              <a:rPr lang="pt-BR" b="1" u="sng"/>
              <a:t>1978</a:t>
            </a:r>
            <a:r>
              <a:rPr lang="pt-BR"/>
              <a:t> </a:t>
            </a:r>
            <a:r>
              <a:rPr lang="pt-BR" i="1"/>
              <a:t>C. A. R. Hoare</a:t>
            </a:r>
            <a:r>
              <a:rPr lang="pt-BR"/>
              <a:t>: Comunicação de</a:t>
            </a:r>
          </a:p>
          <a:p>
            <a:pPr eaLnBrk="1" hangingPunct="1">
              <a:spcBef>
                <a:spcPct val="0"/>
              </a:spcBef>
              <a:buFont typeface="Wingdings 3" pitchFamily="18" charset="2"/>
              <a:buNone/>
            </a:pPr>
            <a:r>
              <a:rPr lang="pt-BR"/>
              <a:t>Processos Sequenciais.</a:t>
            </a:r>
          </a:p>
          <a:p>
            <a:pPr eaLnBrk="1" hangingPunct="1"/>
            <a:endParaRPr lang="pt-BR"/>
          </a:p>
          <a:p>
            <a:pPr eaLnBrk="1" hangingPunct="1"/>
            <a:endParaRPr lang="pt-BR" b="1" u="sng"/>
          </a:p>
          <a:p>
            <a:pPr eaLnBrk="1" hangingPunct="1"/>
            <a:r>
              <a:rPr lang="pt-BR" b="1" u="sng"/>
              <a:t>1978</a:t>
            </a:r>
            <a:r>
              <a:rPr lang="pt-BR"/>
              <a:t> </a:t>
            </a:r>
            <a:r>
              <a:rPr lang="pt-BR" i="1"/>
              <a:t>E. W. Dijkstra, L. Lamport, A. J. Martin, C. S. Sholten </a:t>
            </a:r>
            <a:r>
              <a:rPr lang="pt-BR"/>
              <a:t>e</a:t>
            </a:r>
            <a:r>
              <a:rPr lang="pt-BR" i="1"/>
              <a:t> E. F. M. Steffens</a:t>
            </a:r>
            <a:r>
              <a:rPr lang="pt-BR"/>
              <a:t>: Um exercício em cooperação para “garbage collection”.</a:t>
            </a:r>
          </a:p>
          <a:p>
            <a:pPr eaLnBrk="1" hangingPunct="1"/>
            <a:endParaRPr lang="pt-BR"/>
          </a:p>
          <a:p>
            <a:pPr eaLnBrk="1" hangingPunct="1"/>
            <a:r>
              <a:rPr lang="pt-BR" b="1" u="sng"/>
              <a:t>1980</a:t>
            </a:r>
            <a:r>
              <a:rPr lang="pt-BR"/>
              <a:t> </a:t>
            </a:r>
            <a:r>
              <a:rPr lang="pt-BR" i="1"/>
              <a:t>E. W. Dijkstra </a:t>
            </a:r>
            <a:r>
              <a:rPr lang="pt-BR"/>
              <a:t>e </a:t>
            </a:r>
            <a:r>
              <a:rPr lang="pt-BR" i="1"/>
              <a:t>C. S. Sholten</a:t>
            </a:r>
            <a:r>
              <a:rPr lang="pt-BR"/>
              <a:t>: Detecção e terminação. </a:t>
            </a:r>
          </a:p>
          <a:p>
            <a:pPr eaLnBrk="1" hangingPunct="1"/>
            <a:endParaRPr lang="pt-BR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 l="16072" t="5859" r="14285"/>
          <a:stretch>
            <a:fillRect/>
          </a:stretch>
        </p:blipFill>
        <p:spPr bwMode="auto">
          <a:xfrm>
            <a:off x="6929438" y="1214438"/>
            <a:ext cx="1560512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CaixaDeTexto 4"/>
          <p:cNvSpPr txBox="1">
            <a:spLocks noChangeArrowheads="1"/>
          </p:cNvSpPr>
          <p:nvPr/>
        </p:nvSpPr>
        <p:spPr bwMode="auto">
          <a:xfrm>
            <a:off x="7072313" y="3122613"/>
            <a:ext cx="142875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200" b="1" i="1">
                <a:latin typeface="Calibri" pitchFamily="34" charset="0"/>
              </a:rPr>
              <a:t>C. A. R. Hoare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em">
  <a:themeElements>
    <a:clrScheme name="Origem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em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em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em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2733</TotalTime>
  <Words>1590</Words>
  <Application>Microsoft Office PowerPoint</Application>
  <PresentationFormat>Apresentação na tela (4:3)</PresentationFormat>
  <Paragraphs>328</Paragraphs>
  <Slides>45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45</vt:i4>
      </vt:variant>
    </vt:vector>
  </HeadingPairs>
  <TitlesOfParts>
    <vt:vector size="51" baseType="lpstr">
      <vt:lpstr>Arial</vt:lpstr>
      <vt:lpstr>Arial</vt:lpstr>
      <vt:lpstr>Calibri</vt:lpstr>
      <vt:lpstr>Wingdings</vt:lpstr>
      <vt:lpstr>Wingdings 3</vt:lpstr>
      <vt:lpstr>Origem</vt:lpstr>
      <vt:lpstr>    INE 5645 – Programação Paralela e Distribuída</vt:lpstr>
      <vt:lpstr>Recursos</vt:lpstr>
      <vt:lpstr>UNIDADE 1-1</vt:lpstr>
      <vt:lpstr>Tópicos</vt:lpstr>
      <vt:lpstr>Histórico</vt:lpstr>
      <vt:lpstr>Histórico</vt:lpstr>
      <vt:lpstr>Histórico</vt:lpstr>
      <vt:lpstr>Histórico</vt:lpstr>
      <vt:lpstr>Histórico</vt:lpstr>
      <vt:lpstr>Histórico</vt:lpstr>
      <vt:lpstr>Histórico</vt:lpstr>
      <vt:lpstr>O que é Programação Concorrente</vt:lpstr>
      <vt:lpstr>O que é um Programa Concorrente</vt:lpstr>
      <vt:lpstr>O que é Programação Concorrente</vt:lpstr>
      <vt:lpstr>Pseudo-Paralelismo</vt:lpstr>
      <vt:lpstr>Abstração para Concorrência</vt:lpstr>
      <vt:lpstr>Sobreposição de I/O e Computação</vt:lpstr>
      <vt:lpstr>Sobreposição de I/O e Computação</vt:lpstr>
      <vt:lpstr>Controladores de I/O</vt:lpstr>
      <vt:lpstr>Controladores de I/O</vt:lpstr>
      <vt:lpstr>Concorrência baseada em Time-Slicing</vt:lpstr>
      <vt:lpstr>Multiprogramação </vt:lpstr>
      <vt:lpstr>Sistemas Time-Sharing Interativos</vt:lpstr>
      <vt:lpstr>Processamento Distribuído</vt:lpstr>
      <vt:lpstr>Processamento distribuído em redes</vt:lpstr>
      <vt:lpstr>Atualmente ...</vt:lpstr>
      <vt:lpstr>Correção de um programa concorrente/paralelo</vt:lpstr>
      <vt:lpstr>Dois processos incrementando uma variável</vt:lpstr>
      <vt:lpstr>Aplicando a abstração</vt:lpstr>
      <vt:lpstr>Exemplo:  Computação com a instrução INC</vt:lpstr>
      <vt:lpstr>Computação em Registradores</vt:lpstr>
      <vt:lpstr>Computação com Registradores</vt:lpstr>
      <vt:lpstr>Resultado da concorrência errada</vt:lpstr>
      <vt:lpstr>Um programa concorrente</vt:lpstr>
      <vt:lpstr>O que vamos realmente executar</vt:lpstr>
      <vt:lpstr>Threads </vt:lpstr>
      <vt:lpstr>Programação Paralela</vt:lpstr>
      <vt:lpstr>Computação Paralela numa Máquina  ou em Rede</vt:lpstr>
      <vt:lpstr>Exemplos de Programação Paralela</vt:lpstr>
      <vt:lpstr>Processamento Distribuído  Msg x DSM</vt:lpstr>
      <vt:lpstr>Sistemas Distribuídos </vt:lpstr>
      <vt:lpstr>Computação Paralela</vt:lpstr>
      <vt:lpstr>Suporte Computacional para Programação Distribuída</vt:lpstr>
      <vt:lpstr>Camadas Internet – Comunicação por Sockets  </vt:lpstr>
      <vt:lpstr>Middleware para Programação Distribuída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Novel Approach of Prioritizing Use Case Scenarios (Uma nova abordagem para priorização de cenários de caso de uso)</dc:title>
  <dc:creator>uriank</dc:creator>
  <cp:lastModifiedBy>João Bosco Mangueira Sobral</cp:lastModifiedBy>
  <cp:revision>364</cp:revision>
  <dcterms:created xsi:type="dcterms:W3CDTF">2009-05-20T00:57:14Z</dcterms:created>
  <dcterms:modified xsi:type="dcterms:W3CDTF">2018-02-28T20:26:03Z</dcterms:modified>
</cp:coreProperties>
</file>