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5" r:id="rId11"/>
    <p:sldId id="267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17F25-B958-4C50-B438-6C9BA60119E8}" type="datetimeFigureOut">
              <a:rPr lang="pt-BR" smtClean="0"/>
              <a:pPr/>
              <a:t>15/04/2013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F581B-588E-438C-A5AC-519F32588C1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50AA63-E2BE-4410-8795-0646EDC29891}" type="slidenum">
              <a:rPr lang="en-US"/>
              <a:pPr/>
              <a:t>9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32C62D-3D57-4AD7-A1FE-C61AF7925DD0}" type="slidenum">
              <a:rPr lang="en-US"/>
              <a:pPr/>
              <a:t>10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2030F3-80A9-4371-AE8B-C5CFE554DEEB}" type="slidenum">
              <a:rPr lang="en-US"/>
              <a:pPr/>
              <a:t>11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232-71F2-4498-AB2F-7E052DF971F6}" type="datetimeFigureOut">
              <a:rPr lang="pt-BR" smtClean="0"/>
              <a:pPr/>
              <a:t>15/04/2013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E6CB-AEE8-4ED6-930E-16484BA9B56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232-71F2-4498-AB2F-7E052DF971F6}" type="datetimeFigureOut">
              <a:rPr lang="pt-BR" smtClean="0"/>
              <a:pPr/>
              <a:t>15/04/2013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E6CB-AEE8-4ED6-930E-16484BA9B56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232-71F2-4498-AB2F-7E052DF971F6}" type="datetimeFigureOut">
              <a:rPr lang="pt-BR" smtClean="0"/>
              <a:pPr/>
              <a:t>15/04/2013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E6CB-AEE8-4ED6-930E-16484BA9B56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232-71F2-4498-AB2F-7E052DF971F6}" type="datetimeFigureOut">
              <a:rPr lang="pt-BR" smtClean="0"/>
              <a:pPr/>
              <a:t>15/04/2013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E6CB-AEE8-4ED6-930E-16484BA9B56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232-71F2-4498-AB2F-7E052DF971F6}" type="datetimeFigureOut">
              <a:rPr lang="pt-BR" smtClean="0"/>
              <a:pPr/>
              <a:t>15/04/2013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E6CB-AEE8-4ED6-930E-16484BA9B56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232-71F2-4498-AB2F-7E052DF971F6}" type="datetimeFigureOut">
              <a:rPr lang="pt-BR" smtClean="0"/>
              <a:pPr/>
              <a:t>15/04/2013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E6CB-AEE8-4ED6-930E-16484BA9B56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232-71F2-4498-AB2F-7E052DF971F6}" type="datetimeFigureOut">
              <a:rPr lang="pt-BR" smtClean="0"/>
              <a:pPr/>
              <a:t>15/04/2013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E6CB-AEE8-4ED6-930E-16484BA9B56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232-71F2-4498-AB2F-7E052DF971F6}" type="datetimeFigureOut">
              <a:rPr lang="pt-BR" smtClean="0"/>
              <a:pPr/>
              <a:t>15/04/2013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E6CB-AEE8-4ED6-930E-16484BA9B56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232-71F2-4498-AB2F-7E052DF971F6}" type="datetimeFigureOut">
              <a:rPr lang="pt-BR" smtClean="0"/>
              <a:pPr/>
              <a:t>15/04/2013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E6CB-AEE8-4ED6-930E-16484BA9B56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232-71F2-4498-AB2F-7E052DF971F6}" type="datetimeFigureOut">
              <a:rPr lang="pt-BR" smtClean="0"/>
              <a:pPr/>
              <a:t>15/04/2013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E6CB-AEE8-4ED6-930E-16484BA9B56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F232-71F2-4498-AB2F-7E052DF971F6}" type="datetimeFigureOut">
              <a:rPr lang="pt-BR" smtClean="0"/>
              <a:pPr/>
              <a:t>15/04/2013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7E6CB-AEE8-4ED6-930E-16484BA9B56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3F232-71F2-4498-AB2F-7E052DF971F6}" type="datetimeFigureOut">
              <a:rPr lang="pt-BR" smtClean="0"/>
              <a:pPr/>
              <a:t>15/04/2013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7E6CB-AEE8-4ED6-930E-16484BA9B56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Unidade II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pt-BR" dirty="0" smtClean="0"/>
          </a:p>
          <a:p>
            <a:r>
              <a:rPr lang="pt-BR" sz="5200" dirty="0" smtClean="0">
                <a:solidFill>
                  <a:srgbClr val="0000FF"/>
                </a:solidFill>
              </a:rPr>
              <a:t>Gerenciamento de </a:t>
            </a:r>
            <a:r>
              <a:rPr lang="pt-BR" sz="5200" dirty="0" err="1" smtClean="0">
                <a:solidFill>
                  <a:srgbClr val="0000FF"/>
                </a:solidFill>
              </a:rPr>
              <a:t>Locks</a:t>
            </a:r>
            <a:r>
              <a:rPr lang="pt-BR" sz="5200" dirty="0" smtClean="0">
                <a:solidFill>
                  <a:srgbClr val="0000FF"/>
                </a:solidFill>
              </a:rPr>
              <a:t/>
            </a:r>
            <a:br>
              <a:rPr lang="pt-BR" sz="5200" dirty="0" smtClean="0">
                <a:solidFill>
                  <a:srgbClr val="0000FF"/>
                </a:solidFill>
              </a:rPr>
            </a:br>
            <a:endParaRPr lang="pt-BR" sz="5200" dirty="0" smtClean="0">
              <a:solidFill>
                <a:srgbClr val="0000FF"/>
              </a:solidFill>
            </a:endParaRPr>
          </a:p>
          <a:p>
            <a:r>
              <a:rPr lang="pt-BR" dirty="0" smtClean="0">
                <a:solidFill>
                  <a:srgbClr val="0000FF"/>
                </a:solidFill>
              </a:rPr>
              <a:t>Prof. Bosco</a:t>
            </a:r>
            <a:endParaRPr lang="pt-BR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/>
          </p:cNvSpPr>
          <p:nvPr/>
        </p:nvSpPr>
        <p:spPr bwMode="auto">
          <a:xfrm>
            <a:off x="1984131" y="6330950"/>
            <a:ext cx="5568462" cy="355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 anchor="b"/>
          <a:lstStyle/>
          <a:p>
            <a:pPr marL="39688" algn="ctr">
              <a:spcBef>
                <a:spcPts val="500"/>
              </a:spcBef>
            </a:pPr>
            <a:r>
              <a:rPr lang="en-US" sz="80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Instructor’s Guide for  Coulouris, Dollimore, Kindberg and Blair,  Distributed Systems: Concepts and Design   Edn. 5   </a:t>
            </a:r>
            <a:br>
              <a:rPr lang="en-US" sz="80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</a:br>
            <a:r>
              <a:rPr lang="en-US" sz="80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©  Pearson Education 2012 </a:t>
            </a:r>
          </a:p>
        </p:txBody>
      </p:sp>
      <p:sp>
        <p:nvSpPr>
          <p:cNvPr id="20482" name="Line 2"/>
          <p:cNvSpPr>
            <a:spLocks noChangeShapeType="1"/>
          </p:cNvSpPr>
          <p:nvPr/>
        </p:nvSpPr>
        <p:spPr bwMode="auto">
          <a:xfrm>
            <a:off x="457200" y="1143000"/>
            <a:ext cx="8153400" cy="1588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ln/>
        </p:spPr>
        <p:txBody>
          <a:bodyPr rIns="132080">
            <a:noAutofit/>
          </a:bodyPr>
          <a:lstStyle/>
          <a:p>
            <a:pPr algn="l"/>
            <a:r>
              <a:rPr lang="en-US" sz="2000" dirty="0" smtClean="0">
                <a:solidFill>
                  <a:srgbClr val="FF0000"/>
                </a:solidFill>
              </a:rPr>
              <a:t>Figure 16.17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i="1" dirty="0" smtClean="0">
                <a:solidFill>
                  <a:srgbClr val="0000FF"/>
                </a:solidFill>
              </a:rPr>
              <a:t>Lock</a:t>
            </a:r>
            <a:r>
              <a:rPr lang="en-US" sz="2000" dirty="0" smtClean="0">
                <a:solidFill>
                  <a:srgbClr val="FF0000"/>
                </a:solidFill>
              </a:rPr>
              <a:t> class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0484" name="Rectangle 4"/>
          <p:cNvSpPr>
            <a:spLocks/>
          </p:cNvSpPr>
          <p:nvPr/>
        </p:nvSpPr>
        <p:spPr bwMode="auto">
          <a:xfrm>
            <a:off x="603739" y="1217613"/>
            <a:ext cx="7995138" cy="4686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/>
          <a:lstStyle/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public class </a:t>
            </a:r>
            <a:r>
              <a:rPr lang="en-US" sz="1600" i="1" dirty="0">
                <a:solidFill>
                  <a:srgbClr val="0000FF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Lock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{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	private Object 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object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;		// the object being protected by the lock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	private Vector holders;        	// the TIDs of current holders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	private 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LockType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lockType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;  	// the current type 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	public </a:t>
            </a:r>
            <a:r>
              <a:rPr lang="en-US" sz="1600" i="1" dirty="0">
                <a:solidFill>
                  <a:srgbClr val="0000FF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synchronized 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void </a:t>
            </a:r>
            <a:r>
              <a:rPr lang="en-US" sz="1600" i="1" dirty="0">
                <a:solidFill>
                  <a:srgbClr val="C00000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acquire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(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TransID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trans,   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LockType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aLockType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){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		while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(/*another transaction holds the lock in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conflicing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mode*/)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{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			try {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				</a:t>
            </a:r>
            <a:r>
              <a:rPr lang="en-US" sz="1600" i="1" dirty="0">
                <a:solidFill>
                  <a:srgbClr val="0000FF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wait();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			}catch ( 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InterruptedException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e){/*...*/ }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		}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		if(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holders.isEmpty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()) { // no TIDs  hold lock 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			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holders.addElement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(trans);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			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lockType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 = 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aLockType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;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		} else if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(/*another transaction holds the lock, share it*/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) ){  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		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                if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(/* this transaction not a holder*/)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holders.addElement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(trans); 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		} else if 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(/* this transaction is a holder but needs a more exclusive lock*/)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				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lockType.promote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();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		}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	}</a:t>
            </a:r>
          </a:p>
        </p:txBody>
      </p:sp>
      <p:sp>
        <p:nvSpPr>
          <p:cNvPr id="20485" name="Rectangle 5"/>
          <p:cNvSpPr>
            <a:spLocks/>
          </p:cNvSpPr>
          <p:nvPr/>
        </p:nvSpPr>
        <p:spPr bwMode="auto">
          <a:xfrm>
            <a:off x="5914293" y="5895975"/>
            <a:ext cx="2479524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dirty="0">
                <a:solidFill>
                  <a:srgbClr val="FF330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Continues on next slide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1984131" y="6330950"/>
            <a:ext cx="5568462" cy="355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 anchor="b"/>
          <a:lstStyle/>
          <a:p>
            <a:pPr marL="39688" algn="ctr">
              <a:spcBef>
                <a:spcPts val="500"/>
              </a:spcBef>
            </a:pPr>
            <a:r>
              <a:rPr lang="en-US" sz="80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Instructor’s Guide for  Coulouris, Dollimore, Kindberg and Blair,  Distributed Systems: Concepts and Design   Edn. 5   </a:t>
            </a:r>
            <a:br>
              <a:rPr lang="en-US" sz="80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</a:br>
            <a:r>
              <a:rPr lang="en-US" sz="80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©  Pearson Education 2012 </a:t>
            </a:r>
          </a:p>
        </p:txBody>
      </p:sp>
      <p:sp>
        <p:nvSpPr>
          <p:cNvPr id="21506" name="Line 2"/>
          <p:cNvSpPr>
            <a:spLocks noChangeShapeType="1"/>
          </p:cNvSpPr>
          <p:nvPr/>
        </p:nvSpPr>
        <p:spPr bwMode="auto">
          <a:xfrm>
            <a:off x="457200" y="1143000"/>
            <a:ext cx="8153400" cy="1588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ln/>
        </p:spPr>
        <p:txBody>
          <a:bodyPr rIns="132080">
            <a:normAutofit/>
          </a:bodyPr>
          <a:lstStyle/>
          <a:p>
            <a:pPr algn="l"/>
            <a:r>
              <a:rPr lang="en-US" sz="2000" dirty="0" smtClean="0">
                <a:solidFill>
                  <a:srgbClr val="FF0000"/>
                </a:solidFill>
              </a:rPr>
              <a:t>Figure 16.17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i="1" dirty="0" smtClean="0">
                <a:solidFill>
                  <a:srgbClr val="0000FF"/>
                </a:solidFill>
              </a:rPr>
              <a:t> Lock</a:t>
            </a:r>
            <a:r>
              <a:rPr lang="en-US" sz="2000" dirty="0" smtClean="0">
                <a:solidFill>
                  <a:srgbClr val="FF0000"/>
                </a:solidFill>
              </a:rPr>
              <a:t> class continued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1508" name="Rectangle 4"/>
          <p:cNvSpPr>
            <a:spLocks/>
          </p:cNvSpPr>
          <p:nvPr/>
        </p:nvSpPr>
        <p:spPr bwMode="auto">
          <a:xfrm>
            <a:off x="732693" y="1884363"/>
            <a:ext cx="7338611" cy="14773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public </a:t>
            </a:r>
            <a:r>
              <a:rPr lang="en-US" sz="1600" i="1" dirty="0">
                <a:solidFill>
                  <a:srgbClr val="0000FF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synchronized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void </a:t>
            </a:r>
            <a:r>
              <a:rPr lang="en-US" sz="1600" i="1" dirty="0">
                <a:solidFill>
                  <a:srgbClr val="C00000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release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(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TransID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trans ){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		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holders.removeElement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(trans);     	// remove this holder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		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// set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locktype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 to none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		</a:t>
            </a:r>
            <a:r>
              <a:rPr lang="en-US" sz="1600" i="1" dirty="0" err="1">
                <a:solidFill>
                  <a:srgbClr val="0000FF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notifyAll</a:t>
            </a:r>
            <a:r>
              <a:rPr lang="en-US" sz="1600" i="1" dirty="0">
                <a:solidFill>
                  <a:srgbClr val="0000FF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()</a:t>
            </a:r>
            <a:r>
              <a:rPr lang="en-US" sz="1600" i="1" dirty="0">
                <a:latin typeface="Times New Roman" pitchFamily="18" charset="0"/>
                <a:ea typeface="Times" pitchFamily="18" charset="0"/>
                <a:cs typeface="Times New Roman" pitchFamily="18" charset="0"/>
              </a:rPr>
              <a:t>;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	}</a:t>
            </a:r>
          </a:p>
          <a:p>
            <a:pPr marL="39688"/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Times" pitchFamily="18" charset="0"/>
                <a:cs typeface="Times New Roman" pitchFamily="18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É </a:t>
            </a:r>
            <a:r>
              <a:rPr lang="pt-BR" dirty="0"/>
              <a:t>um </a:t>
            </a:r>
            <a:r>
              <a:rPr lang="pt-BR" dirty="0">
                <a:solidFill>
                  <a:srgbClr val="0000FF"/>
                </a:solidFill>
              </a:rPr>
              <a:t>mecanismo de sincronização de processos/threads</a:t>
            </a:r>
            <a:r>
              <a:rPr lang="pt-BR" dirty="0"/>
              <a:t> </a:t>
            </a:r>
            <a:r>
              <a:rPr lang="pt-BR" dirty="0" smtClean="0"/>
              <a:t>em </a:t>
            </a:r>
            <a:r>
              <a:rPr lang="pt-BR" dirty="0"/>
              <a:t>que </a:t>
            </a:r>
            <a:r>
              <a:rPr lang="pt-BR" dirty="0" smtClean="0"/>
              <a:t>estas devem </a:t>
            </a:r>
            <a:r>
              <a:rPr lang="pt-BR" dirty="0"/>
              <a:t>ser </a:t>
            </a:r>
            <a:r>
              <a:rPr lang="pt-BR" dirty="0" smtClean="0"/>
              <a:t>programadas </a:t>
            </a:r>
            <a:r>
              <a:rPr lang="pt-BR" dirty="0"/>
              <a:t>de modo que seus efeitos sobre os </a:t>
            </a:r>
            <a:r>
              <a:rPr lang="pt-BR" dirty="0">
                <a:solidFill>
                  <a:srgbClr val="0000FF"/>
                </a:solidFill>
              </a:rPr>
              <a:t>dados compartilhados </a:t>
            </a:r>
            <a:r>
              <a:rPr lang="pt-BR" dirty="0"/>
              <a:t>sejam </a:t>
            </a:r>
            <a:r>
              <a:rPr lang="pt-BR" b="1" dirty="0"/>
              <a:t>equivalentes serialmente</a:t>
            </a:r>
            <a:r>
              <a:rPr lang="pt-BR" dirty="0"/>
              <a:t>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Um exemplo simples de </a:t>
            </a:r>
            <a:r>
              <a:rPr lang="pt-BR" dirty="0">
                <a:solidFill>
                  <a:srgbClr val="0000FF"/>
                </a:solidFill>
              </a:rPr>
              <a:t>mecanismos para disposição em série</a:t>
            </a:r>
            <a:r>
              <a:rPr lang="pt-BR" dirty="0"/>
              <a:t> é o caso de </a:t>
            </a:r>
            <a:r>
              <a:rPr lang="pt-BR" dirty="0" err="1">
                <a:solidFill>
                  <a:srgbClr val="0000FF"/>
                </a:solidFill>
              </a:rPr>
              <a:t>locks</a:t>
            </a:r>
            <a:r>
              <a:rPr lang="pt-BR" dirty="0">
                <a:solidFill>
                  <a:srgbClr val="0000FF"/>
                </a:solidFill>
              </a:rPr>
              <a:t> </a:t>
            </a:r>
            <a:r>
              <a:rPr lang="pt-BR" dirty="0"/>
              <a:t>(travas) exclusivos.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Nesse </a:t>
            </a:r>
            <a:r>
              <a:rPr lang="pt-BR" dirty="0"/>
              <a:t>esquema, </a:t>
            </a:r>
            <a:r>
              <a:rPr lang="pt-BR" dirty="0">
                <a:solidFill>
                  <a:srgbClr val="0000FF"/>
                </a:solidFill>
              </a:rPr>
              <a:t>um servidor tenta impedir o acesso (travar) a qualquer objeto que esteja para ser usado por qualquer operação de uma thread</a:t>
            </a:r>
            <a:r>
              <a:rPr lang="pt-BR" dirty="0"/>
              <a:t> (ou transação) </a:t>
            </a:r>
            <a:r>
              <a:rPr lang="pt-BR" dirty="0">
                <a:solidFill>
                  <a:srgbClr val="0000FF"/>
                </a:solidFill>
              </a:rPr>
              <a:t>de um cliente </a:t>
            </a:r>
            <a:r>
              <a:rPr lang="pt-BR" dirty="0"/>
              <a:t>do servidor.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Se </a:t>
            </a:r>
            <a:r>
              <a:rPr lang="pt-BR" dirty="0">
                <a:solidFill>
                  <a:srgbClr val="0000FF"/>
                </a:solidFill>
              </a:rPr>
              <a:t>um cliente solicitar acesso a um objeto que já está bloqueado (travado) devido a uma thread de outro cliente</a:t>
            </a:r>
            <a:r>
              <a:rPr lang="pt-BR" dirty="0"/>
              <a:t>, o pedido será suspenso e o cliente deverá esperar até que o objeto seja destravado.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>
                <a:solidFill>
                  <a:srgbClr val="0000FF"/>
                </a:solidFill>
              </a:rPr>
              <a:t>implementação de </a:t>
            </a:r>
            <a:r>
              <a:rPr lang="pt-BR" i="1" dirty="0" err="1">
                <a:solidFill>
                  <a:srgbClr val="0000FF"/>
                </a:solidFill>
              </a:rPr>
              <a:t>locks</a:t>
            </a:r>
            <a:r>
              <a:rPr lang="pt-BR" dirty="0"/>
              <a:t> pode ser feita para que o funcionamento </a:t>
            </a:r>
            <a:r>
              <a:rPr lang="pt-BR" dirty="0" smtClean="0"/>
              <a:t>dos </a:t>
            </a:r>
            <a:r>
              <a:rPr lang="pt-BR" i="1" dirty="0" err="1"/>
              <a:t>locks</a:t>
            </a:r>
            <a:r>
              <a:rPr lang="pt-BR" dirty="0"/>
              <a:t> (travas) </a:t>
            </a:r>
            <a:r>
              <a:rPr lang="pt-BR" dirty="0" smtClean="0"/>
              <a:t>para bloqueio, sejam implementados </a:t>
            </a:r>
            <a:r>
              <a:rPr lang="pt-BR" dirty="0"/>
              <a:t>por um objeto em separado num servidor, que chamamos de </a:t>
            </a:r>
            <a:r>
              <a:rPr lang="pt-BR" i="1" dirty="0">
                <a:solidFill>
                  <a:srgbClr val="0000FF"/>
                </a:solidFill>
              </a:rPr>
              <a:t>gerenciador de </a:t>
            </a:r>
            <a:r>
              <a:rPr lang="pt-BR" i="1" dirty="0" err="1">
                <a:solidFill>
                  <a:srgbClr val="0000FF"/>
                </a:solidFill>
              </a:rPr>
              <a:t>locks</a:t>
            </a:r>
            <a:r>
              <a:rPr lang="pt-BR" dirty="0"/>
              <a:t> (travas).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O </a:t>
            </a:r>
            <a:r>
              <a:rPr lang="pt-BR" dirty="0" smtClean="0"/>
              <a:t>gerenciador </a:t>
            </a:r>
            <a:r>
              <a:rPr lang="pt-BR" dirty="0"/>
              <a:t>de </a:t>
            </a:r>
            <a:r>
              <a:rPr lang="pt-BR" dirty="0" err="1" smtClean="0"/>
              <a:t>locks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0000FF"/>
                </a:solidFill>
              </a:rPr>
              <a:t>(travas) </a:t>
            </a:r>
            <a:r>
              <a:rPr lang="pt-BR" dirty="0">
                <a:solidFill>
                  <a:srgbClr val="0000FF"/>
                </a:solidFill>
              </a:rPr>
              <a:t>mantém um conjunto de </a:t>
            </a:r>
            <a:r>
              <a:rPr lang="pt-BR" dirty="0" err="1" smtClean="0">
                <a:solidFill>
                  <a:srgbClr val="0000FF"/>
                </a:solidFill>
              </a:rPr>
              <a:t>locks</a:t>
            </a:r>
            <a:r>
              <a:rPr lang="pt-BR" dirty="0" smtClean="0">
                <a:solidFill>
                  <a:srgbClr val="0000FF"/>
                </a:solidFill>
              </a:rPr>
              <a:t> </a:t>
            </a:r>
            <a:r>
              <a:rPr lang="pt-BR" dirty="0">
                <a:solidFill>
                  <a:srgbClr val="0000FF"/>
                </a:solidFill>
              </a:rPr>
              <a:t>(por </a:t>
            </a:r>
            <a:r>
              <a:rPr lang="pt-BR" dirty="0" smtClean="0">
                <a:solidFill>
                  <a:srgbClr val="0000FF"/>
                </a:solidFill>
              </a:rPr>
              <a:t>exemplo, </a:t>
            </a:r>
            <a:r>
              <a:rPr lang="pt-BR" dirty="0">
                <a:solidFill>
                  <a:srgbClr val="0000FF"/>
                </a:solidFill>
              </a:rPr>
              <a:t>numa tabela </a:t>
            </a:r>
            <a:r>
              <a:rPr lang="pt-BR" i="1" dirty="0" err="1">
                <a:solidFill>
                  <a:srgbClr val="0000FF"/>
                </a:solidFill>
              </a:rPr>
              <a:t>hashing</a:t>
            </a:r>
            <a:r>
              <a:rPr lang="pt-BR" dirty="0">
                <a:solidFill>
                  <a:srgbClr val="0000FF"/>
                </a:solidFill>
              </a:rPr>
              <a:t>). </a:t>
            </a:r>
            <a:r>
              <a:rPr lang="pt-BR" dirty="0" smtClean="0">
                <a:solidFill>
                  <a:srgbClr val="0000FF"/>
                </a:solidFill>
              </a:rPr>
              <a:t/>
            </a:r>
            <a:br>
              <a:rPr lang="pt-BR" dirty="0" smtClean="0">
                <a:solidFill>
                  <a:srgbClr val="0000FF"/>
                </a:solidFill>
              </a:rPr>
            </a:br>
            <a:r>
              <a:rPr lang="pt-BR" dirty="0" smtClean="0">
                <a:solidFill>
                  <a:srgbClr val="0000FF"/>
                </a:solidFill>
              </a:rPr>
              <a:t/>
            </a:r>
            <a:br>
              <a:rPr lang="pt-BR" dirty="0" smtClean="0">
                <a:solidFill>
                  <a:srgbClr val="0000FF"/>
                </a:solidFill>
              </a:rPr>
            </a:br>
            <a:r>
              <a:rPr lang="pt-BR" dirty="0" smtClean="0"/>
              <a:t>Cada </a:t>
            </a:r>
            <a:r>
              <a:rPr lang="pt-BR" dirty="0" err="1" smtClean="0"/>
              <a:t>lock</a:t>
            </a:r>
            <a:r>
              <a:rPr lang="pt-BR" dirty="0" smtClean="0"/>
              <a:t> (trava) </a:t>
            </a:r>
            <a:r>
              <a:rPr lang="pt-BR" dirty="0"/>
              <a:t>é uma instância da </a:t>
            </a:r>
            <a:r>
              <a:rPr lang="pt-BR" dirty="0">
                <a:solidFill>
                  <a:srgbClr val="0000FF"/>
                </a:solidFill>
              </a:rPr>
              <a:t>classe </a:t>
            </a:r>
            <a:r>
              <a:rPr lang="pt-BR" dirty="0" err="1">
                <a:solidFill>
                  <a:srgbClr val="0000FF"/>
                </a:solidFill>
              </a:rPr>
              <a:t>Lock</a:t>
            </a:r>
            <a:r>
              <a:rPr lang="pt-BR" dirty="0">
                <a:solidFill>
                  <a:srgbClr val="0000FF"/>
                </a:solidFill>
              </a:rPr>
              <a:t> </a:t>
            </a:r>
            <a:r>
              <a:rPr lang="pt-BR" dirty="0"/>
              <a:t>e é associado a um objeto (uma conta </a:t>
            </a:r>
            <a:r>
              <a:rPr lang="pt-BR" dirty="0" smtClean="0"/>
              <a:t>bancária, por exemplo) </a:t>
            </a:r>
            <a:r>
              <a:rPr lang="pt-BR" dirty="0"/>
              <a:t>em particular.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Os </a:t>
            </a:r>
            <a:r>
              <a:rPr lang="pt-BR" dirty="0">
                <a:solidFill>
                  <a:srgbClr val="0000FF"/>
                </a:solidFill>
              </a:rPr>
              <a:t>métodos de </a:t>
            </a:r>
            <a:r>
              <a:rPr lang="pt-BR" dirty="0" err="1">
                <a:solidFill>
                  <a:srgbClr val="0000FF"/>
                </a:solidFill>
              </a:rPr>
              <a:t>Lock</a:t>
            </a:r>
            <a:r>
              <a:rPr lang="pt-BR" dirty="0">
                <a:solidFill>
                  <a:srgbClr val="0000FF"/>
                </a:solidFill>
              </a:rPr>
              <a:t> são sincronizados </a:t>
            </a:r>
            <a:r>
              <a:rPr lang="pt-BR" dirty="0"/>
              <a:t>para que as threads </a:t>
            </a:r>
            <a:r>
              <a:rPr lang="pt-BR" dirty="0" smtClean="0"/>
              <a:t>(</a:t>
            </a:r>
            <a:r>
              <a:rPr lang="pt-BR" dirty="0" smtClean="0">
                <a:solidFill>
                  <a:srgbClr val="006600"/>
                </a:solidFill>
              </a:rPr>
              <a:t>transações</a:t>
            </a:r>
            <a:r>
              <a:rPr lang="pt-BR" dirty="0" smtClean="0"/>
              <a:t>) que </a:t>
            </a:r>
            <a:r>
              <a:rPr lang="pt-BR" dirty="0"/>
              <a:t>estão tentando </a:t>
            </a:r>
            <a:r>
              <a:rPr lang="pt-BR" dirty="0">
                <a:solidFill>
                  <a:srgbClr val="C00000"/>
                </a:solidFill>
              </a:rPr>
              <a:t>adquirir </a:t>
            </a:r>
            <a:r>
              <a:rPr lang="pt-BR" dirty="0"/>
              <a:t>(método </a:t>
            </a:r>
            <a:r>
              <a:rPr lang="pt-BR" i="1" dirty="0" err="1">
                <a:solidFill>
                  <a:srgbClr val="0000FF"/>
                </a:solidFill>
              </a:rPr>
              <a:t>aquire</a:t>
            </a:r>
            <a:r>
              <a:rPr lang="pt-BR" dirty="0"/>
              <a:t>, que usa </a:t>
            </a:r>
            <a:r>
              <a:rPr lang="pt-BR" dirty="0" err="1"/>
              <a:t>wait</a:t>
            </a:r>
            <a:r>
              <a:rPr lang="pt-BR" dirty="0"/>
              <a:t>) ou </a:t>
            </a:r>
            <a:r>
              <a:rPr lang="pt-BR" dirty="0">
                <a:solidFill>
                  <a:srgbClr val="C00000"/>
                </a:solidFill>
              </a:rPr>
              <a:t>liberar</a:t>
            </a:r>
            <a:r>
              <a:rPr lang="pt-BR" dirty="0"/>
              <a:t> (método </a:t>
            </a:r>
            <a:r>
              <a:rPr lang="pt-BR" i="1" dirty="0">
                <a:solidFill>
                  <a:srgbClr val="0000FF"/>
                </a:solidFill>
              </a:rPr>
              <a:t>release</a:t>
            </a:r>
            <a:r>
              <a:rPr lang="pt-BR" dirty="0"/>
              <a:t>, que usa </a:t>
            </a:r>
            <a:r>
              <a:rPr lang="pt-BR" dirty="0" err="1"/>
              <a:t>notify</a:t>
            </a:r>
            <a:r>
              <a:rPr lang="pt-BR" dirty="0"/>
              <a:t>) </a:t>
            </a:r>
            <a:r>
              <a:rPr lang="pt-BR" dirty="0">
                <a:solidFill>
                  <a:srgbClr val="0000FF"/>
                </a:solidFill>
              </a:rPr>
              <a:t>uma </a:t>
            </a:r>
            <a:r>
              <a:rPr lang="pt-BR" dirty="0" smtClean="0">
                <a:solidFill>
                  <a:srgbClr val="0000FF"/>
                </a:solidFill>
              </a:rPr>
              <a:t>trava</a:t>
            </a:r>
            <a:r>
              <a:rPr lang="pt-BR" dirty="0" smtClean="0"/>
              <a:t>, </a:t>
            </a:r>
            <a:r>
              <a:rPr lang="pt-BR" dirty="0"/>
              <a:t>não interfiram umas com as outras.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Locks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00FF"/>
                </a:solidFill>
              </a:rPr>
              <a:t>Tentativas de adquirir a trava </a:t>
            </a:r>
            <a:r>
              <a:rPr lang="pt-BR" dirty="0" smtClean="0"/>
              <a:t>usam o método </a:t>
            </a:r>
            <a:r>
              <a:rPr lang="pt-BR" i="1" dirty="0" err="1" smtClean="0">
                <a:solidFill>
                  <a:srgbClr val="C00000"/>
                </a:solidFill>
              </a:rPr>
              <a:t>wait</a:t>
            </a:r>
            <a:r>
              <a:rPr lang="pt-BR" dirty="0" smtClean="0">
                <a:solidFill>
                  <a:srgbClr val="C00000"/>
                </a:solidFill>
              </a:rPr>
              <a:t> </a:t>
            </a:r>
            <a:r>
              <a:rPr lang="pt-BR" dirty="0" smtClean="0"/>
              <a:t>quando precisam esperar que outra thread a libere. </a:t>
            </a:r>
          </a:p>
          <a:p>
            <a:pPr>
              <a:buNone/>
            </a:pPr>
            <a:endParaRPr lang="pt-BR" dirty="0"/>
          </a:p>
          <a:p>
            <a:r>
              <a:rPr lang="pt-BR" dirty="0" smtClean="0"/>
              <a:t>Todos os </a:t>
            </a:r>
            <a:r>
              <a:rPr lang="pt-BR" dirty="0" smtClean="0">
                <a:solidFill>
                  <a:srgbClr val="0000FF"/>
                </a:solidFill>
              </a:rPr>
              <a:t>pedidos para obter travas </a:t>
            </a:r>
            <a:r>
              <a:rPr lang="pt-BR" dirty="0" smtClean="0"/>
              <a:t>(</a:t>
            </a:r>
            <a:r>
              <a:rPr lang="pt-BR" dirty="0" err="1" smtClean="0"/>
              <a:t>locks</a:t>
            </a:r>
            <a:r>
              <a:rPr lang="pt-BR" dirty="0" smtClean="0"/>
              <a:t>) e </a:t>
            </a:r>
            <a:r>
              <a:rPr lang="pt-BR" dirty="0" smtClean="0">
                <a:solidFill>
                  <a:srgbClr val="0000FF"/>
                </a:solidFill>
              </a:rPr>
              <a:t>liberá-las em nomes de threads </a:t>
            </a:r>
            <a:r>
              <a:rPr lang="pt-BR" dirty="0" smtClean="0"/>
              <a:t>(transações) são enviadas para uma </a:t>
            </a:r>
            <a:r>
              <a:rPr lang="pt-BR" dirty="0" smtClean="0">
                <a:solidFill>
                  <a:srgbClr val="0000FF"/>
                </a:solidFill>
              </a:rPr>
              <a:t>instância do gerenciador de travas</a:t>
            </a:r>
            <a:r>
              <a:rPr lang="pt-BR" dirty="0" smtClean="0"/>
              <a:t> (</a:t>
            </a:r>
            <a:r>
              <a:rPr lang="pt-BR" i="1" dirty="0" err="1" smtClean="0"/>
              <a:t>class</a:t>
            </a:r>
            <a:r>
              <a:rPr lang="pt-BR" i="1" dirty="0" smtClean="0"/>
              <a:t> </a:t>
            </a:r>
            <a:r>
              <a:rPr lang="pt-BR" i="1" dirty="0" err="1" smtClean="0"/>
              <a:t>LockManager</a:t>
            </a:r>
            <a:r>
              <a:rPr lang="pt-BR" dirty="0" smtClean="0"/>
              <a:t>).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/>
          </p:cNvSpPr>
          <p:nvPr/>
        </p:nvSpPr>
        <p:spPr bwMode="auto">
          <a:xfrm>
            <a:off x="1984131" y="6330950"/>
            <a:ext cx="5568462" cy="355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 anchor="b"/>
          <a:lstStyle/>
          <a:p>
            <a:pPr marL="39688" algn="ctr">
              <a:spcBef>
                <a:spcPts val="500"/>
              </a:spcBef>
            </a:pPr>
            <a:r>
              <a:rPr lang="en-US" sz="80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Instructor’s Guide for  Coulouris, Dollimore, Kindberg and Blair,  Distributed Systems: Concepts and Design   Edn. 5   </a:t>
            </a:r>
            <a:br>
              <a:rPr lang="en-US" sz="80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</a:br>
            <a:r>
              <a:rPr lang="en-US" sz="80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©  Pearson Education 2012 </a:t>
            </a:r>
          </a:p>
        </p:txBody>
      </p:sp>
      <p:sp>
        <p:nvSpPr>
          <p:cNvPr id="22530" name="Line 2"/>
          <p:cNvSpPr>
            <a:spLocks noChangeShapeType="1"/>
          </p:cNvSpPr>
          <p:nvPr/>
        </p:nvSpPr>
        <p:spPr bwMode="auto">
          <a:xfrm>
            <a:off x="457200" y="1143000"/>
            <a:ext cx="8153400" cy="1588"/>
          </a:xfrm>
          <a:prstGeom prst="line">
            <a:avLst/>
          </a:prstGeom>
          <a:noFill/>
          <a:ln w="127000">
            <a:solidFill>
              <a:srgbClr val="FFCC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ln/>
        </p:spPr>
        <p:txBody>
          <a:bodyPr rIns="132080">
            <a:normAutofit/>
          </a:bodyPr>
          <a:lstStyle/>
          <a:p>
            <a:pPr algn="l"/>
            <a:r>
              <a:rPr lang="en-US" sz="2000" dirty="0" smtClean="0">
                <a:solidFill>
                  <a:srgbClr val="FF0000"/>
                </a:solidFill>
              </a:rPr>
              <a:t>Figure 16.18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i="1" dirty="0" err="1" smtClean="0">
                <a:solidFill>
                  <a:srgbClr val="0000FF"/>
                </a:solidFill>
              </a:rPr>
              <a:t>LockManager</a:t>
            </a:r>
            <a:r>
              <a:rPr lang="en-US" sz="2000" dirty="0" smtClean="0">
                <a:solidFill>
                  <a:srgbClr val="FF0000"/>
                </a:solidFill>
              </a:rPr>
              <a:t> class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2532" name="Rectangle 4"/>
          <p:cNvSpPr>
            <a:spLocks/>
          </p:cNvSpPr>
          <p:nvPr/>
        </p:nvSpPr>
        <p:spPr bwMode="auto">
          <a:xfrm>
            <a:off x="539552" y="1339850"/>
            <a:ext cx="8064896" cy="557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/>
          <a:lstStyle/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public class </a:t>
            </a:r>
            <a:r>
              <a:rPr lang="en-US" sz="1800" i="1" dirty="0" err="1">
                <a:solidFill>
                  <a:srgbClr val="0000FF"/>
                </a:solidFill>
                <a:ea typeface="Times" pitchFamily="18" charset="0"/>
                <a:cs typeface="Times" pitchFamily="18" charset="0"/>
              </a:rPr>
              <a:t>LockManager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{</a:t>
            </a: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   private </a:t>
            </a:r>
            <a:r>
              <a:rPr lang="en-US" sz="1800" i="1" dirty="0" err="1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Hashtable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</a:t>
            </a:r>
            <a:r>
              <a:rPr lang="en-US" sz="1800" i="1" dirty="0" err="1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theLocks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;</a:t>
            </a:r>
          </a:p>
          <a:p>
            <a:pPr marL="39688">
              <a:lnSpc>
                <a:spcPct val="85000"/>
              </a:lnSpc>
            </a:pPr>
            <a:endParaRPr lang="en-US" dirty="0">
              <a:solidFill>
                <a:schemeClr val="tx1"/>
              </a:solidFill>
              <a:ea typeface="Times" pitchFamily="18" charset="0"/>
              <a:cs typeface="Times" pitchFamily="18" charset="0"/>
            </a:endParaRP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   public  void </a:t>
            </a:r>
            <a:r>
              <a:rPr lang="en-US" sz="1800" i="1" dirty="0" err="1">
                <a:solidFill>
                  <a:srgbClr val="0000FF"/>
                </a:solidFill>
                <a:ea typeface="Times" pitchFamily="18" charset="0"/>
                <a:cs typeface="Times" pitchFamily="18" charset="0"/>
              </a:rPr>
              <a:t>setLock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(Object </a:t>
            </a:r>
            <a:r>
              <a:rPr lang="en-US" sz="1800" i="1" dirty="0" err="1">
                <a:solidFill>
                  <a:srgbClr val="0000FF"/>
                </a:solidFill>
                <a:ea typeface="Times" pitchFamily="18" charset="0"/>
                <a:cs typeface="Times" pitchFamily="18" charset="0"/>
              </a:rPr>
              <a:t>object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, </a:t>
            </a:r>
            <a:r>
              <a:rPr lang="en-US" sz="1800" i="1" dirty="0" err="1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TransID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</a:t>
            </a:r>
            <a:r>
              <a:rPr lang="en-US" sz="1800" i="1" dirty="0">
                <a:solidFill>
                  <a:srgbClr val="0000FF"/>
                </a:solidFill>
                <a:ea typeface="Times" pitchFamily="18" charset="0"/>
                <a:cs typeface="Times" pitchFamily="18" charset="0"/>
              </a:rPr>
              <a:t>trans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,  </a:t>
            </a:r>
            <a:r>
              <a:rPr lang="en-US" sz="1800" i="1" dirty="0" err="1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LockType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</a:t>
            </a:r>
            <a:r>
              <a:rPr lang="en-US" sz="1800" i="1" dirty="0" err="1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l</a:t>
            </a:r>
            <a:r>
              <a:rPr lang="en-US" sz="1800" i="1" dirty="0" err="1">
                <a:solidFill>
                  <a:srgbClr val="0000FF"/>
                </a:solidFill>
                <a:ea typeface="Times" pitchFamily="18" charset="0"/>
                <a:cs typeface="Times" pitchFamily="18" charset="0"/>
              </a:rPr>
              <a:t>ockType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){</a:t>
            </a: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    	Lock </a:t>
            </a:r>
            <a:r>
              <a:rPr lang="en-US" sz="1800" i="1" dirty="0" err="1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foundLock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;</a:t>
            </a: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   	</a:t>
            </a:r>
            <a:r>
              <a:rPr lang="en-US" sz="1800" i="1" dirty="0">
                <a:solidFill>
                  <a:srgbClr val="0000FF"/>
                </a:solidFill>
                <a:ea typeface="Times" pitchFamily="18" charset="0"/>
                <a:cs typeface="Times" pitchFamily="18" charset="0"/>
              </a:rPr>
              <a:t>synchronized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(this){</a:t>
            </a: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		</a:t>
            </a:r>
            <a:r>
              <a:rPr lang="en-US" sz="1800" dirty="0">
                <a:solidFill>
                  <a:srgbClr val="006600"/>
                </a:solidFill>
                <a:ea typeface="Times" pitchFamily="18" charset="0"/>
                <a:cs typeface="Times" pitchFamily="18" charset="0"/>
              </a:rPr>
              <a:t>// find the lock associated with object</a:t>
            </a:r>
          </a:p>
          <a:p>
            <a:pPr marL="39688">
              <a:lnSpc>
                <a:spcPct val="85000"/>
              </a:lnSpc>
            </a:pPr>
            <a:r>
              <a:rPr lang="en-US" sz="1800" dirty="0">
                <a:solidFill>
                  <a:srgbClr val="006600"/>
                </a:solidFill>
                <a:ea typeface="Times" pitchFamily="18" charset="0"/>
                <a:cs typeface="Times" pitchFamily="18" charset="0"/>
              </a:rPr>
              <a:t>       	 	// if there isn’t one, create it and add to the </a:t>
            </a:r>
            <a:r>
              <a:rPr lang="en-US" sz="1800" dirty="0" err="1">
                <a:solidFill>
                  <a:srgbClr val="006600"/>
                </a:solidFill>
                <a:ea typeface="Times" pitchFamily="18" charset="0"/>
                <a:cs typeface="Times" pitchFamily="18" charset="0"/>
              </a:rPr>
              <a:t>hashtable</a:t>
            </a:r>
            <a:endParaRPr lang="en-US" sz="1800" dirty="0">
              <a:solidFill>
                <a:srgbClr val="006600"/>
              </a:solidFill>
              <a:ea typeface="Times" pitchFamily="18" charset="0"/>
              <a:cs typeface="Times" pitchFamily="18" charset="0"/>
            </a:endParaRP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          	}</a:t>
            </a: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       </a:t>
            </a:r>
            <a:r>
              <a:rPr lang="en-US" sz="1800" i="1" dirty="0" err="1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foundLock.</a:t>
            </a:r>
            <a:r>
              <a:rPr lang="en-US" sz="1800" i="1" dirty="0" err="1">
                <a:solidFill>
                  <a:srgbClr val="C00000"/>
                </a:solidFill>
                <a:ea typeface="Times" pitchFamily="18" charset="0"/>
                <a:cs typeface="Times" pitchFamily="18" charset="0"/>
              </a:rPr>
              <a:t>acquire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(trans, </a:t>
            </a:r>
            <a:r>
              <a:rPr lang="en-US" sz="1800" i="1" dirty="0" err="1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lockType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);</a:t>
            </a: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   }</a:t>
            </a:r>
          </a:p>
          <a:p>
            <a:pPr marL="39688">
              <a:lnSpc>
                <a:spcPct val="85000"/>
              </a:lnSpc>
              <a:spcBef>
                <a:spcPts val="1150"/>
              </a:spcBef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  // synchronize this one because we want to remove all entries </a:t>
            </a: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   public </a:t>
            </a:r>
            <a:r>
              <a:rPr lang="en-US" sz="1800" i="1" dirty="0">
                <a:solidFill>
                  <a:srgbClr val="0000FF"/>
                </a:solidFill>
                <a:ea typeface="Times" pitchFamily="18" charset="0"/>
                <a:cs typeface="Times" pitchFamily="18" charset="0"/>
              </a:rPr>
              <a:t>synchronized 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void </a:t>
            </a:r>
            <a:r>
              <a:rPr lang="en-US" sz="1800" i="1" dirty="0" err="1">
                <a:solidFill>
                  <a:srgbClr val="0000FF"/>
                </a:solidFill>
                <a:ea typeface="Times" pitchFamily="18" charset="0"/>
                <a:cs typeface="Times" pitchFamily="18" charset="0"/>
              </a:rPr>
              <a:t>unLock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(</a:t>
            </a:r>
            <a:r>
              <a:rPr lang="en-US" sz="1800" i="1" dirty="0" err="1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TransID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trans) {</a:t>
            </a: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  	Enumeration e = </a:t>
            </a:r>
            <a:r>
              <a:rPr lang="en-US" sz="1800" i="1" dirty="0" err="1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theLocks.elements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();</a:t>
            </a: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  	while(</a:t>
            </a:r>
            <a:r>
              <a:rPr lang="en-US" sz="1800" i="1" dirty="0" err="1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e.hasMoreElements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()){</a:t>
            </a: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           </a:t>
            </a:r>
            <a:r>
              <a:rPr lang="en-US" sz="1800" i="1" dirty="0">
                <a:solidFill>
                  <a:srgbClr val="0000FF"/>
                </a:solidFill>
                <a:ea typeface="Times" pitchFamily="18" charset="0"/>
                <a:cs typeface="Times" pitchFamily="18" charset="0"/>
              </a:rPr>
              <a:t>Lock </a:t>
            </a:r>
            <a:r>
              <a:rPr lang="en-US" sz="1800" i="1" dirty="0" err="1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aLock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= (</a:t>
            </a:r>
            <a:r>
              <a:rPr lang="en-US" sz="1800" i="1" dirty="0">
                <a:solidFill>
                  <a:srgbClr val="0000FF"/>
                </a:solidFill>
                <a:ea typeface="Times" pitchFamily="18" charset="0"/>
                <a:cs typeface="Times" pitchFamily="18" charset="0"/>
              </a:rPr>
              <a:t>Lock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)(</a:t>
            </a:r>
            <a:r>
              <a:rPr lang="en-US" sz="1800" i="1" dirty="0" err="1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e.nextElement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());</a:t>
            </a: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           if</a:t>
            </a:r>
            <a:r>
              <a:rPr lang="en-US" sz="1800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(/* trans is a holder of this lock*/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) </a:t>
            </a:r>
            <a:r>
              <a:rPr lang="en-US" sz="1800" i="1" dirty="0" err="1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aLock.</a:t>
            </a:r>
            <a:r>
              <a:rPr lang="en-US" sz="1800" i="1" dirty="0" err="1">
                <a:solidFill>
                  <a:srgbClr val="C00000"/>
                </a:solidFill>
                <a:ea typeface="Times" pitchFamily="18" charset="0"/>
                <a:cs typeface="Times" pitchFamily="18" charset="0"/>
              </a:rPr>
              <a:t>release</a:t>
            </a: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(trans);</a:t>
            </a: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       }</a:t>
            </a: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    }</a:t>
            </a:r>
          </a:p>
          <a:p>
            <a:pPr marL="39688">
              <a:lnSpc>
                <a:spcPct val="85000"/>
              </a:lnSpc>
            </a:pPr>
            <a:r>
              <a:rPr lang="en-US" sz="1800" i="1" dirty="0">
                <a:solidFill>
                  <a:schemeClr val="tx1"/>
                </a:solidFill>
                <a:ea typeface="Times" pitchFamily="18" charset="0"/>
                <a:cs typeface="Times" pitchFamily="18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389</Words>
  <Application>Microsoft Office PowerPoint</Application>
  <PresentationFormat>Apresentação na tela (4:3)</PresentationFormat>
  <Paragraphs>82</Paragraphs>
  <Slides>11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Unidade II</vt:lpstr>
      <vt:lpstr>Locks</vt:lpstr>
      <vt:lpstr>Locks</vt:lpstr>
      <vt:lpstr>Locks</vt:lpstr>
      <vt:lpstr>Locks</vt:lpstr>
      <vt:lpstr>Locks</vt:lpstr>
      <vt:lpstr>Locks</vt:lpstr>
      <vt:lpstr>Locks</vt:lpstr>
      <vt:lpstr>Figure 16.18  LockManager class</vt:lpstr>
      <vt:lpstr>Figure 16.17 Lock class</vt:lpstr>
      <vt:lpstr>Figure 16.17  Lock class continued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Locks</dc:title>
  <dc:creator>bosco</dc:creator>
  <cp:lastModifiedBy>bosco</cp:lastModifiedBy>
  <cp:revision>33</cp:revision>
  <dcterms:created xsi:type="dcterms:W3CDTF">2012-09-25T18:06:34Z</dcterms:created>
  <dcterms:modified xsi:type="dcterms:W3CDTF">2013-04-15T16:23:17Z</dcterms:modified>
</cp:coreProperties>
</file>