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0" r:id="rId3"/>
    <p:sldId id="269" r:id="rId4"/>
    <p:sldId id="270" r:id="rId5"/>
    <p:sldId id="303" r:id="rId6"/>
    <p:sldId id="304" r:id="rId7"/>
    <p:sldId id="305" r:id="rId8"/>
    <p:sldId id="271" r:id="rId9"/>
    <p:sldId id="272" r:id="rId10"/>
    <p:sldId id="273" r:id="rId11"/>
    <p:sldId id="274" r:id="rId12"/>
    <p:sldId id="277" r:id="rId13"/>
    <p:sldId id="276" r:id="rId14"/>
    <p:sldId id="278" r:id="rId15"/>
    <p:sldId id="279" r:id="rId16"/>
    <p:sldId id="280" r:id="rId17"/>
    <p:sldId id="306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D9747-0E43-483C-AD71-73D6FABCF3DA}" type="datetimeFigureOut">
              <a:rPr lang="pt-BR" smtClean="0"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10BB-FB3F-49B1-ABE7-E95103404B3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.ufsc.br/~bosco/ensino/ine5645/locks-explicitos-variaveis-condicionai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Equivalência Serial 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C00000"/>
                </a:solidFill>
              </a:rPr>
              <a:t>Transações Concorrentes</a:t>
            </a:r>
            <a:endParaRPr lang="pt-B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 Conflitantes</a:t>
            </a:r>
          </a:p>
        </p:txBody>
      </p:sp>
      <p:sp>
        <p:nvSpPr>
          <p:cNvPr id="624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</a:t>
            </a:r>
            <a:r>
              <a:rPr lang="pt-BR" b="1" i="1" dirty="0" smtClean="0"/>
              <a:t>efeito </a:t>
            </a:r>
            <a:r>
              <a:rPr lang="pt-BR" dirty="0" smtClean="0"/>
              <a:t>de um operação </a:t>
            </a:r>
            <a:r>
              <a:rPr lang="pt-BR" dirty="0" smtClean="0">
                <a:solidFill>
                  <a:srgbClr val="0000FF"/>
                </a:solidFill>
              </a:rPr>
              <a:t>refere-se ao valor de um objeto estabelecido por uma operação </a:t>
            </a:r>
            <a:r>
              <a:rPr lang="pt-BR" i="1" dirty="0" err="1" smtClean="0">
                <a:solidFill>
                  <a:srgbClr val="0000FF"/>
                </a:solidFill>
              </a:rPr>
              <a:t>write</a:t>
            </a:r>
            <a:r>
              <a:rPr lang="pt-BR" dirty="0" smtClean="0"/>
              <a:t> e o resultado retornado por uma operação </a:t>
            </a:r>
            <a:r>
              <a:rPr lang="pt-BR" i="1" dirty="0" smtClean="0">
                <a:solidFill>
                  <a:srgbClr val="0000FF"/>
                </a:solidFill>
              </a:rPr>
              <a:t>read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As regras de conflito para as operações </a:t>
            </a:r>
            <a:r>
              <a:rPr lang="pt-BR" i="1" dirty="0" smtClean="0">
                <a:solidFill>
                  <a:srgbClr val="0000FF"/>
                </a:solidFill>
              </a:rPr>
              <a:t>read</a:t>
            </a:r>
            <a:r>
              <a:rPr lang="pt-BR" dirty="0" smtClean="0"/>
              <a:t> e </a:t>
            </a:r>
            <a:r>
              <a:rPr lang="pt-BR" i="1" dirty="0" err="1" smtClean="0">
                <a:solidFill>
                  <a:srgbClr val="0000FF"/>
                </a:solidFill>
              </a:rPr>
              <a:t>write</a:t>
            </a:r>
            <a:r>
              <a:rPr lang="pt-BR" dirty="0" smtClean="0"/>
              <a:t> são dadas no slide que segue: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 Conflitantes</a:t>
            </a:r>
          </a:p>
        </p:txBody>
      </p:sp>
      <p:sp>
        <p:nvSpPr>
          <p:cNvPr id="645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pt-BR" dirty="0" smtClean="0"/>
          </a:p>
          <a:p>
            <a:pPr eaLnBrk="1" hangingPunct="1"/>
            <a:r>
              <a:rPr lang="pt-BR" dirty="0" smtClean="0"/>
              <a:t>Para quaisquer </a:t>
            </a:r>
            <a:r>
              <a:rPr lang="pt-BR" dirty="0" smtClean="0">
                <a:solidFill>
                  <a:srgbClr val="0000FF"/>
                </a:solidFill>
              </a:rPr>
              <a:t>par de transações T e U, é possível determinar a ordem de pares de operações conflitantes sobre variáveis acessadas</a:t>
            </a:r>
            <a:r>
              <a:rPr lang="pt-BR" dirty="0" smtClean="0"/>
              <a:t> por ambas as transações.</a:t>
            </a:r>
          </a:p>
          <a:p>
            <a:pPr eaLnBrk="1" hangingPunct="1"/>
            <a:endParaRPr lang="pt-BR" dirty="0"/>
          </a:p>
          <a:p>
            <a:pPr eaLnBrk="1" hangingPunct="1"/>
            <a:r>
              <a:rPr lang="pt-BR" dirty="0" smtClean="0"/>
              <a:t>Um exemplo, a seguir.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572125"/>
            <a:ext cx="2895600" cy="1149350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68611" name="Rectangle 56"/>
          <p:cNvSpPr>
            <a:spLocks noChangeArrowheads="1"/>
          </p:cNvSpPr>
          <p:nvPr/>
        </p:nvSpPr>
        <p:spPr bwMode="auto">
          <a:xfrm>
            <a:off x="1863725" y="2089150"/>
            <a:ext cx="4937125" cy="557213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0"/>
            <a:ext cx="8229600" cy="846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200" dirty="0" smtClean="0"/>
              <a:t>(</a:t>
            </a:r>
            <a:r>
              <a:rPr lang="en-GB" sz="3200" dirty="0" err="1" smtClean="0">
                <a:solidFill>
                  <a:srgbClr val="0000FF"/>
                </a:solidFill>
              </a:rPr>
              <a:t>Figura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smtClean="0">
                <a:solidFill>
                  <a:srgbClr val="0000FF"/>
                </a:solidFill>
              </a:rPr>
              <a:t>10</a:t>
            </a:r>
            <a:r>
              <a:rPr lang="en-GB" sz="3200" dirty="0" smtClean="0"/>
              <a:t>)   </a:t>
            </a:r>
            <a:r>
              <a:rPr lang="en-GB" sz="3200" dirty="0" err="1" smtClean="0"/>
              <a:t>Uma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rgbClr val="C00000"/>
                </a:solidFill>
              </a:rPr>
              <a:t>non-serially equivalent </a:t>
            </a:r>
            <a:r>
              <a:rPr lang="en-GB" sz="3200" dirty="0" err="1" smtClean="0"/>
              <a:t>intercalação</a:t>
            </a:r>
            <a:r>
              <a:rPr lang="en-GB" sz="3200" dirty="0" smtClean="0"/>
              <a:t> de </a:t>
            </a:r>
            <a:r>
              <a:rPr lang="en-GB" sz="3200" dirty="0" err="1" smtClean="0"/>
              <a:t>operações</a:t>
            </a:r>
            <a:r>
              <a:rPr lang="en-GB" sz="3200" dirty="0" smtClean="0"/>
              <a:t> de </a:t>
            </a:r>
            <a:r>
              <a:rPr lang="en-GB" sz="3200" dirty="0" err="1" smtClean="0"/>
              <a:t>transações</a:t>
            </a:r>
            <a:r>
              <a:rPr lang="en-GB" sz="3200" dirty="0" smtClean="0"/>
              <a:t> </a:t>
            </a:r>
            <a:r>
              <a:rPr lang="en-GB" sz="3200" i="1" dirty="0" smtClean="0"/>
              <a:t>T</a:t>
            </a:r>
            <a:r>
              <a:rPr lang="en-GB" sz="3200" dirty="0" smtClean="0"/>
              <a:t> </a:t>
            </a:r>
            <a:r>
              <a:rPr lang="en-GB" sz="3200" dirty="0"/>
              <a:t>e</a:t>
            </a:r>
            <a:r>
              <a:rPr lang="en-GB" sz="3200" dirty="0" smtClean="0"/>
              <a:t> </a:t>
            </a:r>
            <a:r>
              <a:rPr lang="en-GB" sz="3200" i="1" dirty="0" smtClean="0"/>
              <a:t>U</a:t>
            </a:r>
            <a:endParaRPr lang="en-GB" sz="3200" dirty="0" smtClean="0"/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1909763" y="2201863"/>
            <a:ext cx="1665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b="1" dirty="0">
                <a:solidFill>
                  <a:srgbClr val="000000"/>
                </a:solidFill>
              </a:rPr>
              <a:t>Transaction </a:t>
            </a:r>
            <a:endParaRPr lang="en-GB" dirty="0"/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 flipH="1">
            <a:off x="3597275" y="2214563"/>
            <a:ext cx="188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200" b="1" i="1">
                <a:solidFill>
                  <a:srgbClr val="000000"/>
                </a:solidFill>
              </a:rPr>
              <a:t>T</a:t>
            </a:r>
            <a:endParaRPr lang="en-GB"/>
          </a:p>
        </p:txBody>
      </p:sp>
      <p:sp>
        <p:nvSpPr>
          <p:cNvPr id="68615" name="Rectangle 6"/>
          <p:cNvSpPr>
            <a:spLocks noChangeArrowheads="1"/>
          </p:cNvSpPr>
          <p:nvPr/>
        </p:nvSpPr>
        <p:spPr bwMode="auto">
          <a:xfrm>
            <a:off x="3500438" y="2214563"/>
            <a:ext cx="260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200" b="1" dirty="0">
                <a:solidFill>
                  <a:srgbClr val="000000"/>
                </a:solidFill>
              </a:rPr>
              <a:t>: </a:t>
            </a:r>
            <a:endParaRPr lang="en-GB" dirty="0"/>
          </a:p>
        </p:txBody>
      </p:sp>
      <p:sp>
        <p:nvSpPr>
          <p:cNvPr id="68616" name="Rectangle 7"/>
          <p:cNvSpPr>
            <a:spLocks noChangeArrowheads="1"/>
          </p:cNvSpPr>
          <p:nvPr/>
        </p:nvSpPr>
        <p:spPr bwMode="auto">
          <a:xfrm>
            <a:off x="4591050" y="2201863"/>
            <a:ext cx="16652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b="1">
                <a:solidFill>
                  <a:srgbClr val="000000"/>
                </a:solidFill>
              </a:rPr>
              <a:t>Transaction </a:t>
            </a:r>
            <a:endParaRPr lang="en-GB"/>
          </a:p>
        </p:txBody>
      </p:sp>
      <p:sp>
        <p:nvSpPr>
          <p:cNvPr id="68617" name="Rectangle 8"/>
          <p:cNvSpPr>
            <a:spLocks noChangeArrowheads="1"/>
          </p:cNvSpPr>
          <p:nvPr/>
        </p:nvSpPr>
        <p:spPr bwMode="auto">
          <a:xfrm flipH="1">
            <a:off x="6357938" y="2214563"/>
            <a:ext cx="142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200" b="1" i="1">
                <a:solidFill>
                  <a:srgbClr val="000000"/>
                </a:solidFill>
              </a:rPr>
              <a:t>U</a:t>
            </a:r>
            <a:endParaRPr lang="en-GB"/>
          </a:p>
        </p:txBody>
      </p:sp>
      <p:sp>
        <p:nvSpPr>
          <p:cNvPr id="68618" name="Rectangle 9"/>
          <p:cNvSpPr>
            <a:spLocks noChangeArrowheads="1"/>
          </p:cNvSpPr>
          <p:nvPr/>
        </p:nvSpPr>
        <p:spPr bwMode="auto">
          <a:xfrm flipH="1">
            <a:off x="6215063" y="2214563"/>
            <a:ext cx="357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200" b="1">
                <a:solidFill>
                  <a:srgbClr val="000000"/>
                </a:solidFill>
              </a:rPr>
              <a:t>: </a:t>
            </a:r>
            <a:endParaRPr lang="en-GB"/>
          </a:p>
        </p:txBody>
      </p:sp>
      <p:sp>
        <p:nvSpPr>
          <p:cNvPr id="68619" name="Rectangle 17"/>
          <p:cNvSpPr>
            <a:spLocks noChangeArrowheads="1"/>
          </p:cNvSpPr>
          <p:nvPr/>
        </p:nvSpPr>
        <p:spPr bwMode="auto">
          <a:xfrm>
            <a:off x="2114550" y="2789238"/>
            <a:ext cx="12811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x = read(i)</a:t>
            </a:r>
            <a:endParaRPr lang="en-GB"/>
          </a:p>
        </p:txBody>
      </p:sp>
      <p:sp>
        <p:nvSpPr>
          <p:cNvPr id="68620" name="Rectangle 25"/>
          <p:cNvSpPr>
            <a:spLocks noChangeArrowheads="1"/>
          </p:cNvSpPr>
          <p:nvPr/>
        </p:nvSpPr>
        <p:spPr bwMode="auto">
          <a:xfrm>
            <a:off x="2114550" y="3179763"/>
            <a:ext cx="13192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write(i, 10)</a:t>
            </a:r>
            <a:endParaRPr lang="en-GB"/>
          </a:p>
        </p:txBody>
      </p:sp>
      <p:sp>
        <p:nvSpPr>
          <p:cNvPr id="68621" name="Rectangle 29"/>
          <p:cNvSpPr>
            <a:spLocks noChangeArrowheads="1"/>
          </p:cNvSpPr>
          <p:nvPr/>
        </p:nvSpPr>
        <p:spPr bwMode="auto">
          <a:xfrm>
            <a:off x="4591050" y="3378200"/>
            <a:ext cx="12811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y = read(j)</a:t>
            </a:r>
            <a:endParaRPr lang="en-GB"/>
          </a:p>
        </p:txBody>
      </p:sp>
      <p:sp>
        <p:nvSpPr>
          <p:cNvPr id="68622" name="Rectangle 33"/>
          <p:cNvSpPr>
            <a:spLocks noChangeArrowheads="1"/>
          </p:cNvSpPr>
          <p:nvPr/>
        </p:nvSpPr>
        <p:spPr bwMode="auto">
          <a:xfrm>
            <a:off x="4591050" y="3770313"/>
            <a:ext cx="13192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write(j, 30)</a:t>
            </a:r>
            <a:endParaRPr lang="en-GB"/>
          </a:p>
        </p:txBody>
      </p:sp>
      <p:sp>
        <p:nvSpPr>
          <p:cNvPr id="68623" name="Rectangle 37"/>
          <p:cNvSpPr>
            <a:spLocks noChangeArrowheads="1"/>
          </p:cNvSpPr>
          <p:nvPr/>
        </p:nvSpPr>
        <p:spPr bwMode="auto">
          <a:xfrm>
            <a:off x="2114550" y="4352925"/>
            <a:ext cx="1319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write(j, 20)</a:t>
            </a:r>
            <a:endParaRPr lang="en-GB"/>
          </a:p>
        </p:txBody>
      </p:sp>
      <p:sp>
        <p:nvSpPr>
          <p:cNvPr id="68624" name="Rectangle 41"/>
          <p:cNvSpPr>
            <a:spLocks noChangeArrowheads="1"/>
          </p:cNvSpPr>
          <p:nvPr/>
        </p:nvSpPr>
        <p:spPr bwMode="auto">
          <a:xfrm>
            <a:off x="4591050" y="4552950"/>
            <a:ext cx="1358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200" i="1">
                <a:solidFill>
                  <a:srgbClr val="000000"/>
                </a:solidFill>
              </a:rPr>
              <a:t>z = read (i)</a:t>
            </a:r>
            <a:endParaRPr lang="en-GB"/>
          </a:p>
        </p:txBody>
      </p:sp>
      <p:sp>
        <p:nvSpPr>
          <p:cNvPr id="68625" name="Line 51"/>
          <p:cNvSpPr>
            <a:spLocks noChangeShapeType="1"/>
          </p:cNvSpPr>
          <p:nvPr/>
        </p:nvSpPr>
        <p:spPr bwMode="auto">
          <a:xfrm>
            <a:off x="1844675" y="2095500"/>
            <a:ext cx="4968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8626" name="Line 53"/>
          <p:cNvSpPr>
            <a:spLocks noChangeShapeType="1"/>
          </p:cNvSpPr>
          <p:nvPr/>
        </p:nvSpPr>
        <p:spPr bwMode="auto">
          <a:xfrm>
            <a:off x="1844675" y="5016500"/>
            <a:ext cx="4968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8627" name="Line 54"/>
          <p:cNvSpPr>
            <a:spLocks noChangeShapeType="1"/>
          </p:cNvSpPr>
          <p:nvPr/>
        </p:nvSpPr>
        <p:spPr bwMode="auto">
          <a:xfrm>
            <a:off x="4341813" y="2112963"/>
            <a:ext cx="0" cy="29051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 Conflitantes</a:t>
            </a:r>
          </a:p>
        </p:txBody>
      </p:sp>
      <p:sp>
        <p:nvSpPr>
          <p:cNvPr id="675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Equivalência serial</a:t>
            </a:r>
            <a:r>
              <a:rPr lang="pt-BR" smtClean="0"/>
              <a:t> pode ser definida em termos de </a:t>
            </a:r>
            <a:r>
              <a:rPr lang="pt-BR" b="1" smtClean="0"/>
              <a:t>conflitos de operações </a:t>
            </a:r>
            <a:r>
              <a:rPr lang="pt-BR" smtClean="0"/>
              <a:t>como segue: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z="2800" smtClean="0">
                <a:solidFill>
                  <a:srgbClr val="0000FF"/>
                </a:solidFill>
              </a:rPr>
              <a:t>“Para duas transações serem equivalentes    serialmente, é </a:t>
            </a:r>
            <a:r>
              <a:rPr lang="pt-BR" sz="2800" smtClean="0">
                <a:solidFill>
                  <a:srgbClr val="C00000"/>
                </a:solidFill>
              </a:rPr>
              <a:t>necessário e suficiente que todos os pares de operações conflitantes das duas transações sejam executados na mesma ordem</a:t>
            </a:r>
            <a:r>
              <a:rPr lang="pt-BR" sz="2800" smtClean="0">
                <a:solidFill>
                  <a:srgbClr val="0000FF"/>
                </a:solidFill>
              </a:rPr>
              <a:t>, sobre todos as variáveis que as transações acessam”.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Intercalação </a:t>
            </a:r>
            <a:r>
              <a:rPr lang="pt-BR" sz="3200" smtClean="0">
                <a:solidFill>
                  <a:srgbClr val="0000FF"/>
                </a:solidFill>
              </a:rPr>
              <a:t>Não-Serialmente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69635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dirty="0" smtClean="0"/>
              <a:t>Considere a figura em </a:t>
            </a:r>
            <a:r>
              <a:rPr lang="pt-BR" dirty="0" smtClean="0"/>
              <a:t>(Figura 10</a:t>
            </a:r>
            <a:r>
              <a:rPr lang="pt-BR" dirty="0" smtClean="0"/>
              <a:t>), com as transações T e U definidas.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Então considere a intercalação de suas execuções como em </a:t>
            </a:r>
            <a:r>
              <a:rPr lang="pt-BR" dirty="0" smtClean="0"/>
              <a:t>(Figura 10</a:t>
            </a:r>
            <a:r>
              <a:rPr lang="pt-BR" dirty="0" smtClean="0"/>
              <a:t>).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>
                <a:solidFill>
                  <a:srgbClr val="0000FF"/>
                </a:solidFill>
              </a:rPr>
              <a:t>Note que cada acesso de transação às variáveis  </a:t>
            </a:r>
            <a:r>
              <a:rPr lang="pt-BR" i="1" dirty="0" smtClean="0">
                <a:solidFill>
                  <a:srgbClr val="0000FF"/>
                </a:solidFill>
              </a:rPr>
              <a:t>i</a:t>
            </a:r>
            <a:r>
              <a:rPr lang="pt-BR" dirty="0" smtClean="0">
                <a:solidFill>
                  <a:srgbClr val="0000FF"/>
                </a:solidFill>
              </a:rPr>
              <a:t> e </a:t>
            </a:r>
            <a:r>
              <a:rPr lang="pt-BR" i="1" dirty="0" smtClean="0">
                <a:solidFill>
                  <a:srgbClr val="0000FF"/>
                </a:solidFill>
              </a:rPr>
              <a:t>j </a:t>
            </a:r>
            <a:r>
              <a:rPr lang="pt-BR" dirty="0" smtClean="0">
                <a:solidFill>
                  <a:srgbClr val="0000FF"/>
                </a:solidFill>
              </a:rPr>
              <a:t>é serializado</a:t>
            </a:r>
            <a:r>
              <a:rPr lang="pt-BR" dirty="0" smtClean="0"/>
              <a:t> com respeito a um outro.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Intercalação </a:t>
            </a:r>
            <a:r>
              <a:rPr lang="pt-BR" sz="3200" smtClean="0">
                <a:solidFill>
                  <a:srgbClr val="0000FF"/>
                </a:solidFill>
              </a:rPr>
              <a:t>Não-Serialmente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778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Porque </a:t>
            </a:r>
            <a:r>
              <a:rPr lang="pt-BR" dirty="0" smtClean="0">
                <a:solidFill>
                  <a:srgbClr val="0000FF"/>
                </a:solidFill>
              </a:rPr>
              <a:t>T faz todos os seus acessos a i antes de U</a:t>
            </a:r>
            <a:r>
              <a:rPr lang="pt-BR" dirty="0" smtClean="0"/>
              <a:t> fazer, e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U faz todos os seus acessos a j antes de T fazer</a:t>
            </a:r>
            <a:r>
              <a:rPr lang="pt-BR" dirty="0" smtClean="0"/>
              <a:t>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Porém, </a:t>
            </a:r>
            <a:r>
              <a:rPr lang="pt-BR" u="sng" dirty="0" smtClean="0">
                <a:solidFill>
                  <a:srgbClr val="C00000"/>
                </a:solidFill>
              </a:rPr>
              <a:t>a ordem não é serialmente equivalente</a:t>
            </a:r>
            <a:r>
              <a:rPr lang="pt-BR" dirty="0" smtClean="0"/>
              <a:t>, porque </a:t>
            </a:r>
            <a:r>
              <a:rPr lang="pt-BR" dirty="0" smtClean="0">
                <a:solidFill>
                  <a:srgbClr val="0000FF"/>
                </a:solidFill>
              </a:rPr>
              <a:t>os pares de operações conflitantes</a:t>
            </a:r>
            <a:r>
              <a:rPr lang="pt-BR" dirty="0" smtClean="0"/>
              <a:t> não são feitos </a:t>
            </a:r>
            <a:r>
              <a:rPr lang="pt-BR" u="sng" dirty="0" smtClean="0">
                <a:solidFill>
                  <a:srgbClr val="C00000"/>
                </a:solidFill>
              </a:rPr>
              <a:t>na mesma ordem </a:t>
            </a:r>
            <a:r>
              <a:rPr lang="pt-BR" dirty="0" smtClean="0">
                <a:solidFill>
                  <a:srgbClr val="C00000"/>
                </a:solidFill>
              </a:rPr>
              <a:t>em </a:t>
            </a:r>
            <a:r>
              <a:rPr lang="pt-BR" dirty="0" smtClean="0">
                <a:solidFill>
                  <a:srgbClr val="C00000"/>
                </a:solidFill>
              </a:rPr>
              <a:t>ambas </a:t>
            </a:r>
            <a:r>
              <a:rPr lang="pt-BR" dirty="0" smtClean="0">
                <a:solidFill>
                  <a:srgbClr val="C00000"/>
                </a:solidFill>
              </a:rPr>
              <a:t>as variáveis compartilhadas i e j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Ordem </a:t>
            </a:r>
            <a:r>
              <a:rPr lang="pt-BR" sz="3200" smtClean="0">
                <a:solidFill>
                  <a:srgbClr val="0000FF"/>
                </a:solidFill>
              </a:rPr>
              <a:t>Serialmente Equivalente </a:t>
            </a:r>
            <a:r>
              <a:rPr lang="pt-BR" sz="3200" smtClean="0"/>
              <a:t>de operações de Transações T e U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b="1" dirty="0" smtClean="0">
                <a:solidFill>
                  <a:srgbClr val="0000FF"/>
                </a:solidFill>
              </a:rPr>
              <a:t>Ordens serialmente equivalentes </a:t>
            </a:r>
            <a:r>
              <a:rPr lang="pt-BR" dirty="0" smtClean="0"/>
              <a:t>requerem </a:t>
            </a:r>
            <a:r>
              <a:rPr lang="pt-BR" b="1" dirty="0" smtClean="0">
                <a:solidFill>
                  <a:srgbClr val="C00000"/>
                </a:solidFill>
              </a:rPr>
              <a:t>uma</a:t>
            </a:r>
            <a:r>
              <a:rPr lang="pt-BR" dirty="0" smtClean="0"/>
              <a:t> das seguintes condições:</a:t>
            </a:r>
          </a:p>
          <a:p>
            <a:pPr eaLnBrk="1" hangingPunct="1">
              <a:defRPr/>
            </a:pPr>
            <a:endParaRPr lang="pt-BR" dirty="0" smtClean="0"/>
          </a:p>
          <a:p>
            <a:pPr marL="914400" lvl="1" indent="-514350" eaLnBrk="1" hangingPunct="1">
              <a:defRPr/>
            </a:pP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T acessa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antes de U </a:t>
            </a:r>
            <a:r>
              <a:rPr lang="pt-BR" dirty="0" smtClean="0"/>
              <a:t>e </a:t>
            </a:r>
            <a:r>
              <a:rPr lang="pt-BR" dirty="0" smtClean="0">
                <a:solidFill>
                  <a:srgbClr val="C00000"/>
                </a:solidFill>
              </a:rPr>
              <a:t>T acessa </a:t>
            </a:r>
            <a:r>
              <a:rPr lang="pt-BR" i="1" dirty="0" smtClean="0">
                <a:solidFill>
                  <a:srgbClr val="C00000"/>
                </a:solidFill>
              </a:rPr>
              <a:t>j </a:t>
            </a:r>
            <a:r>
              <a:rPr lang="pt-BR" dirty="0" smtClean="0">
                <a:solidFill>
                  <a:srgbClr val="C00000"/>
                </a:solidFill>
              </a:rPr>
              <a:t>antes de U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                                     ou</a:t>
            </a:r>
          </a:p>
          <a:p>
            <a:pPr marL="914400" lvl="1" indent="-514350" eaLnBrk="1" hangingPunct="1">
              <a:defRPr/>
            </a:pPr>
            <a:r>
              <a:rPr lang="pt-BR" dirty="0" smtClean="0">
                <a:solidFill>
                  <a:srgbClr val="C00000"/>
                </a:solidFill>
              </a:rPr>
              <a:t>U acessa </a:t>
            </a:r>
            <a:r>
              <a:rPr lang="pt-BR" i="1" dirty="0" smtClean="0">
                <a:solidFill>
                  <a:srgbClr val="C00000"/>
                </a:solidFill>
              </a:rPr>
              <a:t>i</a:t>
            </a:r>
            <a:r>
              <a:rPr lang="pt-BR" dirty="0" smtClean="0">
                <a:solidFill>
                  <a:srgbClr val="C00000"/>
                </a:solidFill>
              </a:rPr>
              <a:t> antes de T </a:t>
            </a:r>
            <a:r>
              <a:rPr lang="pt-BR" dirty="0" smtClean="0"/>
              <a:t>e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U acessa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j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antes de T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 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Sejam as transações T e U como no slide seguinte: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</a:t>
            </a:r>
            <a:r>
              <a:rPr lang="pt-BR" dirty="0" smtClean="0"/>
              <a:t>em </a:t>
            </a:r>
            <a:r>
              <a:rPr lang="pt-BR" dirty="0" smtClean="0">
                <a:solidFill>
                  <a:srgbClr val="0000FF"/>
                </a:solidFill>
              </a:rPr>
              <a:t>T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66563" name="Espaço Reservado para Conteúdo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None/>
            </a:pPr>
            <a:r>
              <a:rPr lang="pt-BR" dirty="0" smtClean="0"/>
              <a:t>    </a:t>
            </a:r>
            <a:r>
              <a:rPr lang="pt-BR" b="1" dirty="0" smtClean="0">
                <a:solidFill>
                  <a:srgbClr val="0000FF"/>
                </a:solidFill>
              </a:rPr>
              <a:t>T             U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i := 3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x := 3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i := 10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-----------------------------------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                        </a:t>
            </a:r>
            <a:r>
              <a:rPr lang="pt-BR" sz="2000" dirty="0" smtClean="0">
                <a:solidFill>
                  <a:srgbClr val="C00000"/>
                </a:solidFill>
              </a:rPr>
              <a:t>j := </a:t>
            </a:r>
            <a:r>
              <a:rPr lang="pt-BR" sz="2000" dirty="0" smtClean="0">
                <a:solidFill>
                  <a:srgbClr val="C00000"/>
                </a:solidFill>
              </a:rPr>
              <a:t>5 (*)</a:t>
            </a:r>
            <a:endParaRPr lang="pt-BR" sz="20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                        y := 5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>
                <a:solidFill>
                  <a:srgbClr val="C00000"/>
                </a:solidFill>
              </a:rPr>
              <a:t>                        j := </a:t>
            </a:r>
            <a:r>
              <a:rPr lang="pt-BR" sz="2000" dirty="0" smtClean="0">
                <a:solidFill>
                  <a:srgbClr val="C00000"/>
                </a:solidFill>
              </a:rPr>
              <a:t>30  (*)</a:t>
            </a:r>
            <a:endParaRPr lang="pt-BR" sz="20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-----------------------------------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>
                <a:solidFill>
                  <a:srgbClr val="C00000"/>
                </a:solidFill>
              </a:rPr>
              <a:t>j := </a:t>
            </a:r>
            <a:r>
              <a:rPr lang="pt-BR" sz="2000" dirty="0" smtClean="0">
                <a:solidFill>
                  <a:srgbClr val="C00000"/>
                </a:solidFill>
              </a:rPr>
              <a:t>20 (*)</a:t>
            </a:r>
            <a:endParaRPr lang="pt-BR" sz="20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-----------------------------------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                        z := 10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-----------------------------------                            </a:t>
            </a:r>
            <a:endParaRPr lang="pt-BR" sz="2000" dirty="0" smtClean="0"/>
          </a:p>
        </p:txBody>
      </p:sp>
      <p:sp>
        <p:nvSpPr>
          <p:cNvPr id="66564" name="Espaço Reservado para Conteúdo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None/>
            </a:pPr>
            <a:r>
              <a:rPr lang="pt-BR" b="1" dirty="0" smtClean="0">
                <a:solidFill>
                  <a:srgbClr val="0000FF"/>
                </a:solidFill>
              </a:rPr>
              <a:t>       T                U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i := 3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x := 3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i := </a:t>
            </a:r>
            <a:r>
              <a:rPr lang="pt-BR" sz="2000" dirty="0" smtClean="0"/>
              <a:t>10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----------------------------------</a:t>
            </a:r>
            <a:endParaRPr lang="pt-BR" sz="2000" dirty="0" smtClean="0"/>
          </a:p>
          <a:p>
            <a:pPr>
              <a:buFont typeface="Arial" pitchFamily="34" charset="0"/>
              <a:buNone/>
            </a:pPr>
            <a:r>
              <a:rPr lang="pt-BR" sz="2000" dirty="0" smtClean="0">
                <a:solidFill>
                  <a:srgbClr val="0000FF"/>
                </a:solidFill>
              </a:rPr>
              <a:t>j := 20 (*)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----------------------------------</a:t>
            </a:r>
            <a:br>
              <a:rPr lang="pt-BR" sz="2000" dirty="0" smtClean="0"/>
            </a:br>
            <a:r>
              <a:rPr lang="pt-BR" sz="2000" dirty="0" smtClean="0">
                <a:solidFill>
                  <a:srgbClr val="0000FF"/>
                </a:solidFill>
              </a:rPr>
              <a:t>                         j := 5</a:t>
            </a:r>
            <a:endParaRPr lang="pt-BR" sz="2000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                               y := </a:t>
            </a:r>
            <a:r>
              <a:rPr lang="pt-BR" sz="2000" dirty="0"/>
              <a:t>5</a:t>
            </a:r>
            <a:r>
              <a:rPr lang="pt-BR" sz="2000" dirty="0" smtClean="0"/>
              <a:t> </a:t>
            </a:r>
          </a:p>
          <a:p>
            <a:pPr>
              <a:buFont typeface="Arial" pitchFamily="34" charset="0"/>
              <a:buNone/>
            </a:pPr>
            <a:r>
              <a:rPr lang="pt-BR" sz="2000" dirty="0">
                <a:solidFill>
                  <a:srgbClr val="C00000"/>
                </a:solidFill>
              </a:rPr>
              <a:t> </a:t>
            </a:r>
            <a:r>
              <a:rPr lang="pt-BR" sz="2000" dirty="0" smtClean="0">
                <a:solidFill>
                  <a:srgbClr val="C00000"/>
                </a:solidFill>
              </a:rPr>
              <a:t>                              </a:t>
            </a:r>
            <a:r>
              <a:rPr lang="pt-BR" sz="2000" dirty="0" smtClean="0">
                <a:solidFill>
                  <a:srgbClr val="0000FF"/>
                </a:solidFill>
              </a:rPr>
              <a:t>j </a:t>
            </a:r>
            <a:r>
              <a:rPr lang="pt-BR" sz="2000" dirty="0" smtClean="0">
                <a:solidFill>
                  <a:srgbClr val="0000FF"/>
                </a:solidFill>
              </a:rPr>
              <a:t>:= 30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-----------------------------------</a:t>
            </a:r>
          </a:p>
          <a:p>
            <a:pPr>
              <a:buFont typeface="Arial" pitchFamily="34" charset="0"/>
              <a:buNone/>
            </a:pPr>
            <a:r>
              <a:rPr lang="pt-BR" sz="2000" dirty="0" smtClean="0">
                <a:solidFill>
                  <a:srgbClr val="C00000"/>
                </a:solidFill>
              </a:rPr>
              <a:t>                               </a:t>
            </a:r>
            <a:r>
              <a:rPr lang="pt-BR" sz="2000" dirty="0" smtClean="0"/>
              <a:t>z := 10 </a:t>
            </a:r>
            <a:endParaRPr lang="pt-BR" sz="2000" dirty="0" smtClean="0"/>
          </a:p>
          <a:p>
            <a:pPr>
              <a:buFont typeface="Arial" pitchFamily="34" charset="0"/>
              <a:buNone/>
            </a:pPr>
            <a:r>
              <a:rPr lang="pt-BR" sz="2000" dirty="0" smtClean="0"/>
              <a:t>-----------------------------------</a:t>
            </a:r>
            <a:r>
              <a:rPr lang="pt-BR" sz="2000" dirty="0" smtClean="0"/>
              <a:t> </a:t>
            </a:r>
            <a:r>
              <a:rPr lang="pt-BR" sz="2000" dirty="0" smtClean="0">
                <a:solidFill>
                  <a:srgbClr val="C00000"/>
                </a:solidFill>
              </a:rPr>
              <a:t>                  </a:t>
            </a:r>
            <a:endParaRPr lang="pt-BR" sz="2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Implementando a correta concorrência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4000" dirty="0" err="1" smtClean="0">
                <a:solidFill>
                  <a:srgbClr val="0000FF"/>
                </a:solidFill>
              </a:rPr>
              <a:t>Locks</a:t>
            </a:r>
            <a:r>
              <a:rPr lang="pt-BR" sz="4000" dirty="0" smtClean="0">
                <a:solidFill>
                  <a:srgbClr val="0000FF"/>
                </a:solidFill>
              </a:rPr>
              <a:t> e Bloqueio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Transações Inconsistentes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Transações Inconsistentes podem existir, porque ocorrem operações conflitantes.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</a:t>
            </a:r>
            <a:r>
              <a:rPr lang="pt-BR" dirty="0"/>
              <a:t>um mecanismo de sincronização de processos/threads (transações podem implementar processos/threads), em que processos/threads (transações, por exemplo) devem ser programados de modo que seus efeitos sobre os dados compartilhados sejam </a:t>
            </a:r>
            <a:r>
              <a:rPr lang="pt-BR" b="1" dirty="0"/>
              <a:t>equivalentes serialmente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for sabido que cada uma de várias threads (transações) tem o mesmo efeito correto quando executada sozinha, então podemos inferir que, se essas threads (transações) forem executadas uma por vez, em alguma ordem, o efeito combinado também será correto.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Uma intercalação das operações das threads (transações) em que o efeito combinado é igual ao que seria se as threads (transações) tivessem sido executadas uma por vez, em alguma ordem, é uma intercalação equivalente serialmente. 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dizemos que duas threads (transações) distintas tem o mesmo efeito, queremos dizer que as operações de leitura sobre variáveis de instâncias de objetos (por exemplo, contas bancárias) retornam os mesmos valores e que essas variáveis de instância de objetos tem os mesmos valores finais. 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uso de equivalência serial como critério para execução concorrente correta evita a ocorrência de atualizações perdidas ou recuperações inconsistentes. </a:t>
            </a:r>
          </a:p>
          <a:p>
            <a:endParaRPr lang="pt-BR" dirty="0"/>
          </a:p>
          <a:p>
            <a:r>
              <a:rPr lang="pt-BR" dirty="0" smtClean="0"/>
              <a:t>Um exemplo simples de mecanismos para disposição em série, é o caso de </a:t>
            </a:r>
            <a:r>
              <a:rPr lang="pt-BR" dirty="0" err="1" smtClean="0"/>
              <a:t>locks</a:t>
            </a:r>
            <a:r>
              <a:rPr lang="pt-BR" dirty="0" smtClean="0"/>
              <a:t> (travas) exclusivos. 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Nesse esquema, um servidor tenta impedir o acesso (travar) a qualquer objeto que esteja para ser usado por qualquer operação de uma thread (ou transação) de um cliente do servidor.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 um cliente solicitar acesso a um objeto que já está bloqueado (travado) devido a uma thread de outro cliente, o pedido será suspenso e o cliente deverá esperar até que o objeto seja destravado.</a:t>
            </a:r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>
                <a:solidFill>
                  <a:srgbClr val="0000FF"/>
                </a:solidFill>
              </a:rPr>
              <a:t>equivalência serial </a:t>
            </a:r>
            <a:r>
              <a:rPr lang="pt-BR" dirty="0" smtClean="0"/>
              <a:t>exige: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“que todas os acessos de uma transação a uma variável em particular, sejam dispostos em série com relação aos acessos feitos por outras transações”.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Todos os </a:t>
            </a:r>
            <a:r>
              <a:rPr lang="pt-BR" dirty="0" smtClean="0">
                <a:solidFill>
                  <a:srgbClr val="C00000"/>
                </a:solidFill>
              </a:rPr>
              <a:t>pares de operações conflitantes </a:t>
            </a:r>
            <a:r>
              <a:rPr lang="pt-BR" dirty="0" smtClean="0"/>
              <a:t>de duas transações </a:t>
            </a:r>
            <a:r>
              <a:rPr lang="pt-BR" dirty="0" smtClean="0">
                <a:solidFill>
                  <a:srgbClr val="0000FF"/>
                </a:solidFill>
              </a:rPr>
              <a:t>devem ser executados na mesma ordem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Para garantir isso, uma transação não pode solicitar novos </a:t>
            </a:r>
            <a:r>
              <a:rPr lang="pt-BR" i="1" dirty="0" err="1" smtClean="0"/>
              <a:t>locks</a:t>
            </a:r>
            <a:r>
              <a:rPr lang="pt-BR" dirty="0" smtClean="0"/>
              <a:t> após ter liberado um.</a:t>
            </a:r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(Travas)</a:t>
            </a:r>
          </a:p>
        </p:txBody>
      </p:sp>
      <p:sp>
        <p:nvSpPr>
          <p:cNvPr id="399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 exemplo simples de mecanismo para a disposição das transações em série, é o uso de locks (travas) exclusivos.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Nesse esquema, um Lock </a:t>
            </a:r>
            <a:r>
              <a:rPr lang="pt-BR" smtClean="0">
                <a:solidFill>
                  <a:srgbClr val="0000FF"/>
                </a:solidFill>
              </a:rPr>
              <a:t>tenta </a:t>
            </a:r>
            <a:r>
              <a:rPr lang="pt-BR" smtClean="0">
                <a:solidFill>
                  <a:srgbClr val="C00000"/>
                </a:solidFill>
              </a:rPr>
              <a:t>impedir o acesso</a:t>
            </a:r>
            <a:r>
              <a:rPr lang="pt-BR" smtClean="0"/>
              <a:t> (travar) </a:t>
            </a:r>
            <a:r>
              <a:rPr lang="pt-BR" smtClean="0">
                <a:solidFill>
                  <a:srgbClr val="0000FF"/>
                </a:solidFill>
              </a:rPr>
              <a:t>a qualquer dado que esteja para ser usado por qualquer operação da transação</a:t>
            </a:r>
            <a:r>
              <a:rPr lang="pt-BR" smtClean="0"/>
              <a:t> de um cliente.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Serial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Dizemos que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duas transações diferentes </a:t>
            </a:r>
            <a:r>
              <a:rPr lang="pt-BR" b="1" dirty="0" smtClean="0">
                <a:solidFill>
                  <a:srgbClr val="0000FF"/>
                </a:solidFill>
              </a:rPr>
              <a:t>têm o mesmo efeito</a:t>
            </a:r>
            <a:r>
              <a:rPr lang="pt-BR" dirty="0" smtClean="0"/>
              <a:t>,</a:t>
            </a:r>
            <a:r>
              <a:rPr lang="pt-BR" b="1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quando as operações de leitura retornam os mesmos valores, e as variáveis compartilhadas têm, no final, o mesmo valor.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 </a:t>
            </a:r>
            <a:r>
              <a:rPr lang="pt-BR" dirty="0" smtClean="0">
                <a:solidFill>
                  <a:srgbClr val="0000FF"/>
                </a:solidFill>
              </a:rPr>
              <a:t>um cliente solicitar o acesso a um dado que já está travado</a:t>
            </a:r>
            <a:r>
              <a:rPr lang="pt-BR" dirty="0" smtClean="0"/>
              <a:t> devido a transação de outro cliente, </a:t>
            </a:r>
            <a:r>
              <a:rPr lang="pt-BR" dirty="0" smtClean="0">
                <a:solidFill>
                  <a:srgbClr val="C00000"/>
                </a:solidFill>
              </a:rPr>
              <a:t>o pedido será suspenso </a:t>
            </a:r>
            <a:r>
              <a:rPr lang="pt-BR" dirty="0" smtClean="0"/>
              <a:t>e o cliente querendo acessar, </a:t>
            </a:r>
            <a:r>
              <a:rPr lang="pt-BR" dirty="0" smtClean="0">
                <a:solidFill>
                  <a:srgbClr val="C00000"/>
                </a:solidFill>
              </a:rPr>
              <a:t>deverá esperar </a:t>
            </a:r>
            <a:r>
              <a:rPr lang="pt-BR" dirty="0" smtClean="0">
                <a:solidFill>
                  <a:srgbClr val="0000FF"/>
                </a:solidFill>
              </a:rPr>
              <a:t>até que o objeto seja destravado.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419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import java.util.concurrent.locks.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import java.util.concurrent.locks.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ReentrantLock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import java.util.concurrent.locks.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// Criação de um objeto 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acessLock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 da classe 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 para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// controlar a sincronização de algum objeto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// compartilhado.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Private Lock acessLock = new ReentrantLock;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// Condições para controlar a leitura e a escrita.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podeEscrever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acessLock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newCondition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podeLer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acessLock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newCondition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// Escreve valor no objeto compartilhado 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// Para travar o objeto compartilhado, quando o método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// set() for chamado 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3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 set( ... ) {</a:t>
            </a:r>
            <a:br>
              <a:rPr lang="pt-BR" sz="2300" dirty="0" smtClean="0">
                <a:latin typeface="Courier New" pitchFamily="49" charset="0"/>
                <a:cs typeface="Courier New" pitchFamily="49" charset="0"/>
              </a:rPr>
            </a:br>
            <a:endParaRPr lang="pt-BR" sz="23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();  // chama o método </a:t>
            </a:r>
            <a:r>
              <a:rPr lang="pt-BR" sz="23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e bloqueia (trava) o </a:t>
            </a:r>
            <a:b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objeto compartilhado. Esse método </a:t>
            </a:r>
            <a:b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esperará até que a trava esteja </a:t>
            </a:r>
            <a:b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23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disponível.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// Se o objeto estiver sem condição de escrita 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podeEscrever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3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await</a:t>
            </a:r>
            <a:r>
              <a:rPr lang="pt-BR" sz="23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23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Espera uma condição ocorrer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3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440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Sinaliza a thread que está esperando para fazer uma leitura.</a:t>
            </a:r>
          </a:p>
          <a:p>
            <a:pPr eaLnBrk="1" hangingPunct="1">
              <a:buFont typeface="Arial" pitchFamily="34" charset="0"/>
              <a:buNone/>
            </a:pPr>
            <a:endParaRPr lang="pt-BR" sz="1800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podeLer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signal</a:t>
            </a:r>
            <a:r>
              <a:rPr lang="pt-BR" sz="18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// avisa que uma condição ocorreu ... </a:t>
            </a:r>
          </a:p>
          <a:p>
            <a:pPr eaLnBrk="1" hangingPunct="1">
              <a:buFont typeface="Arial" pitchFamily="34" charset="0"/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hangingPunct="1">
              <a:buFont typeface="Arial" pitchFamily="34" charset="0"/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finally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unlock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// destrava o objeto compartilhado.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 // fim do método set.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Ler valor no objeto compartilhado 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Para travar o objeto compartilhado, quando o método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() for chamado.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  // chama o método </a:t>
            </a:r>
            <a:r>
              <a:rPr lang="pt-BR" sz="18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e bloqueia (trava) o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objeto compartilhado. Esse método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esperará até que a trava esteja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    disponível.                 </a:t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  <a: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t-BR" sz="1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</a:br>
            <a:endParaRPr lang="pt-BR" sz="18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// Se o objeto estiver sem condição de ser lido...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podeLer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await</a:t>
            </a:r>
            <a:r>
              <a:rPr lang="pt-BR" sz="18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18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Espera uma condição ocorrer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pt-BR" sz="1800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460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// Sinaliza a thread que está esperando para fazer uma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// leitura.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podeEscrever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signal()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; // avisa que uma condição ocorreu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... </a:t>
            </a:r>
          </a:p>
          <a:p>
            <a:pPr eaLnBrk="1" hangingPunct="1">
              <a:buFont typeface="Arial" pitchFamily="34" charset="0"/>
              <a:buNone/>
            </a:pP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finally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accessLock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unlock</a:t>
            </a:r>
            <a:r>
              <a:rPr lang="pt-BR" sz="1800" smtClean="0">
                <a:latin typeface="Courier New" pitchFamily="49" charset="0"/>
                <a:cs typeface="Courier New" pitchFamily="49" charset="0"/>
              </a:rPr>
              <a:t>; // destrava o objeto compartilhado.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pt-BR" sz="1800" smtClean="0">
                <a:latin typeface="Courier New" pitchFamily="49" charset="0"/>
                <a:cs typeface="Courier New" pitchFamily="49" charset="0"/>
              </a:rPr>
            </a:br>
            <a:endParaRPr lang="pt-BR" sz="180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1800" smtClean="0">
                <a:latin typeface="Courier New" pitchFamily="49" charset="0"/>
                <a:cs typeface="Courier New" pitchFamily="49" charset="0"/>
              </a:rPr>
              <a:t>} // fim do método get.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Locks em Java</a:t>
            </a:r>
          </a:p>
        </p:txBody>
      </p:sp>
      <p:sp>
        <p:nvSpPr>
          <p:cNvPr id="4710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pitchFamily="34" charset="0"/>
              <a:buNone/>
            </a:pPr>
            <a:endParaRPr lang="pt-BR" dirty="0" smtClean="0"/>
          </a:p>
          <a:p>
            <a:pPr eaLnBrk="1" hangingPunct="1"/>
            <a:r>
              <a:rPr lang="pt-BR" dirty="0" smtClean="0"/>
              <a:t>Execute os exemplos </a:t>
            </a:r>
            <a:r>
              <a:rPr lang="pt-BR" dirty="0" err="1" smtClean="0"/>
              <a:t>Deitel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23.11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0000FF"/>
                </a:solidFill>
              </a:rPr>
              <a:t>23.12</a:t>
            </a:r>
            <a:r>
              <a:rPr lang="pt-BR" dirty="0" smtClean="0"/>
              <a:t>, aproveitando os códigos em 23.6 (interface Buffer), </a:t>
            </a:r>
            <a:r>
              <a:rPr lang="pt-BR" dirty="0" smtClean="0">
                <a:solidFill>
                  <a:srgbClr val="0000FF"/>
                </a:solidFill>
              </a:rPr>
              <a:t>23.7</a:t>
            </a:r>
            <a:r>
              <a:rPr lang="pt-BR" dirty="0" smtClean="0"/>
              <a:t> (</a:t>
            </a:r>
            <a:r>
              <a:rPr lang="pt-BR" dirty="0" err="1" smtClean="0"/>
              <a:t>Producer</a:t>
            </a:r>
            <a:r>
              <a:rPr lang="pt-BR" dirty="0" smtClean="0"/>
              <a:t>) e </a:t>
            </a:r>
            <a:r>
              <a:rPr lang="pt-BR" dirty="0" smtClean="0">
                <a:solidFill>
                  <a:srgbClr val="0000FF"/>
                </a:solidFill>
              </a:rPr>
              <a:t>23.8 </a:t>
            </a:r>
            <a:r>
              <a:rPr lang="pt-BR" dirty="0" smtClean="0"/>
              <a:t>(</a:t>
            </a:r>
            <a:r>
              <a:rPr lang="pt-BR" dirty="0" err="1" smtClean="0"/>
              <a:t>Consumer</a:t>
            </a:r>
            <a:r>
              <a:rPr lang="pt-BR" dirty="0" smtClean="0"/>
              <a:t>), para o </a:t>
            </a:r>
            <a:r>
              <a:rPr lang="pt-BR" dirty="0" smtClean="0">
                <a:solidFill>
                  <a:srgbClr val="0000FF"/>
                </a:solidFill>
              </a:rPr>
              <a:t>Relacionamento </a:t>
            </a:r>
            <a:r>
              <a:rPr lang="pt-BR" dirty="0" err="1" smtClean="0">
                <a:solidFill>
                  <a:srgbClr val="0000FF"/>
                </a:solidFill>
              </a:rPr>
              <a:t>Producer-Consumer</a:t>
            </a:r>
            <a:r>
              <a:rPr lang="pt-BR" dirty="0" smtClean="0">
                <a:solidFill>
                  <a:srgbClr val="0000FF"/>
                </a:solidFill>
              </a:rPr>
              <a:t> com sincronização usando </a:t>
            </a:r>
            <a:r>
              <a:rPr lang="pt-BR" dirty="0" err="1" smtClean="0">
                <a:solidFill>
                  <a:srgbClr val="0000FF"/>
                </a:solidFill>
              </a:rPr>
              <a:t>Locks</a:t>
            </a:r>
            <a:r>
              <a:rPr lang="pt-BR" dirty="0" smtClean="0"/>
              <a:t>. </a:t>
            </a:r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Ou o exemplo no link </a:t>
            </a:r>
            <a:r>
              <a:rPr lang="pt-BR" sz="2800" b="1" dirty="0" err="1" smtClean="0">
                <a:hlinkClick r:id="rId2"/>
              </a:rPr>
              <a:t>Locks</a:t>
            </a:r>
            <a:r>
              <a:rPr lang="pt-BR" sz="2800" b="1" dirty="0" smtClean="0">
                <a:hlinkClick r:id="rId2"/>
              </a:rPr>
              <a:t> Explícitos e Variáveis de Condição</a:t>
            </a:r>
            <a:endParaRPr lang="pt-BR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Equivalência Serial</a:t>
            </a:r>
          </a:p>
        </p:txBody>
      </p:sp>
      <p:sp>
        <p:nvSpPr>
          <p:cNvPr id="604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uso de </a:t>
            </a:r>
            <a:r>
              <a:rPr lang="pt-BR" smtClean="0">
                <a:solidFill>
                  <a:srgbClr val="0000FF"/>
                </a:solidFill>
              </a:rPr>
              <a:t>equivalência serial </a:t>
            </a:r>
            <a:r>
              <a:rPr lang="pt-BR" smtClean="0"/>
              <a:t>como um </a:t>
            </a:r>
            <a:r>
              <a:rPr lang="pt-BR" smtClean="0">
                <a:solidFill>
                  <a:srgbClr val="0000FF"/>
                </a:solidFill>
              </a:rPr>
              <a:t>critério para execução concorrente correta de transações</a:t>
            </a:r>
            <a:r>
              <a:rPr lang="pt-BR" smtClean="0"/>
              <a:t>, impede a ocorrência de </a:t>
            </a:r>
            <a:r>
              <a:rPr lang="pt-BR" smtClean="0">
                <a:solidFill>
                  <a:srgbClr val="C00000"/>
                </a:solidFill>
              </a:rPr>
              <a:t>atualizações perdidas </a:t>
            </a:r>
            <a:r>
              <a:rPr lang="pt-BR" smtClean="0"/>
              <a:t>(“lost updates”) e </a:t>
            </a:r>
            <a:r>
              <a:rPr lang="pt-BR" smtClean="0">
                <a:solidFill>
                  <a:srgbClr val="C00000"/>
                </a:solidFill>
              </a:rPr>
              <a:t>recuperações inconsistentes </a:t>
            </a:r>
            <a:r>
              <a:rPr lang="pt-BR" smtClean="0"/>
              <a:t>(“inconsistent retrievals).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Conflitantes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Quando dizemos que </a:t>
            </a:r>
            <a:r>
              <a:rPr lang="pt-BR" dirty="0" smtClean="0">
                <a:solidFill>
                  <a:srgbClr val="C00000"/>
                </a:solidFill>
              </a:rPr>
              <a:t>duas operações estão em conflito</a:t>
            </a:r>
            <a:r>
              <a:rPr lang="pt-BR" dirty="0" smtClean="0"/>
              <a:t>, queremos dizer que </a:t>
            </a:r>
            <a:r>
              <a:rPr lang="pt-BR" dirty="0" smtClean="0">
                <a:solidFill>
                  <a:srgbClr val="0000FF"/>
                </a:solidFill>
              </a:rPr>
              <a:t>seus efeitos combinados dependem da ordem em que elas são executadas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Conflitantes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Considere duas operações  </a:t>
            </a:r>
            <a:r>
              <a:rPr lang="pt-BR" i="1" dirty="0" smtClean="0">
                <a:solidFill>
                  <a:srgbClr val="0000FF"/>
                </a:solidFill>
              </a:rPr>
              <a:t>read</a:t>
            </a:r>
            <a:r>
              <a:rPr lang="pt-BR" i="1" dirty="0" smtClean="0"/>
              <a:t>  </a:t>
            </a:r>
            <a:r>
              <a:rPr lang="pt-BR" dirty="0" smtClean="0"/>
              <a:t>em uma transação T e </a:t>
            </a:r>
            <a:r>
              <a:rPr lang="pt-BR" i="1" dirty="0" err="1" smtClean="0">
                <a:solidFill>
                  <a:srgbClr val="0000FF"/>
                </a:solidFill>
              </a:rPr>
              <a:t>write</a:t>
            </a:r>
            <a:r>
              <a:rPr lang="pt-BR" i="1" dirty="0" smtClean="0"/>
              <a:t> </a:t>
            </a:r>
            <a:r>
              <a:rPr lang="pt-BR" dirty="0" smtClean="0"/>
              <a:t>em uma transação U.</a:t>
            </a:r>
          </a:p>
          <a:p>
            <a:endParaRPr lang="pt-BR" dirty="0"/>
          </a:p>
          <a:p>
            <a:r>
              <a:rPr lang="pt-BR" dirty="0" smtClean="0"/>
              <a:t>A operação  </a:t>
            </a:r>
            <a:r>
              <a:rPr lang="pt-BR" i="1" dirty="0" smtClean="0">
                <a:solidFill>
                  <a:srgbClr val="0000FF"/>
                </a:solidFill>
              </a:rPr>
              <a:t>read</a:t>
            </a:r>
            <a:r>
              <a:rPr lang="pt-BR" dirty="0" smtClean="0"/>
              <a:t>  acessa e lê o valor de uma variável e </a:t>
            </a:r>
            <a:r>
              <a:rPr lang="pt-BR" i="1" dirty="0" err="1" smtClean="0">
                <a:solidFill>
                  <a:srgbClr val="0000FF"/>
                </a:solidFill>
              </a:rPr>
              <a:t>write</a:t>
            </a:r>
            <a:r>
              <a:rPr lang="pt-BR" dirty="0" smtClean="0"/>
              <a:t> altera esse valor.</a:t>
            </a:r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00FF"/>
                </a:solidFill>
              </a:rPr>
              <a:t>efeito de uma operação</a:t>
            </a:r>
            <a:r>
              <a:rPr lang="pt-BR" dirty="0" smtClean="0"/>
              <a:t> se refere ao valor de uma variável configurada por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 uma operação de escrita </a:t>
            </a:r>
            <a:r>
              <a:rPr lang="pt-BR" dirty="0" smtClean="0"/>
              <a:t>e ao resultado retornado de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uma operação de leitura.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Conflitantes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quaisquer duas transações </a:t>
            </a:r>
            <a:r>
              <a:rPr lang="pt-BR" dirty="0" smtClean="0">
                <a:solidFill>
                  <a:srgbClr val="0000FF"/>
                </a:solidFill>
              </a:rPr>
              <a:t>é possível determinar a ordem dos pares de operações conflitantes</a:t>
            </a:r>
            <a:r>
              <a:rPr lang="pt-BR" dirty="0" smtClean="0"/>
              <a:t>, nas variáveis acessadas por ambas.</a:t>
            </a:r>
          </a:p>
          <a:p>
            <a:endParaRPr lang="pt-BR" dirty="0"/>
          </a:p>
          <a:p>
            <a:r>
              <a:rPr lang="pt-BR" dirty="0" smtClean="0"/>
              <a:t>A </a:t>
            </a:r>
            <a:r>
              <a:rPr lang="pt-BR" dirty="0" smtClean="0">
                <a:solidFill>
                  <a:srgbClr val="0000FF"/>
                </a:solidFill>
              </a:rPr>
              <a:t>equivalência serial </a:t>
            </a:r>
            <a:r>
              <a:rPr lang="pt-BR" dirty="0" smtClean="0"/>
              <a:t>pode ser definida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em termos de conflitos de operações</a:t>
            </a:r>
            <a:r>
              <a:rPr lang="pt-BR" dirty="0" smtClean="0"/>
              <a:t>.                                     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 Conflitantes</a:t>
            </a:r>
          </a:p>
        </p:txBody>
      </p:sp>
      <p:sp>
        <p:nvSpPr>
          <p:cNvPr id="614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Pares de operações são </a:t>
            </a:r>
            <a:r>
              <a:rPr lang="pt-BR" dirty="0" smtClean="0"/>
              <a:t>conflitantes</a:t>
            </a:r>
            <a:r>
              <a:rPr lang="pt-BR" dirty="0" smtClean="0"/>
              <a:t>, se seus efeitos combinados depende da ordem na qual a operações no par são executados.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Considerando um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par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de operações </a:t>
            </a:r>
            <a:r>
              <a:rPr lang="pt-BR" i="1" dirty="0" smtClean="0">
                <a:solidFill>
                  <a:srgbClr val="0000FF"/>
                </a:solidFill>
              </a:rPr>
              <a:t>read</a:t>
            </a:r>
            <a:r>
              <a:rPr lang="pt-BR" i="1" dirty="0" smtClean="0"/>
              <a:t> </a:t>
            </a:r>
            <a:r>
              <a:rPr lang="pt-BR" dirty="0" smtClean="0"/>
              <a:t>e </a:t>
            </a:r>
            <a:r>
              <a:rPr lang="pt-BR" i="1" dirty="0" err="1" smtClean="0">
                <a:solidFill>
                  <a:srgbClr val="0000FF"/>
                </a:solidFill>
              </a:rPr>
              <a:t>write</a:t>
            </a:r>
            <a:r>
              <a:rPr lang="pt-BR" dirty="0" smtClean="0"/>
              <a:t>, a operação </a:t>
            </a:r>
            <a:r>
              <a:rPr lang="pt-BR" i="1" dirty="0" smtClean="0">
                <a:solidFill>
                  <a:srgbClr val="0000FF"/>
                </a:solidFill>
              </a:rPr>
              <a:t>read</a:t>
            </a:r>
            <a:r>
              <a:rPr lang="pt-BR" i="1" dirty="0" smtClean="0"/>
              <a:t> </a:t>
            </a:r>
            <a:r>
              <a:rPr lang="pt-BR" dirty="0" smtClean="0"/>
              <a:t>acessa o valor de </a:t>
            </a:r>
            <a:r>
              <a:rPr lang="pt-BR" dirty="0" smtClean="0"/>
              <a:t>uma variável </a:t>
            </a:r>
            <a:r>
              <a:rPr lang="pt-BR" dirty="0" smtClean="0"/>
              <a:t>e </a:t>
            </a:r>
            <a:r>
              <a:rPr lang="pt-BR" i="1" dirty="0" err="1" smtClean="0">
                <a:solidFill>
                  <a:srgbClr val="0000FF"/>
                </a:solidFill>
              </a:rPr>
              <a:t>write</a:t>
            </a:r>
            <a:r>
              <a:rPr lang="pt-BR" i="1" dirty="0" smtClean="0"/>
              <a:t> </a:t>
            </a:r>
            <a:r>
              <a:rPr lang="pt-BR" dirty="0" smtClean="0"/>
              <a:t>muda seu valor.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72188"/>
            <a:ext cx="2895600" cy="64928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85750"/>
            <a:ext cx="807243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/>
              <a:t/>
            </a:r>
            <a:br>
              <a:rPr lang="en-GB" smtClean="0"/>
            </a:br>
            <a:r>
              <a:rPr lang="en-GB" sz="3600" i="1" smtClean="0"/>
              <a:t>Read</a:t>
            </a:r>
            <a:r>
              <a:rPr lang="en-GB" sz="3600" smtClean="0"/>
              <a:t> and </a:t>
            </a:r>
            <a:r>
              <a:rPr lang="en-GB" sz="3600" i="1" smtClean="0"/>
              <a:t>write</a:t>
            </a:r>
            <a:r>
              <a:rPr lang="en-GB" sz="3600" smtClean="0"/>
              <a:t> operation conflict rules</a:t>
            </a:r>
          </a:p>
        </p:txBody>
      </p:sp>
      <p:grpSp>
        <p:nvGrpSpPr>
          <p:cNvPr id="2" name="Group 107"/>
          <p:cNvGrpSpPr>
            <a:grpSpLocks/>
          </p:cNvGrpSpPr>
          <p:nvPr/>
        </p:nvGrpSpPr>
        <p:grpSpPr bwMode="auto">
          <a:xfrm>
            <a:off x="0" y="1949450"/>
            <a:ext cx="10144125" cy="3908425"/>
            <a:chOff x="333" y="1228"/>
            <a:chExt cx="6050" cy="2037"/>
          </a:xfrm>
        </p:grpSpPr>
        <p:sp>
          <p:nvSpPr>
            <p:cNvPr id="63493" name="Rectangle 105"/>
            <p:cNvSpPr>
              <a:spLocks noChangeArrowheads="1"/>
            </p:cNvSpPr>
            <p:nvPr/>
          </p:nvSpPr>
          <p:spPr bwMode="auto">
            <a:xfrm>
              <a:off x="333" y="1241"/>
              <a:ext cx="5264" cy="415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3494" name="Rectangle 4"/>
            <p:cNvSpPr>
              <a:spLocks noChangeArrowheads="1"/>
            </p:cNvSpPr>
            <p:nvPr/>
          </p:nvSpPr>
          <p:spPr bwMode="auto">
            <a:xfrm>
              <a:off x="357" y="1285"/>
              <a:ext cx="172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Operations of different</a:t>
              </a:r>
              <a:endParaRPr lang="en-GB"/>
            </a:p>
          </p:txBody>
        </p:sp>
        <p:sp>
          <p:nvSpPr>
            <p:cNvPr id="63495" name="Rectangle 5"/>
            <p:cNvSpPr>
              <a:spLocks noChangeArrowheads="1"/>
            </p:cNvSpPr>
            <p:nvPr/>
          </p:nvSpPr>
          <p:spPr bwMode="auto">
            <a:xfrm>
              <a:off x="679" y="1454"/>
              <a:ext cx="94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transactions</a:t>
              </a:r>
              <a:endParaRPr lang="en-GB"/>
            </a:p>
          </p:txBody>
        </p:sp>
        <p:sp>
          <p:nvSpPr>
            <p:cNvPr id="63496" name="Rectangle 8"/>
            <p:cNvSpPr>
              <a:spLocks noChangeArrowheads="1"/>
            </p:cNvSpPr>
            <p:nvPr/>
          </p:nvSpPr>
          <p:spPr bwMode="auto">
            <a:xfrm>
              <a:off x="1937" y="1285"/>
              <a:ext cx="58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Conflict</a:t>
              </a:r>
              <a:endParaRPr lang="en-GB"/>
            </a:p>
          </p:txBody>
        </p:sp>
        <p:sp>
          <p:nvSpPr>
            <p:cNvPr id="63497" name="Rectangle 10"/>
            <p:cNvSpPr>
              <a:spLocks noChangeArrowheads="1"/>
            </p:cNvSpPr>
            <p:nvPr/>
          </p:nvSpPr>
          <p:spPr bwMode="auto">
            <a:xfrm>
              <a:off x="3931" y="1285"/>
              <a:ext cx="6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Reason</a:t>
              </a:r>
              <a:endParaRPr lang="en-GB"/>
            </a:p>
          </p:txBody>
        </p:sp>
        <p:sp>
          <p:nvSpPr>
            <p:cNvPr id="63498" name="Rectangle 23"/>
            <p:cNvSpPr>
              <a:spLocks noChangeArrowheads="1"/>
            </p:cNvSpPr>
            <p:nvPr/>
          </p:nvSpPr>
          <p:spPr bwMode="auto">
            <a:xfrm>
              <a:off x="484" y="1750"/>
              <a:ext cx="35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read</a:t>
              </a:r>
              <a:endParaRPr lang="en-GB"/>
            </a:p>
          </p:txBody>
        </p:sp>
        <p:sp>
          <p:nvSpPr>
            <p:cNvPr id="63499" name="Rectangle 25"/>
            <p:cNvSpPr>
              <a:spLocks noChangeArrowheads="1"/>
            </p:cNvSpPr>
            <p:nvPr/>
          </p:nvSpPr>
          <p:spPr bwMode="auto">
            <a:xfrm>
              <a:off x="1297" y="1750"/>
              <a:ext cx="35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read</a:t>
              </a:r>
              <a:endParaRPr lang="en-GB"/>
            </a:p>
          </p:txBody>
        </p:sp>
        <p:sp>
          <p:nvSpPr>
            <p:cNvPr id="63500" name="Rectangle 27"/>
            <p:cNvSpPr>
              <a:spLocks noChangeArrowheads="1"/>
            </p:cNvSpPr>
            <p:nvPr/>
          </p:nvSpPr>
          <p:spPr bwMode="auto">
            <a:xfrm>
              <a:off x="1941" y="1750"/>
              <a:ext cx="22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No</a:t>
              </a:r>
              <a:endParaRPr lang="en-GB"/>
            </a:p>
          </p:txBody>
        </p:sp>
        <p:sp>
          <p:nvSpPr>
            <p:cNvPr id="63501" name="Rectangle 28"/>
            <p:cNvSpPr>
              <a:spLocks noChangeArrowheads="1"/>
            </p:cNvSpPr>
            <p:nvPr/>
          </p:nvSpPr>
          <p:spPr bwMode="auto">
            <a:xfrm>
              <a:off x="2601" y="1750"/>
              <a:ext cx="305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Because the effect of a pair of </a:t>
              </a:r>
              <a:endParaRPr lang="en-GB"/>
            </a:p>
          </p:txBody>
        </p:sp>
        <p:sp>
          <p:nvSpPr>
            <p:cNvPr id="63502" name="Rectangle 29"/>
            <p:cNvSpPr>
              <a:spLocks noChangeArrowheads="1"/>
            </p:cNvSpPr>
            <p:nvPr/>
          </p:nvSpPr>
          <p:spPr bwMode="auto">
            <a:xfrm>
              <a:off x="4636" y="1738"/>
              <a:ext cx="324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read</a:t>
              </a:r>
              <a:endParaRPr lang="en-GB"/>
            </a:p>
          </p:txBody>
        </p:sp>
        <p:sp>
          <p:nvSpPr>
            <p:cNvPr id="63503" name="Rectangle 30"/>
            <p:cNvSpPr>
              <a:spLocks noChangeArrowheads="1"/>
            </p:cNvSpPr>
            <p:nvPr/>
          </p:nvSpPr>
          <p:spPr bwMode="auto">
            <a:xfrm>
              <a:off x="4977" y="1738"/>
              <a:ext cx="1406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operations</a:t>
              </a:r>
              <a:endParaRPr lang="en-GB"/>
            </a:p>
          </p:txBody>
        </p:sp>
        <p:sp>
          <p:nvSpPr>
            <p:cNvPr id="63504" name="Rectangle 31"/>
            <p:cNvSpPr>
              <a:spLocks noChangeArrowheads="1"/>
            </p:cNvSpPr>
            <p:nvPr/>
          </p:nvSpPr>
          <p:spPr bwMode="auto">
            <a:xfrm>
              <a:off x="2601" y="1965"/>
              <a:ext cx="365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does not depend on the order in which they are</a:t>
              </a:r>
              <a:endParaRPr lang="en-GB"/>
            </a:p>
          </p:txBody>
        </p:sp>
        <p:sp>
          <p:nvSpPr>
            <p:cNvPr id="63505" name="Rectangle 32"/>
            <p:cNvSpPr>
              <a:spLocks noChangeArrowheads="1"/>
            </p:cNvSpPr>
            <p:nvPr/>
          </p:nvSpPr>
          <p:spPr bwMode="auto">
            <a:xfrm>
              <a:off x="2601" y="2179"/>
              <a:ext cx="757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executed.</a:t>
              </a:r>
              <a:endParaRPr lang="en-GB"/>
            </a:p>
          </p:txBody>
        </p:sp>
        <p:sp>
          <p:nvSpPr>
            <p:cNvPr id="63506" name="Rectangle 49"/>
            <p:cNvSpPr>
              <a:spLocks noChangeArrowheads="1"/>
            </p:cNvSpPr>
            <p:nvPr/>
          </p:nvSpPr>
          <p:spPr bwMode="auto">
            <a:xfrm>
              <a:off x="484" y="2394"/>
              <a:ext cx="35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read</a:t>
              </a:r>
              <a:endParaRPr lang="en-GB"/>
            </a:p>
          </p:txBody>
        </p:sp>
        <p:sp>
          <p:nvSpPr>
            <p:cNvPr id="63507" name="Rectangle 52"/>
            <p:cNvSpPr>
              <a:spLocks noChangeArrowheads="1"/>
            </p:cNvSpPr>
            <p:nvPr/>
          </p:nvSpPr>
          <p:spPr bwMode="auto">
            <a:xfrm>
              <a:off x="1297" y="2394"/>
              <a:ext cx="37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write</a:t>
              </a:r>
              <a:endParaRPr lang="en-GB"/>
            </a:p>
          </p:txBody>
        </p:sp>
        <p:sp>
          <p:nvSpPr>
            <p:cNvPr id="63508" name="Rectangle 55"/>
            <p:cNvSpPr>
              <a:spLocks noChangeArrowheads="1"/>
            </p:cNvSpPr>
            <p:nvPr/>
          </p:nvSpPr>
          <p:spPr bwMode="auto">
            <a:xfrm>
              <a:off x="1941" y="2394"/>
              <a:ext cx="28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Yes</a:t>
              </a:r>
              <a:endParaRPr lang="en-GB"/>
            </a:p>
          </p:txBody>
        </p:sp>
        <p:sp>
          <p:nvSpPr>
            <p:cNvPr id="63509" name="Rectangle 58"/>
            <p:cNvSpPr>
              <a:spLocks noChangeArrowheads="1"/>
            </p:cNvSpPr>
            <p:nvPr/>
          </p:nvSpPr>
          <p:spPr bwMode="auto">
            <a:xfrm>
              <a:off x="2463" y="2409"/>
              <a:ext cx="332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Because the effect of a </a:t>
              </a:r>
              <a:endParaRPr lang="en-GB"/>
            </a:p>
          </p:txBody>
        </p:sp>
        <p:sp>
          <p:nvSpPr>
            <p:cNvPr id="63510" name="Rectangle 59"/>
            <p:cNvSpPr>
              <a:spLocks noChangeArrowheads="1"/>
            </p:cNvSpPr>
            <p:nvPr/>
          </p:nvSpPr>
          <p:spPr bwMode="auto">
            <a:xfrm>
              <a:off x="3997" y="2409"/>
              <a:ext cx="511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 read</a:t>
              </a:r>
              <a:endParaRPr lang="en-GB"/>
            </a:p>
          </p:txBody>
        </p:sp>
        <p:sp>
          <p:nvSpPr>
            <p:cNvPr id="63511" name="Rectangle 60"/>
            <p:cNvSpPr>
              <a:spLocks noChangeArrowheads="1"/>
            </p:cNvSpPr>
            <p:nvPr/>
          </p:nvSpPr>
          <p:spPr bwMode="auto">
            <a:xfrm>
              <a:off x="4338" y="2409"/>
              <a:ext cx="61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and a </a:t>
              </a:r>
              <a:endParaRPr lang="en-GB"/>
            </a:p>
          </p:txBody>
        </p:sp>
        <p:sp>
          <p:nvSpPr>
            <p:cNvPr id="63512" name="Rectangle 61"/>
            <p:cNvSpPr>
              <a:spLocks noChangeArrowheads="1"/>
            </p:cNvSpPr>
            <p:nvPr/>
          </p:nvSpPr>
          <p:spPr bwMode="auto">
            <a:xfrm>
              <a:off x="4764" y="2409"/>
              <a:ext cx="529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write </a:t>
              </a:r>
              <a:endParaRPr lang="en-GB"/>
            </a:p>
          </p:txBody>
        </p:sp>
        <p:sp>
          <p:nvSpPr>
            <p:cNvPr id="63513" name="Rectangle 62"/>
            <p:cNvSpPr>
              <a:spLocks noChangeArrowheads="1"/>
            </p:cNvSpPr>
            <p:nvPr/>
          </p:nvSpPr>
          <p:spPr bwMode="auto">
            <a:xfrm>
              <a:off x="5105" y="2409"/>
              <a:ext cx="799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operation</a:t>
              </a:r>
              <a:endParaRPr lang="en-GB"/>
            </a:p>
          </p:txBody>
        </p:sp>
        <p:sp>
          <p:nvSpPr>
            <p:cNvPr id="63514" name="Rectangle 63"/>
            <p:cNvSpPr>
              <a:spLocks noChangeArrowheads="1"/>
            </p:cNvSpPr>
            <p:nvPr/>
          </p:nvSpPr>
          <p:spPr bwMode="auto">
            <a:xfrm>
              <a:off x="2463" y="2595"/>
              <a:ext cx="28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depends on the order of their execution.</a:t>
              </a:r>
              <a:endParaRPr lang="en-GB"/>
            </a:p>
          </p:txBody>
        </p:sp>
        <p:sp>
          <p:nvSpPr>
            <p:cNvPr id="63515" name="Rectangle 64"/>
            <p:cNvSpPr>
              <a:spLocks noChangeArrowheads="1"/>
            </p:cNvSpPr>
            <p:nvPr/>
          </p:nvSpPr>
          <p:spPr bwMode="auto">
            <a:xfrm>
              <a:off x="5116" y="2609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63516" name="Rectangle 70"/>
            <p:cNvSpPr>
              <a:spLocks noChangeArrowheads="1"/>
            </p:cNvSpPr>
            <p:nvPr/>
          </p:nvSpPr>
          <p:spPr bwMode="auto">
            <a:xfrm>
              <a:off x="484" y="2823"/>
              <a:ext cx="37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write</a:t>
              </a:r>
              <a:endParaRPr lang="en-GB"/>
            </a:p>
          </p:txBody>
        </p:sp>
        <p:sp>
          <p:nvSpPr>
            <p:cNvPr id="63517" name="Rectangle 73"/>
            <p:cNvSpPr>
              <a:spLocks noChangeArrowheads="1"/>
            </p:cNvSpPr>
            <p:nvPr/>
          </p:nvSpPr>
          <p:spPr bwMode="auto">
            <a:xfrm>
              <a:off x="1297" y="2823"/>
              <a:ext cx="37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write</a:t>
              </a:r>
              <a:endParaRPr lang="en-GB"/>
            </a:p>
          </p:txBody>
        </p:sp>
        <p:sp>
          <p:nvSpPr>
            <p:cNvPr id="63518" name="Rectangle 76"/>
            <p:cNvSpPr>
              <a:spLocks noChangeArrowheads="1"/>
            </p:cNvSpPr>
            <p:nvPr/>
          </p:nvSpPr>
          <p:spPr bwMode="auto">
            <a:xfrm>
              <a:off x="1941" y="2823"/>
              <a:ext cx="28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Yes</a:t>
              </a:r>
              <a:endParaRPr lang="en-GB"/>
            </a:p>
          </p:txBody>
        </p:sp>
        <p:sp>
          <p:nvSpPr>
            <p:cNvPr id="63519" name="Rectangle 79"/>
            <p:cNvSpPr>
              <a:spLocks noChangeArrowheads="1"/>
            </p:cNvSpPr>
            <p:nvPr/>
          </p:nvSpPr>
          <p:spPr bwMode="auto">
            <a:xfrm>
              <a:off x="2601" y="2823"/>
              <a:ext cx="236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Because the effect of a pair of </a:t>
              </a:r>
              <a:endParaRPr lang="en-GB"/>
            </a:p>
          </p:txBody>
        </p:sp>
        <p:sp>
          <p:nvSpPr>
            <p:cNvPr id="63520" name="Rectangle 80"/>
            <p:cNvSpPr>
              <a:spLocks noChangeArrowheads="1"/>
            </p:cNvSpPr>
            <p:nvPr/>
          </p:nvSpPr>
          <p:spPr bwMode="auto">
            <a:xfrm>
              <a:off x="4610" y="2823"/>
              <a:ext cx="37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write</a:t>
              </a:r>
              <a:endParaRPr lang="en-GB"/>
            </a:p>
          </p:txBody>
        </p:sp>
        <p:sp>
          <p:nvSpPr>
            <p:cNvPr id="63521" name="Rectangle 81"/>
            <p:cNvSpPr>
              <a:spLocks noChangeArrowheads="1"/>
            </p:cNvSpPr>
            <p:nvPr/>
          </p:nvSpPr>
          <p:spPr bwMode="auto">
            <a:xfrm>
              <a:off x="4948" y="2823"/>
              <a:ext cx="86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operations</a:t>
              </a:r>
              <a:endParaRPr lang="en-GB"/>
            </a:p>
          </p:txBody>
        </p:sp>
        <p:sp>
          <p:nvSpPr>
            <p:cNvPr id="63522" name="Rectangle 82"/>
            <p:cNvSpPr>
              <a:spLocks noChangeArrowheads="1"/>
            </p:cNvSpPr>
            <p:nvPr/>
          </p:nvSpPr>
          <p:spPr bwMode="auto">
            <a:xfrm>
              <a:off x="2601" y="3038"/>
              <a:ext cx="270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depends on the order of their execution.</a:t>
              </a:r>
              <a:endParaRPr lang="en-GB"/>
            </a:p>
          </p:txBody>
        </p:sp>
        <p:sp>
          <p:nvSpPr>
            <p:cNvPr id="63523" name="Rectangle 83"/>
            <p:cNvSpPr>
              <a:spLocks noChangeArrowheads="1"/>
            </p:cNvSpPr>
            <p:nvPr/>
          </p:nvSpPr>
          <p:spPr bwMode="auto">
            <a:xfrm>
              <a:off x="5116" y="3038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63524" name="Line 101"/>
            <p:cNvSpPr>
              <a:spLocks noChangeShapeType="1"/>
            </p:cNvSpPr>
            <p:nvPr/>
          </p:nvSpPr>
          <p:spPr bwMode="auto">
            <a:xfrm>
              <a:off x="341" y="1228"/>
              <a:ext cx="552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3525" name="Line 106"/>
            <p:cNvSpPr>
              <a:spLocks noChangeShapeType="1"/>
            </p:cNvSpPr>
            <p:nvPr/>
          </p:nvSpPr>
          <p:spPr bwMode="auto">
            <a:xfrm>
              <a:off x="405" y="3265"/>
              <a:ext cx="552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1451</Words>
  <Application>Microsoft Office PowerPoint</Application>
  <PresentationFormat>Apresentação na tela (4:3)</PresentationFormat>
  <Paragraphs>249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Tema do Office</vt:lpstr>
      <vt:lpstr>Equivalência Serial </vt:lpstr>
      <vt:lpstr>Transações Inconsistentes</vt:lpstr>
      <vt:lpstr>Equivalência Serial</vt:lpstr>
      <vt:lpstr>Equivalência Serial</vt:lpstr>
      <vt:lpstr>Operações Conflitantes</vt:lpstr>
      <vt:lpstr>Operações Conflitantes</vt:lpstr>
      <vt:lpstr>Operações Conflitantes</vt:lpstr>
      <vt:lpstr>Operações Conflitantes</vt:lpstr>
      <vt:lpstr> Read and write operation conflict rules</vt:lpstr>
      <vt:lpstr>Operações Conflitantes</vt:lpstr>
      <vt:lpstr>Operações Conflitantes</vt:lpstr>
      <vt:lpstr>(Figura 10)   Uma non-serially equivalent intercalação de operações de transações T e U</vt:lpstr>
      <vt:lpstr>Operações Conflitantes</vt:lpstr>
      <vt:lpstr>Intercalação Não-Serialmente Equivalente de operações de Transações T e U</vt:lpstr>
      <vt:lpstr>Intercalação Não-Serialmente Equivalente de operações de Transações T e U</vt:lpstr>
      <vt:lpstr>Ordem Serialmente Equivalente de operações de Transações T e U</vt:lpstr>
      <vt:lpstr>Outro Exemplo</vt:lpstr>
      <vt:lpstr>Operações em T e U</vt:lpstr>
      <vt:lpstr>Implementando a correta concorrência</vt:lpstr>
      <vt:lpstr>Locks</vt:lpstr>
      <vt:lpstr>Locks</vt:lpstr>
      <vt:lpstr>Locks</vt:lpstr>
      <vt:lpstr>Locks</vt:lpstr>
      <vt:lpstr>Locks</vt:lpstr>
      <vt:lpstr>Locks</vt:lpstr>
      <vt:lpstr>Locks</vt:lpstr>
      <vt:lpstr>Locks</vt:lpstr>
      <vt:lpstr>Locks</vt:lpstr>
      <vt:lpstr>Locks (Travas)</vt:lpstr>
      <vt:lpstr>Locks</vt:lpstr>
      <vt:lpstr>Locks em Java</vt:lpstr>
      <vt:lpstr>Locks em Java</vt:lpstr>
      <vt:lpstr>Locks em Java</vt:lpstr>
      <vt:lpstr>Locks em Java</vt:lpstr>
      <vt:lpstr>Locks em Java</vt:lpstr>
      <vt:lpstr>Locks em Java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Locks e Bloqueio</dc:title>
  <dc:creator>bosco</dc:creator>
  <cp:lastModifiedBy>bosco</cp:lastModifiedBy>
  <cp:revision>16</cp:revision>
  <dcterms:created xsi:type="dcterms:W3CDTF">2014-09-08T17:02:23Z</dcterms:created>
  <dcterms:modified xsi:type="dcterms:W3CDTF">2014-09-08T19:26:27Z</dcterms:modified>
</cp:coreProperties>
</file>