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3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2" r:id="rId17"/>
    <p:sldId id="274" r:id="rId18"/>
    <p:sldId id="275" r:id="rId19"/>
    <p:sldId id="276" r:id="rId20"/>
    <p:sldId id="277" r:id="rId21"/>
    <p:sldId id="310" r:id="rId22"/>
    <p:sldId id="270" r:id="rId23"/>
    <p:sldId id="278" r:id="rId24"/>
    <p:sldId id="279" r:id="rId25"/>
    <p:sldId id="280" r:id="rId26"/>
    <p:sldId id="281" r:id="rId27"/>
    <p:sldId id="282" r:id="rId28"/>
    <p:sldId id="273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3" r:id="rId39"/>
    <p:sldId id="300" r:id="rId40"/>
    <p:sldId id="301" r:id="rId41"/>
    <p:sldId id="302" r:id="rId42"/>
    <p:sldId id="303" r:id="rId43"/>
    <p:sldId id="311" r:id="rId44"/>
    <p:sldId id="295" r:id="rId45"/>
    <p:sldId id="296" r:id="rId46"/>
    <p:sldId id="304" r:id="rId47"/>
    <p:sldId id="305" r:id="rId48"/>
    <p:sldId id="315" r:id="rId49"/>
    <p:sldId id="316" r:id="rId50"/>
    <p:sldId id="317" r:id="rId51"/>
    <p:sldId id="299" r:id="rId52"/>
    <p:sldId id="319" r:id="rId53"/>
    <p:sldId id="320" r:id="rId54"/>
    <p:sldId id="297" r:id="rId55"/>
    <p:sldId id="312" r:id="rId56"/>
    <p:sldId id="298" r:id="rId57"/>
    <p:sldId id="313" r:id="rId58"/>
    <p:sldId id="318" r:id="rId59"/>
    <p:sldId id="314" r:id="rId60"/>
    <p:sldId id="321" r:id="rId61"/>
    <p:sldId id="322" r:id="rId62"/>
    <p:sldId id="323" r:id="rId63"/>
    <p:sldId id="324" r:id="rId64"/>
    <p:sldId id="325" r:id="rId65"/>
    <p:sldId id="326" r:id="rId66"/>
    <p:sldId id="327" r:id="rId67"/>
    <p:sldId id="328" r:id="rId68"/>
    <p:sldId id="306" r:id="rId69"/>
    <p:sldId id="362" r:id="rId70"/>
    <p:sldId id="308" r:id="rId71"/>
    <p:sldId id="363" r:id="rId72"/>
    <p:sldId id="364" r:id="rId73"/>
    <p:sldId id="330" r:id="rId74"/>
    <p:sldId id="329" r:id="rId75"/>
    <p:sldId id="365" r:id="rId76"/>
    <p:sldId id="366" r:id="rId77"/>
    <p:sldId id="309" r:id="rId78"/>
    <p:sldId id="334" r:id="rId79"/>
    <p:sldId id="348" r:id="rId80"/>
    <p:sldId id="345" r:id="rId81"/>
    <p:sldId id="346" r:id="rId82"/>
    <p:sldId id="367" r:id="rId83"/>
    <p:sldId id="335" r:id="rId84"/>
    <p:sldId id="349" r:id="rId85"/>
    <p:sldId id="350" r:id="rId86"/>
    <p:sldId id="351" r:id="rId87"/>
    <p:sldId id="352" r:id="rId88"/>
    <p:sldId id="353" r:id="rId89"/>
    <p:sldId id="354" r:id="rId90"/>
    <p:sldId id="355" r:id="rId91"/>
    <p:sldId id="339" r:id="rId92"/>
    <p:sldId id="357" r:id="rId93"/>
    <p:sldId id="358" r:id="rId94"/>
    <p:sldId id="341" r:id="rId95"/>
    <p:sldId id="343" r:id="rId96"/>
    <p:sldId id="359" r:id="rId97"/>
    <p:sldId id="360" r:id="rId98"/>
    <p:sldId id="361" r:id="rId99"/>
    <p:sldId id="336" r:id="rId100"/>
  </p:sldIdLst>
  <p:sldSz cx="9144000" cy="6858000" type="screen4x3"/>
  <p:notesSz cx="7099300" cy="102346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742CB-5A5B-498F-9CC7-00DFDBB0CCCC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E8DBC-54AF-4DE7-8DB0-FAD8F8189D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78CBD-FA8B-41AC-BF2E-A9B136FBBDD0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06895-999A-4C65-B195-DA26F91713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09586-7789-4783-B136-C742FCFBB177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6A896-FAEE-4DAE-A698-48474DD1B2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C106-2C71-4300-99E5-73F067FCE275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876D-B0A9-43A5-B5B8-D8F40A8188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52CF1-CAC1-4A72-AEAC-7AD39206F14B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CC98-5318-4002-B684-791CD7E339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85983-A7B6-47DD-BFE4-59F3E9F4290E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5B9A6-287E-404D-BB26-DBBCDED5F4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C7D9-EBC6-4FB8-BF22-2A6DB6DB2DB3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0C0F5-DBA1-4D39-BC60-25A7B0C5D2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8BBF6-4563-4B91-A180-9914403D111A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50424-015C-4AED-84DD-DFBC4BAF74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28645-340F-49E8-B9FB-577913C53EA5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5D139-3B55-44F7-9F9B-2C9FEBDC97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F08EE-B030-4AF2-9E37-A90DEE32328E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6B2F-A70A-4EB4-9DEC-307A33510D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97E3C-EF1B-4124-A85B-F45980661C01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40655-8AD2-4F86-9AA9-FE6DB22CA4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DF6681-6724-4A85-B806-1DB80300C812}" type="datetimeFigureOut">
              <a:rPr lang="pt-BR"/>
              <a:pPr>
                <a:defRPr/>
              </a:pPr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1CE15A-57C8-4CF6-98A0-40B5E3EF4C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coratti.net/transa.htm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Controle de Concorrência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571875"/>
            <a:ext cx="6400800" cy="2066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com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4800" dirty="0" smtClean="0">
                <a:solidFill>
                  <a:srgbClr val="0000FF"/>
                </a:solidFill>
              </a:rPr>
              <a:t>Locks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Meta de Transações</a:t>
            </a: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Garantir que </a:t>
            </a:r>
            <a:r>
              <a:rPr lang="pt-BR" smtClean="0">
                <a:solidFill>
                  <a:srgbClr val="0000FF"/>
                </a:solidFill>
              </a:rPr>
              <a:t>todos os objetos gerenciados por um servidor permaneçam em um estado consistente</a:t>
            </a:r>
            <a:r>
              <a:rPr lang="pt-BR" smtClean="0"/>
              <a:t> quando eles são acessados por </a:t>
            </a:r>
            <a:r>
              <a:rPr lang="pt-BR" smtClean="0">
                <a:solidFill>
                  <a:srgbClr val="C00000"/>
                </a:solidFill>
              </a:rPr>
              <a:t>múltiplas transações </a:t>
            </a:r>
            <a:r>
              <a:rPr lang="pt-BR" smtClean="0"/>
              <a:t>e na presença de </a:t>
            </a:r>
            <a:r>
              <a:rPr lang="pt-BR" smtClean="0">
                <a:solidFill>
                  <a:srgbClr val="C00000"/>
                </a:solidFill>
              </a:rPr>
              <a:t>falha de </a:t>
            </a:r>
            <a:r>
              <a:rPr lang="pt-BR" i="1" smtClean="0">
                <a:solidFill>
                  <a:srgbClr val="C00000"/>
                </a:solidFill>
              </a:rPr>
              <a:t>crash</a:t>
            </a:r>
            <a:r>
              <a:rPr lang="pt-BR" smtClean="0">
                <a:solidFill>
                  <a:srgbClr val="C00000"/>
                </a:solidFill>
              </a:rPr>
              <a:t> </a:t>
            </a:r>
            <a:r>
              <a:rPr lang="pt-BR" smtClean="0"/>
              <a:t>dos servidores.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Discutimos questões para </a:t>
            </a:r>
            <a:r>
              <a:rPr lang="pt-BR" b="1" smtClean="0"/>
              <a:t>transações sobre um único servidor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Indivisibilidade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</a:t>
            </a:r>
            <a:r>
              <a:rPr lang="pt-BR" smtClean="0">
                <a:solidFill>
                  <a:srgbClr val="0000FF"/>
                </a:solidFill>
              </a:rPr>
              <a:t>transação de cliente </a:t>
            </a:r>
            <a:r>
              <a:rPr lang="pt-BR" smtClean="0"/>
              <a:t>é também considerada como </a:t>
            </a:r>
            <a:r>
              <a:rPr lang="pt-BR" b="1" smtClean="0"/>
              <a:t>indivisível do ponto de vista da transação de outro cliente</a:t>
            </a:r>
            <a:r>
              <a:rPr lang="pt-BR" smtClean="0"/>
              <a:t>, no sentido que </a:t>
            </a:r>
            <a:r>
              <a:rPr lang="pt-BR" b="1" smtClean="0"/>
              <a:t>as operações de uma transação não podem observar os efeitos parciais das operações de uma outra transação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 exemplo</a:t>
            </a: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Usamos como exemplo, </a:t>
            </a:r>
            <a:r>
              <a:rPr lang="pt-BR" b="1" smtClean="0"/>
              <a:t>uma aplicação bancária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Cada </a:t>
            </a:r>
            <a:r>
              <a:rPr lang="pt-BR" b="1" smtClean="0"/>
              <a:t>conta</a:t>
            </a:r>
            <a:r>
              <a:rPr lang="pt-BR" smtClean="0"/>
              <a:t> é representada por </a:t>
            </a:r>
            <a:r>
              <a:rPr lang="pt-BR" b="1" smtClean="0"/>
              <a:t>um objeto remoto</a:t>
            </a:r>
            <a:r>
              <a:rPr lang="pt-BR" smtClean="0"/>
              <a:t>, cuja interface </a:t>
            </a:r>
            <a:r>
              <a:rPr lang="pt-BR" b="1" i="1" smtClean="0"/>
              <a:t>Account</a:t>
            </a:r>
            <a:r>
              <a:rPr lang="pt-BR" i="1" smtClean="0"/>
              <a:t> </a:t>
            </a:r>
            <a:r>
              <a:rPr lang="pt-BR" smtClean="0"/>
              <a:t>provê operações para fazer </a:t>
            </a:r>
            <a:r>
              <a:rPr lang="pt-BR" b="1" smtClean="0"/>
              <a:t>depósito</a:t>
            </a:r>
            <a:r>
              <a:rPr lang="pt-BR" smtClean="0"/>
              <a:t>, </a:t>
            </a:r>
            <a:r>
              <a:rPr lang="pt-BR" b="1" smtClean="0"/>
              <a:t>saques</a:t>
            </a:r>
            <a:r>
              <a:rPr lang="pt-BR" smtClean="0"/>
              <a:t>, </a:t>
            </a:r>
            <a:r>
              <a:rPr lang="pt-BR" b="1" smtClean="0"/>
              <a:t>estabelecer </a:t>
            </a:r>
            <a:r>
              <a:rPr lang="pt-BR" smtClean="0"/>
              <a:t>(calcular) </a:t>
            </a:r>
            <a:r>
              <a:rPr lang="pt-BR" b="1" smtClean="0"/>
              <a:t>saldos</a:t>
            </a:r>
            <a:r>
              <a:rPr lang="pt-BR" smtClean="0"/>
              <a:t> e pedir informações sobre 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Operations of the </a:t>
            </a:r>
            <a:r>
              <a:rPr lang="en-GB" i="1" smtClean="0"/>
              <a:t>Account</a:t>
            </a:r>
            <a:r>
              <a:rPr lang="en-GB" smtClean="0"/>
              <a:t> interface</a:t>
            </a:r>
            <a:endParaRPr lang="pt-BR" smtClean="0"/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z="1800" i="1" smtClean="0"/>
          </a:p>
          <a:p>
            <a:pPr eaLnBrk="1" hangingPunct="1"/>
            <a:r>
              <a:rPr lang="en-GB" sz="2400" i="1" smtClean="0"/>
              <a:t>deposit(amount)</a:t>
            </a:r>
            <a:endParaRPr lang="en-GB" sz="2400" smtClean="0"/>
          </a:p>
          <a:p>
            <a:pPr lvl="1" eaLnBrk="1" hangingPunct="1"/>
            <a:r>
              <a:rPr lang="en-GB" sz="2400" smtClean="0"/>
              <a:t>deposit amount in the account</a:t>
            </a:r>
          </a:p>
          <a:p>
            <a:pPr eaLnBrk="1" hangingPunct="1"/>
            <a:r>
              <a:rPr lang="en-GB" sz="2400" i="1" smtClean="0"/>
              <a:t>withdraw(amount)</a:t>
            </a:r>
            <a:endParaRPr lang="en-GB" sz="2400" smtClean="0"/>
          </a:p>
          <a:p>
            <a:pPr lvl="1" eaLnBrk="1" hangingPunct="1"/>
            <a:r>
              <a:rPr lang="en-GB" sz="2400" smtClean="0"/>
              <a:t>withdraw amount from the account</a:t>
            </a:r>
          </a:p>
          <a:p>
            <a:pPr eaLnBrk="1" hangingPunct="1"/>
            <a:r>
              <a:rPr lang="en-GB" sz="2400" i="1" smtClean="0"/>
              <a:t>getBalance() -&gt; amount</a:t>
            </a:r>
            <a:endParaRPr lang="en-GB" sz="2400" smtClean="0"/>
          </a:p>
          <a:p>
            <a:pPr lvl="1" eaLnBrk="1" hangingPunct="1"/>
            <a:r>
              <a:rPr lang="en-GB" sz="2400" smtClean="0"/>
              <a:t>return the balance of the account</a:t>
            </a:r>
          </a:p>
          <a:p>
            <a:pPr eaLnBrk="1" hangingPunct="1"/>
            <a:r>
              <a:rPr lang="en-GB" sz="2400" i="1" smtClean="0"/>
              <a:t>setBalance(amount)</a:t>
            </a:r>
            <a:endParaRPr lang="en-GB" sz="2400" smtClean="0"/>
          </a:p>
          <a:p>
            <a:pPr lvl="1" eaLnBrk="1" hangingPunct="1"/>
            <a:r>
              <a:rPr lang="en-GB" sz="2400" smtClean="0"/>
              <a:t>set the balance of the account to amount</a:t>
            </a:r>
          </a:p>
          <a:p>
            <a:pPr eaLnBrk="1" hangingPunct="1"/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Agências do Banco</a:t>
            </a: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Cada agência é representada por um objeto remoto cuja interface </a:t>
            </a:r>
            <a:r>
              <a:rPr lang="pt-BR" i="1" smtClean="0"/>
              <a:t>Agency</a:t>
            </a:r>
            <a:r>
              <a:rPr lang="pt-BR" smtClean="0"/>
              <a:t> provê operações para </a:t>
            </a:r>
            <a:r>
              <a:rPr lang="pt-BR" b="1" smtClean="0"/>
              <a:t>criar uma nova conta</a:t>
            </a:r>
            <a:r>
              <a:rPr lang="pt-BR" smtClean="0"/>
              <a:t>, </a:t>
            </a:r>
            <a:r>
              <a:rPr lang="pt-BR" b="1" smtClean="0"/>
              <a:t>procurar uma conta por nome</a:t>
            </a:r>
            <a:r>
              <a:rPr lang="pt-BR" smtClean="0"/>
              <a:t> e pedir informações do total de fundos naquela agência.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solidFill>
                  <a:schemeClr val="accent1"/>
                </a:solidFill>
                <a:latin typeface="Arial" charset="0"/>
              </a:rPr>
              <a:t/>
            </a:r>
            <a:br>
              <a:rPr lang="en-GB" sz="3600" smtClean="0">
                <a:solidFill>
                  <a:schemeClr val="accent1"/>
                </a:solidFill>
                <a:latin typeface="Arial" charset="0"/>
              </a:rPr>
            </a:br>
            <a:r>
              <a:rPr lang="en-GB" sz="3600" smtClean="0">
                <a:solidFill>
                  <a:schemeClr val="accent1"/>
                </a:solidFill>
                <a:latin typeface="Arial" charset="0"/>
              </a:rPr>
              <a:t>Operations of the </a:t>
            </a:r>
            <a:r>
              <a:rPr lang="en-GB" sz="3600" i="1" smtClean="0">
                <a:solidFill>
                  <a:schemeClr val="accent1"/>
                </a:solidFill>
                <a:latin typeface="Arial" charset="0"/>
              </a:rPr>
              <a:t>Agency</a:t>
            </a:r>
            <a:r>
              <a:rPr lang="en-GB" sz="3600" smtClean="0">
                <a:solidFill>
                  <a:schemeClr val="accent1"/>
                </a:solidFill>
                <a:latin typeface="Arial" charset="0"/>
              </a:rPr>
              <a:t> interface</a:t>
            </a:r>
            <a:r>
              <a:rPr lang="en-GB" sz="3600" smtClean="0"/>
              <a:t/>
            </a:r>
            <a:br>
              <a:rPr lang="en-GB" sz="3600" smtClean="0"/>
            </a:br>
            <a:endParaRPr lang="pt-BR" sz="3600" smtClean="0"/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z="2400" i="1" smtClean="0"/>
          </a:p>
          <a:p>
            <a:pPr eaLnBrk="1" hangingPunct="1"/>
            <a:endParaRPr lang="en-GB" sz="2400" i="1" smtClean="0"/>
          </a:p>
          <a:p>
            <a:pPr eaLnBrk="1" hangingPunct="1"/>
            <a:r>
              <a:rPr lang="en-GB" sz="2400" i="1" smtClean="0"/>
              <a:t>create(name) -&gt; account</a:t>
            </a:r>
            <a:endParaRPr lang="en-GB" sz="2400" smtClean="0"/>
          </a:p>
          <a:p>
            <a:pPr lvl="1" eaLnBrk="1" hangingPunct="1"/>
            <a:r>
              <a:rPr lang="en-GB" sz="2400" smtClean="0"/>
              <a:t>create a new account with a given name.</a:t>
            </a:r>
          </a:p>
          <a:p>
            <a:pPr eaLnBrk="1" hangingPunct="1"/>
            <a:r>
              <a:rPr lang="en-GB" sz="2400" i="1" smtClean="0"/>
              <a:t>lookUp(name) -&gt; account</a:t>
            </a:r>
            <a:r>
              <a:rPr lang="en-GB" sz="2400" smtClean="0"/>
              <a:t> </a:t>
            </a:r>
          </a:p>
          <a:p>
            <a:pPr lvl="1" eaLnBrk="1" hangingPunct="1"/>
            <a:r>
              <a:rPr lang="en-GB" sz="2400" smtClean="0"/>
              <a:t>return a reference to the account with the given name.</a:t>
            </a:r>
          </a:p>
          <a:p>
            <a:pPr eaLnBrk="1" hangingPunct="1"/>
            <a:r>
              <a:rPr lang="en-GB" sz="2400" smtClean="0"/>
              <a:t> </a:t>
            </a:r>
            <a:r>
              <a:rPr lang="en-GB" sz="2400" i="1" smtClean="0"/>
              <a:t>agencyTotal() -&gt; amount</a:t>
            </a:r>
            <a:endParaRPr lang="en-GB" sz="2400" smtClean="0"/>
          </a:p>
          <a:p>
            <a:pPr lvl="1" eaLnBrk="1" hangingPunct="1"/>
            <a:r>
              <a:rPr lang="en-GB" sz="2400" smtClean="0"/>
              <a:t>return the total of all the balances at the agency.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Sem sincronização</a:t>
            </a: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Servidores não cuidadosamente projetados, suas operações em nome de diferentes clientes podem algumas vezes interferir com outras operações.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Tais interferências podem resultar em valores incorretos nos objetos.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Com sincronização</a:t>
            </a: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 de clientes podem ser sincronizadas sem o recurso de transação.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Métodos de objetos devem ser projetados para uso em um contexto </a:t>
            </a:r>
            <a:r>
              <a:rPr lang="pt-BR" b="1" i="1" smtClean="0"/>
              <a:t>multi-threaded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Métodos  </a:t>
            </a:r>
            <a:r>
              <a:rPr lang="pt-BR" i="1" smtClean="0"/>
              <a:t>synchronized  </a:t>
            </a:r>
            <a:r>
              <a:rPr lang="pt-BR" smtClean="0"/>
              <a:t>do Java.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Com sincronização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Operações que são </a:t>
            </a:r>
            <a:r>
              <a:rPr lang="pt-BR" b="1" smtClean="0"/>
              <a:t>livres de interferência</a:t>
            </a:r>
            <a:r>
              <a:rPr lang="pt-BR" smtClean="0"/>
              <a:t> de operações concorrentes sendo realizadas em outras threads são chamadas </a:t>
            </a:r>
            <a:r>
              <a:rPr lang="pt-BR" b="1" smtClean="0"/>
              <a:t>operações atômicas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uso de métodos synchronized em Java é um modo de alcançar operações atômicas.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Transações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Existem situações, que clientes requerem uma sequência de solicitações separadas para um servidor, e a sequência deve ser atômica no sentido que:</a:t>
            </a:r>
          </a:p>
          <a:p>
            <a:pPr marL="514350" indent="-514350" eaLnBrk="1" hangingPunct="1">
              <a:buFont typeface="Arial" charset="0"/>
              <a:buNone/>
              <a:defRPr/>
            </a:pPr>
            <a:endParaRPr lang="pt-BR" dirty="0" smtClean="0"/>
          </a:p>
          <a:p>
            <a:pPr eaLnBrk="1" hangingPunct="1">
              <a:defRPr/>
            </a:pPr>
            <a:endParaRPr lang="pt-BR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Método para controlar acesso concorrente a dados compartilhados em sistemas de banco de dados através de </a:t>
            </a:r>
            <a:r>
              <a:rPr lang="pt-BR" b="1" dirty="0" smtClean="0"/>
              <a:t>transações</a:t>
            </a:r>
            <a:r>
              <a:rPr lang="pt-BR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 smtClean="0"/>
              <a:t>Locks </a:t>
            </a:r>
            <a:r>
              <a:rPr lang="pt-BR" dirty="0" smtClean="0"/>
              <a:t>tem sido usados em SGBDs por muito anos.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Serviço de Controle de Concorrência do CORBA é inteiramente baseado no uso de Locks.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Transações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endParaRPr lang="pt-BR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pt-BR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pt-BR" dirty="0" smtClean="0"/>
              <a:t>As operações dentro da sequência são livres de interferência de operações sendo realizadas em nome de outros clientes concorrentes;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pt-BR" dirty="0" smtClean="0"/>
          </a:p>
          <a:p>
            <a:pPr eaLnBrk="1" hangingPunct="1"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Transações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pt-BR" smtClean="0"/>
          </a:p>
          <a:p>
            <a:pPr>
              <a:buFont typeface="Arial" charset="0"/>
              <a:buNone/>
            </a:pPr>
            <a:endParaRPr lang="pt-BR" smtClean="0"/>
          </a:p>
          <a:p>
            <a:pPr>
              <a:buFont typeface="Arial" charset="0"/>
              <a:buNone/>
            </a:pPr>
            <a:r>
              <a:rPr lang="pt-BR" smtClean="0"/>
              <a:t>2. Ou todas as operações na sequência  devem ser completadas bem sucedidas ou elas devem ter nenhum efeito sobre tudo na presença de falha do servidor por </a:t>
            </a:r>
            <a:r>
              <a:rPr lang="pt-BR" i="1" smtClean="0"/>
              <a:t>crash</a:t>
            </a:r>
            <a:r>
              <a:rPr lang="pt-BR" smtClean="0"/>
              <a:t>.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Uma transação T de um cliente</a:t>
            </a:r>
            <a:endParaRPr lang="pt-BR" smtClean="0"/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i="1" smtClean="0"/>
              <a:t>Transaction T:</a:t>
            </a:r>
          </a:p>
          <a:p>
            <a:pPr eaLnBrk="1" hangingPunct="1">
              <a:buFont typeface="Arial" charset="0"/>
              <a:buNone/>
            </a:pPr>
            <a:r>
              <a:rPr lang="en-GB" i="1" smtClean="0"/>
              <a:t>        a.withdraw(100);</a:t>
            </a:r>
          </a:p>
          <a:p>
            <a:pPr eaLnBrk="1" hangingPunct="1">
              <a:buFont typeface="Arial" charset="0"/>
              <a:buNone/>
            </a:pPr>
            <a:r>
              <a:rPr lang="en-GB" i="1" smtClean="0"/>
              <a:t>        b.deposit(100);</a:t>
            </a:r>
          </a:p>
          <a:p>
            <a:pPr eaLnBrk="1" hangingPunct="1">
              <a:buFont typeface="Arial" charset="0"/>
              <a:buNone/>
            </a:pPr>
            <a:r>
              <a:rPr lang="en-GB" i="1" smtClean="0"/>
              <a:t>        c.withdraw(200);</a:t>
            </a:r>
          </a:p>
          <a:p>
            <a:pPr eaLnBrk="1" hangingPunct="1">
              <a:buFont typeface="Arial" charset="0"/>
              <a:buNone/>
            </a:pPr>
            <a:r>
              <a:rPr lang="en-GB" i="1" smtClean="0"/>
              <a:t>        b.deposit(200);</a:t>
            </a:r>
          </a:p>
          <a:p>
            <a:pPr eaLnBrk="1" hangingPunct="1">
              <a:buFont typeface="Arial" charset="0"/>
              <a:buNone/>
            </a:pPr>
            <a:endParaRPr lang="en-GB" i="1" smtClean="0"/>
          </a:p>
          <a:p>
            <a:pPr eaLnBrk="1" hangingPunct="1"/>
            <a:r>
              <a:rPr lang="en-GB" smtClean="0"/>
              <a:t>Supõem-se contas com nomes </a:t>
            </a:r>
            <a:r>
              <a:rPr lang="en-GB" i="1" smtClean="0"/>
              <a:t>A, B, C e </a:t>
            </a:r>
            <a:r>
              <a:rPr lang="en-GB" smtClean="0"/>
              <a:t>variáveis </a:t>
            </a:r>
            <a:r>
              <a:rPr lang="en-GB" i="1" smtClean="0"/>
              <a:t>a, b, c </a:t>
            </a:r>
            <a:r>
              <a:rPr lang="en-GB" smtClean="0"/>
              <a:t>do tipo </a:t>
            </a:r>
            <a:r>
              <a:rPr lang="en-GB" i="1" smtClean="0"/>
              <a:t>Account.</a:t>
            </a:r>
            <a:endParaRPr lang="en-GB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Transações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Originam-se de um SGBD.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transação é a execução de uma sequência de solicitações (</a:t>
            </a:r>
            <a:r>
              <a:rPr lang="pt-BR" i="1" smtClean="0"/>
              <a:t>requests</a:t>
            </a:r>
            <a:r>
              <a:rPr lang="pt-BR" smtClean="0"/>
              <a:t>) de um cliente sobre operações (</a:t>
            </a:r>
            <a:r>
              <a:rPr lang="pt-BR" i="1" smtClean="0"/>
              <a:t>withdraw</a:t>
            </a:r>
            <a:r>
              <a:rPr lang="pt-BR" smtClean="0"/>
              <a:t>, </a:t>
            </a:r>
            <a:r>
              <a:rPr lang="pt-BR" i="1" smtClean="0"/>
              <a:t>deposit</a:t>
            </a:r>
            <a:r>
              <a:rPr lang="pt-BR" smtClean="0"/>
              <a:t>).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Transação</a:t>
            </a:r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Do ponto de vista do cliente, </a:t>
            </a:r>
            <a:r>
              <a:rPr lang="pt-BR" b="1" smtClean="0"/>
              <a:t>uma transação é uma sequência de operações que formam um única etapa</a:t>
            </a:r>
            <a:r>
              <a:rPr lang="pt-BR" smtClean="0"/>
              <a:t>, transformando os dados de um  servidor de </a:t>
            </a:r>
            <a:r>
              <a:rPr lang="pt-BR" b="1" smtClean="0"/>
              <a:t>um estado consistente </a:t>
            </a:r>
            <a:r>
              <a:rPr lang="pt-BR" smtClean="0"/>
              <a:t>para </a:t>
            </a:r>
            <a:r>
              <a:rPr lang="pt-BR" b="1" smtClean="0"/>
              <a:t>um outro estado consistente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cliente é provido com operações para marcar o </a:t>
            </a:r>
            <a:r>
              <a:rPr lang="pt-BR" b="1" smtClean="0"/>
              <a:t>início e o fim de uma transação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Middleware CORBA</a:t>
            </a:r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Object Transaction Service [OMG 2003].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Interfaces IDL permitem transações de clientes incluem múltiplos objetos em múltiplos servidores.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Middleware CORBA</a:t>
            </a:r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ORB cliente mantém </a:t>
            </a:r>
            <a:r>
              <a:rPr lang="pt-BR" b="1" smtClean="0"/>
              <a:t>um contexto para cada transação</a:t>
            </a:r>
            <a:r>
              <a:rPr lang="pt-BR" smtClean="0"/>
              <a:t>, a qual ele propaga, </a:t>
            </a:r>
            <a:r>
              <a:rPr lang="pt-BR" b="1" smtClean="0"/>
              <a:t>com cada operação</a:t>
            </a:r>
            <a:r>
              <a:rPr lang="pt-BR" smtClean="0"/>
              <a:t> na transação.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Objetos transacionais </a:t>
            </a:r>
            <a:r>
              <a:rPr lang="pt-BR" smtClean="0"/>
              <a:t>são invocados </a:t>
            </a:r>
            <a:r>
              <a:rPr lang="pt-BR" b="1" smtClean="0"/>
              <a:t>dentro do escopo de uma transação</a:t>
            </a:r>
            <a:r>
              <a:rPr lang="pt-BR" smtClean="0"/>
              <a:t> e geralmente têm alguma </a:t>
            </a:r>
            <a:r>
              <a:rPr lang="pt-BR" b="1" smtClean="0"/>
              <a:t>armazenagem persistente </a:t>
            </a:r>
            <a:r>
              <a:rPr lang="pt-BR" smtClean="0"/>
              <a:t>associados com eles.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Objetos Recuperáveis</a:t>
            </a:r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Objetos que podem ser recuperados </a:t>
            </a:r>
            <a:r>
              <a:rPr lang="pt-BR" b="1" smtClean="0"/>
              <a:t>após uma falha por </a:t>
            </a:r>
            <a:r>
              <a:rPr lang="pt-BR" b="1" i="1" smtClean="0"/>
              <a:t>crash</a:t>
            </a:r>
            <a:r>
              <a:rPr lang="pt-BR" smtClean="0"/>
              <a:t> de servidores.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Em geral, objetos gerenciados por um servidor podem ser armazenados em memória volátil (RAM) ou memória persistente (hard disk).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Objetos Recuperáveis</a:t>
            </a:r>
          </a:p>
        </p:txBody>
      </p:sp>
      <p:sp>
        <p:nvSpPr>
          <p:cNvPr id="296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Em todo contexto, uma transação aplica-se a objetos recuperáveis e é voltada para ser atômica.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Frequentemente chamada de transação atômica: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smtClean="0"/>
              <a:t>Primeiro aspecto para a atomicidade</a:t>
            </a:r>
          </a:p>
        </p:txBody>
      </p:sp>
      <p:sp>
        <p:nvSpPr>
          <p:cNvPr id="307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pt-BR" smtClean="0"/>
          </a:p>
          <a:p>
            <a:pPr lvl="1" eaLnBrk="1" hangingPunct="1">
              <a:buFont typeface="Arial" charset="0"/>
              <a:buNone/>
            </a:pPr>
            <a:r>
              <a:rPr lang="pt-BR" sz="4000" smtClean="0">
                <a:solidFill>
                  <a:srgbClr val="C00000"/>
                </a:solidFill>
              </a:rPr>
              <a:t>“Tudo ou nada”</a:t>
            </a:r>
            <a:r>
              <a:rPr lang="pt-BR" smtClean="0">
                <a:solidFill>
                  <a:srgbClr val="C00000"/>
                </a:solidFill>
              </a:rPr>
              <a:t/>
            </a:r>
            <a:br>
              <a:rPr lang="pt-BR" smtClean="0">
                <a:solidFill>
                  <a:srgbClr val="C00000"/>
                </a:solidFill>
              </a:rPr>
            </a:br>
            <a:endParaRPr lang="pt-BR" smtClean="0">
              <a:solidFill>
                <a:srgbClr val="C00000"/>
              </a:solidFill>
            </a:endParaRPr>
          </a:p>
          <a:p>
            <a:pPr lvl="1" eaLnBrk="1" hangingPunct="1">
              <a:buFont typeface="Arial" charset="0"/>
              <a:buNone/>
            </a:pPr>
            <a:r>
              <a:rPr lang="pt-BR" smtClean="0"/>
              <a:t>   Uma transação ou é completada bem sucedidamente e o efeito de todas as suas operações é registrado nos objetos, ou se ela falha ou é deliberadamente abortada, ela não tem nenhum efeito no todo.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Esta unidade discute a </a:t>
            </a:r>
            <a:r>
              <a:rPr lang="pt-BR" b="1" smtClean="0"/>
              <a:t>aplicação de transações e controle de concorrência</a:t>
            </a:r>
            <a:r>
              <a:rPr lang="pt-BR" smtClean="0"/>
              <a:t> para </a:t>
            </a:r>
            <a:r>
              <a:rPr lang="pt-BR" b="1" smtClean="0"/>
              <a:t>objetos compartilhados </a:t>
            </a:r>
            <a:r>
              <a:rPr lang="pt-BR" smtClean="0"/>
              <a:t>gerenciados por servidores.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Aspectos adicionais deste aspecto </a:t>
            </a:r>
          </a:p>
        </p:txBody>
      </p:sp>
      <p:sp>
        <p:nvSpPr>
          <p:cNvPr id="317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2" indent="-342900" eaLnBrk="1" hangingPunct="1">
              <a:buFont typeface="Arial" charset="0"/>
              <a:buNone/>
            </a:pPr>
            <a:r>
              <a:rPr lang="pt-BR" smtClean="0"/>
              <a:t>   </a:t>
            </a:r>
            <a:br>
              <a:rPr lang="pt-BR" smtClean="0"/>
            </a:br>
            <a:endParaRPr lang="pt-BR" smtClean="0"/>
          </a:p>
          <a:p>
            <a:pPr marL="742950" lvl="2" indent="-342900" eaLnBrk="1" hangingPunct="1">
              <a:buFont typeface="Arial" charset="0"/>
              <a:buNone/>
            </a:pPr>
            <a:r>
              <a:rPr lang="pt-BR" b="1" smtClean="0">
                <a:solidFill>
                  <a:srgbClr val="0000FF"/>
                </a:solidFill>
              </a:rPr>
              <a:t>   </a:t>
            </a:r>
            <a:r>
              <a:rPr lang="pt-BR" b="1" smtClean="0"/>
              <a:t>Atomicidade de falha: </a:t>
            </a:r>
            <a:r>
              <a:rPr lang="pt-BR" smtClean="0">
                <a:solidFill>
                  <a:srgbClr val="0000FF"/>
                </a:solidFill>
              </a:rPr>
              <a:t>os efeitos são atômicos   </a:t>
            </a:r>
            <a:br>
              <a:rPr lang="pt-BR" smtClean="0">
                <a:solidFill>
                  <a:srgbClr val="0000FF"/>
                </a:solidFill>
              </a:rPr>
            </a:br>
            <a:r>
              <a:rPr lang="pt-BR" smtClean="0">
                <a:solidFill>
                  <a:srgbClr val="0000FF"/>
                </a:solidFill>
              </a:rPr>
              <a:t>    mesmo quando os servidores falham em crash.</a:t>
            </a:r>
          </a:p>
          <a:p>
            <a:pPr marL="742950" lvl="2" indent="-342900" eaLnBrk="1" hangingPunct="1">
              <a:buFont typeface="Arial" charset="0"/>
              <a:buNone/>
            </a:pPr>
            <a:endParaRPr lang="pt-BR" smtClean="0">
              <a:solidFill>
                <a:srgbClr val="0000FF"/>
              </a:solidFill>
            </a:endParaRPr>
          </a:p>
          <a:p>
            <a:pPr marL="742950" lvl="2" indent="-342900" eaLnBrk="1" hangingPunct="1">
              <a:buFont typeface="Arial" charset="0"/>
              <a:buNone/>
            </a:pPr>
            <a:r>
              <a:rPr lang="pt-BR" smtClean="0">
                <a:solidFill>
                  <a:srgbClr val="0000FF"/>
                </a:solidFill>
              </a:rPr>
              <a:t>   </a:t>
            </a:r>
            <a:r>
              <a:rPr lang="pt-BR" b="1" smtClean="0"/>
              <a:t>Durabilidade</a:t>
            </a:r>
            <a:r>
              <a:rPr lang="pt-BR" smtClean="0"/>
              <a:t>:  </a:t>
            </a:r>
            <a:r>
              <a:rPr lang="pt-BR" smtClean="0">
                <a:solidFill>
                  <a:srgbClr val="0000FF"/>
                </a:solidFill>
              </a:rPr>
              <a:t>após uma transação ter sido completada </a:t>
            </a:r>
            <a:br>
              <a:rPr lang="pt-BR" smtClean="0">
                <a:solidFill>
                  <a:srgbClr val="0000FF"/>
                </a:solidFill>
              </a:rPr>
            </a:br>
            <a:r>
              <a:rPr lang="pt-BR" smtClean="0">
                <a:solidFill>
                  <a:srgbClr val="0000FF"/>
                </a:solidFill>
              </a:rPr>
              <a:t>    bem sucedidamente, todos os seus efeitos são salvos em </a:t>
            </a:r>
            <a:br>
              <a:rPr lang="pt-BR" smtClean="0">
                <a:solidFill>
                  <a:srgbClr val="0000FF"/>
                </a:solidFill>
              </a:rPr>
            </a:br>
            <a:r>
              <a:rPr lang="pt-BR" smtClean="0">
                <a:solidFill>
                  <a:srgbClr val="0000FF"/>
                </a:solidFill>
              </a:rPr>
              <a:t>    memória permanente. Dados salvos em mídia </a:t>
            </a:r>
            <a:br>
              <a:rPr lang="pt-BR" smtClean="0">
                <a:solidFill>
                  <a:srgbClr val="0000FF"/>
                </a:solidFill>
              </a:rPr>
            </a:br>
            <a:r>
              <a:rPr lang="pt-BR" smtClean="0">
                <a:solidFill>
                  <a:srgbClr val="0000FF"/>
                </a:solidFill>
              </a:rPr>
              <a:t>    permanente, sobreviverão mesmo se o processo </a:t>
            </a:r>
            <a:br>
              <a:rPr lang="pt-BR" smtClean="0">
                <a:solidFill>
                  <a:srgbClr val="0000FF"/>
                </a:solidFill>
              </a:rPr>
            </a:br>
            <a:r>
              <a:rPr lang="pt-BR" smtClean="0">
                <a:solidFill>
                  <a:srgbClr val="0000FF"/>
                </a:solidFill>
              </a:rPr>
              <a:t>    servidor falhar por crash.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Segundo aspecto para atomicidade</a:t>
            </a: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Char char="-"/>
            </a:pPr>
            <a:endParaRPr lang="pt-BR" smtClean="0">
              <a:solidFill>
                <a:srgbClr val="C00000"/>
              </a:solidFill>
            </a:endParaRPr>
          </a:p>
          <a:p>
            <a:pPr lvl="1" eaLnBrk="1" hangingPunct="1">
              <a:buFont typeface="Arial" charset="0"/>
              <a:buNone/>
            </a:pPr>
            <a:endParaRPr lang="pt-BR" smtClean="0">
              <a:solidFill>
                <a:srgbClr val="C00000"/>
              </a:solidFill>
            </a:endParaRPr>
          </a:p>
          <a:p>
            <a:pPr lvl="1" eaLnBrk="1" hangingPunct="1">
              <a:buFontTx/>
              <a:buChar char="-"/>
            </a:pPr>
            <a:r>
              <a:rPr lang="pt-BR" sz="4000" smtClean="0">
                <a:solidFill>
                  <a:srgbClr val="C00000"/>
                </a:solidFill>
              </a:rPr>
              <a:t>Isolamento</a:t>
            </a:r>
            <a:r>
              <a:rPr lang="pt-BR" sz="4000" smtClean="0"/>
              <a:t>: </a:t>
            </a:r>
            <a:r>
              <a:rPr lang="pt-BR" smtClean="0"/>
              <a:t/>
            </a:r>
            <a:br>
              <a:rPr lang="pt-BR" smtClean="0"/>
            </a:br>
            <a:endParaRPr lang="pt-BR" smtClean="0"/>
          </a:p>
          <a:p>
            <a:pPr lvl="1" eaLnBrk="1" hangingPunct="1">
              <a:buFont typeface="Arial" charset="0"/>
              <a:buNone/>
            </a:pPr>
            <a:r>
              <a:rPr lang="pt-BR" smtClean="0"/>
              <a:t>    Cada transação deve ser realizada sem  </a:t>
            </a:r>
            <a:br>
              <a:rPr lang="pt-BR" smtClean="0"/>
            </a:br>
            <a:r>
              <a:rPr lang="pt-BR" smtClean="0"/>
              <a:t> interferência de outra transação.</a:t>
            </a:r>
            <a:br>
              <a:rPr lang="pt-BR" smtClean="0"/>
            </a:b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Requisitos</a:t>
            </a:r>
          </a:p>
        </p:txBody>
      </p:sp>
      <p:sp>
        <p:nvSpPr>
          <p:cNvPr id="337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Para suportar os requisitos de </a:t>
            </a:r>
            <a:r>
              <a:rPr lang="pt-BR" smtClean="0">
                <a:solidFill>
                  <a:srgbClr val="0000FF"/>
                </a:solidFill>
              </a:rPr>
              <a:t>atomicidade de falha</a:t>
            </a:r>
            <a:r>
              <a:rPr lang="pt-BR" smtClean="0"/>
              <a:t> e </a:t>
            </a:r>
            <a:r>
              <a:rPr lang="pt-BR" smtClean="0">
                <a:solidFill>
                  <a:srgbClr val="0000FF"/>
                </a:solidFill>
              </a:rPr>
              <a:t>durabilidade</a:t>
            </a:r>
            <a:r>
              <a:rPr lang="pt-BR" smtClean="0"/>
              <a:t>, os objetos devem ser recuperáveis.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Para garantir o aspecto de </a:t>
            </a:r>
            <a:r>
              <a:rPr lang="pt-BR" smtClean="0">
                <a:solidFill>
                  <a:srgbClr val="C00000"/>
                </a:solidFill>
              </a:rPr>
              <a:t>Isolamento, </a:t>
            </a:r>
            <a:r>
              <a:rPr lang="pt-BR" smtClean="0"/>
              <a:t>o servidor que suporta transações deve sincronizar as operações suficientemente.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Garantir Isolamento</a:t>
            </a:r>
          </a:p>
        </p:txBody>
      </p:sp>
      <p:sp>
        <p:nvSpPr>
          <p:cNvPr id="348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 modo de fazer isto é realizar transações serialmente.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Mas, </a:t>
            </a:r>
            <a:r>
              <a:rPr lang="pt-BR" smtClean="0">
                <a:solidFill>
                  <a:srgbClr val="0000FF"/>
                </a:solidFill>
              </a:rPr>
              <a:t>no caso de servidores que compartilham recursos para muitos usuários interativos</a:t>
            </a:r>
            <a:r>
              <a:rPr lang="pt-BR" smtClean="0"/>
              <a:t> ?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Garantir Isolamento</a:t>
            </a:r>
          </a:p>
        </p:txBody>
      </p:sp>
      <p:sp>
        <p:nvSpPr>
          <p:cNvPr id="358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Em um banco real é desejável que os caixas realizem transações bancárias on-line ao mesmo tempo.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Para resolver, o objetivo para qualquer servidor que suporte transações é maximizar concorrência.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Concorrência de Transações</a:t>
            </a:r>
          </a:p>
        </p:txBody>
      </p:sp>
      <p:sp>
        <p:nvSpPr>
          <p:cNvPr id="368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Transações</a:t>
            </a:r>
            <a:r>
              <a:rPr lang="pt-BR" dirty="0" smtClean="0"/>
              <a:t> são permitidas </a:t>
            </a:r>
            <a:r>
              <a:rPr lang="pt-BR" dirty="0" smtClean="0">
                <a:solidFill>
                  <a:srgbClr val="0000FF"/>
                </a:solidFill>
              </a:rPr>
              <a:t>executarem concorrentemente</a:t>
            </a:r>
            <a:r>
              <a:rPr lang="pt-BR" dirty="0" smtClean="0"/>
              <a:t>, se elas têm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o mesmo efeito como na execução serial</a:t>
            </a:r>
            <a:r>
              <a:rPr lang="pt-BR" dirty="0" smtClean="0"/>
              <a:t>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São </a:t>
            </a:r>
            <a:r>
              <a:rPr lang="pt-BR" dirty="0" smtClean="0">
                <a:solidFill>
                  <a:srgbClr val="0000FF"/>
                </a:solidFill>
              </a:rPr>
              <a:t>serialmente equivalentes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Coordenador de Transações</a:t>
            </a:r>
          </a:p>
        </p:txBody>
      </p:sp>
      <p:sp>
        <p:nvSpPr>
          <p:cNvPr id="378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Cada transação é criada e gerenciada por um coordenador, o qual implementa uma interface </a:t>
            </a:r>
            <a:r>
              <a:rPr lang="pt-BR" b="1" i="1" smtClean="0"/>
              <a:t>Coordinator</a:t>
            </a:r>
            <a:r>
              <a:rPr lang="pt-BR" i="1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smtClean="0"/>
              <a:t>Operações na Interface </a:t>
            </a:r>
            <a:r>
              <a:rPr lang="pt-BR" sz="4000" i="1" smtClean="0"/>
              <a:t>Coordinator</a:t>
            </a:r>
          </a:p>
        </p:txBody>
      </p:sp>
      <p:sp>
        <p:nvSpPr>
          <p:cNvPr id="389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i="1" smtClean="0"/>
              <a:t>openTransaction() -&gt; trans;</a:t>
            </a:r>
            <a:endParaRPr lang="en-GB" sz="2400" smtClean="0"/>
          </a:p>
          <a:p>
            <a:pPr lvl="1" eaLnBrk="1" hangingPunct="1"/>
            <a:r>
              <a:rPr lang="en-GB" sz="2400" smtClean="0"/>
              <a:t>starts a new transaction and delivers a unique TID </a:t>
            </a:r>
            <a:r>
              <a:rPr lang="en-GB" sz="2400" i="1" smtClean="0"/>
              <a:t>trans</a:t>
            </a:r>
            <a:r>
              <a:rPr lang="en-GB" sz="2400" smtClean="0"/>
              <a:t>. This identifier will be used in the other operations in the transaction.</a:t>
            </a:r>
          </a:p>
          <a:p>
            <a:pPr eaLnBrk="1" hangingPunct="1"/>
            <a:endParaRPr lang="en-GB" sz="2400" i="1" smtClean="0"/>
          </a:p>
          <a:p>
            <a:pPr eaLnBrk="1" hangingPunct="1"/>
            <a:r>
              <a:rPr lang="en-GB" sz="2400" i="1" smtClean="0"/>
              <a:t>closeTransaction(trans) -&gt; (commit, abort);</a:t>
            </a:r>
            <a:endParaRPr lang="en-GB" sz="2400" smtClean="0"/>
          </a:p>
          <a:p>
            <a:pPr lvl="1" eaLnBrk="1" hangingPunct="1"/>
            <a:r>
              <a:rPr lang="en-GB" sz="2400" smtClean="0"/>
              <a:t>ends a transaction: a </a:t>
            </a:r>
            <a:r>
              <a:rPr lang="en-GB" sz="2400" i="1" smtClean="0"/>
              <a:t>commit</a:t>
            </a:r>
            <a:r>
              <a:rPr lang="en-GB" sz="2400" smtClean="0"/>
              <a:t> return value indicates that the transaction has  committed; an </a:t>
            </a:r>
            <a:r>
              <a:rPr lang="en-GB" sz="2400" i="1" smtClean="0"/>
              <a:t>abort</a:t>
            </a:r>
            <a:r>
              <a:rPr lang="en-GB" sz="2400" smtClean="0"/>
              <a:t> return value indicates that it has aborted.</a:t>
            </a:r>
          </a:p>
          <a:p>
            <a:pPr eaLnBrk="1" hangingPunct="1"/>
            <a:endParaRPr lang="en-GB" sz="2400" i="1" smtClean="0"/>
          </a:p>
          <a:p>
            <a:pPr eaLnBrk="1" hangingPunct="1"/>
            <a:r>
              <a:rPr lang="en-GB" sz="2400" i="1" smtClean="0"/>
              <a:t>abortTransaction(trans);</a:t>
            </a:r>
            <a:endParaRPr lang="en-GB" sz="2400" smtClean="0"/>
          </a:p>
          <a:p>
            <a:pPr lvl="1" eaLnBrk="1" hangingPunct="1"/>
            <a:r>
              <a:rPr lang="en-GB" sz="2400" smtClean="0"/>
              <a:t>aborts the transaction.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429250"/>
            <a:ext cx="2895600" cy="10001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39939" name="Rectangle 127"/>
          <p:cNvSpPr>
            <a:spLocks noChangeArrowheads="1"/>
          </p:cNvSpPr>
          <p:nvPr/>
        </p:nvSpPr>
        <p:spPr bwMode="auto">
          <a:xfrm>
            <a:off x="520700" y="1784350"/>
            <a:ext cx="2090738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9940" name="Rectangle 128"/>
          <p:cNvSpPr>
            <a:spLocks noChangeArrowheads="1"/>
          </p:cNvSpPr>
          <p:nvPr/>
        </p:nvSpPr>
        <p:spPr bwMode="auto">
          <a:xfrm>
            <a:off x="2662238" y="1784350"/>
            <a:ext cx="1982787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9941" name="Rectangle 129"/>
          <p:cNvSpPr>
            <a:spLocks noChangeArrowheads="1"/>
          </p:cNvSpPr>
          <p:nvPr/>
        </p:nvSpPr>
        <p:spPr bwMode="auto">
          <a:xfrm>
            <a:off x="4678363" y="1784350"/>
            <a:ext cx="3859212" cy="4222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9942" name="Rectangle 1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Transaction life histories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1079500" y="1930400"/>
            <a:ext cx="935038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Successful</a:t>
            </a:r>
            <a:endParaRPr lang="en-GB"/>
          </a:p>
        </p:txBody>
      </p:sp>
      <p:sp>
        <p:nvSpPr>
          <p:cNvPr id="39944" name="Rectangle 5"/>
          <p:cNvSpPr>
            <a:spLocks noChangeArrowheads="1"/>
          </p:cNvSpPr>
          <p:nvPr/>
        </p:nvSpPr>
        <p:spPr bwMode="auto">
          <a:xfrm>
            <a:off x="2811463" y="1930400"/>
            <a:ext cx="14351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Aborted by client</a:t>
            </a:r>
            <a:endParaRPr lang="en-GB"/>
          </a:p>
        </p:txBody>
      </p:sp>
      <p:sp>
        <p:nvSpPr>
          <p:cNvPr id="39945" name="Rectangle 6"/>
          <p:cNvSpPr>
            <a:spLocks noChangeArrowheads="1"/>
          </p:cNvSpPr>
          <p:nvPr/>
        </p:nvSpPr>
        <p:spPr bwMode="auto">
          <a:xfrm>
            <a:off x="5849938" y="1930400"/>
            <a:ext cx="15192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Aborted by server</a:t>
            </a:r>
            <a:endParaRPr lang="en-GB"/>
          </a:p>
        </p:txBody>
      </p:sp>
      <p:sp>
        <p:nvSpPr>
          <p:cNvPr id="39946" name="Rectangle 7"/>
          <p:cNvSpPr>
            <a:spLocks noChangeArrowheads="1"/>
          </p:cNvSpPr>
          <p:nvPr/>
        </p:nvSpPr>
        <p:spPr bwMode="auto">
          <a:xfrm>
            <a:off x="7454900" y="19304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47" name="Rectangle 8"/>
          <p:cNvSpPr>
            <a:spLocks noChangeArrowheads="1"/>
          </p:cNvSpPr>
          <p:nvPr/>
        </p:nvSpPr>
        <p:spPr bwMode="auto">
          <a:xfrm>
            <a:off x="7512050" y="19304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48" name="Rectangle 19"/>
          <p:cNvSpPr>
            <a:spLocks noChangeArrowheads="1"/>
          </p:cNvSpPr>
          <p:nvPr/>
        </p:nvSpPr>
        <p:spPr bwMode="auto">
          <a:xfrm>
            <a:off x="639763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openTransaction</a:t>
            </a:r>
            <a:endParaRPr lang="en-GB"/>
          </a:p>
        </p:txBody>
      </p:sp>
      <p:sp>
        <p:nvSpPr>
          <p:cNvPr id="39949" name="Rectangle 20"/>
          <p:cNvSpPr>
            <a:spLocks noChangeArrowheads="1"/>
          </p:cNvSpPr>
          <p:nvPr/>
        </p:nvSpPr>
        <p:spPr bwMode="auto">
          <a:xfrm>
            <a:off x="2684463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openTransaction</a:t>
            </a:r>
            <a:endParaRPr lang="en-GB"/>
          </a:p>
        </p:txBody>
      </p:sp>
      <p:sp>
        <p:nvSpPr>
          <p:cNvPr id="39950" name="Rectangle 21"/>
          <p:cNvSpPr>
            <a:spLocks noChangeArrowheads="1"/>
          </p:cNvSpPr>
          <p:nvPr/>
        </p:nvSpPr>
        <p:spPr bwMode="auto">
          <a:xfrm>
            <a:off x="6772275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openTransaction</a:t>
            </a:r>
            <a:endParaRPr lang="en-GB"/>
          </a:p>
        </p:txBody>
      </p:sp>
      <p:sp>
        <p:nvSpPr>
          <p:cNvPr id="39951" name="Rectangle 36"/>
          <p:cNvSpPr>
            <a:spLocks noChangeArrowheads="1"/>
          </p:cNvSpPr>
          <p:nvPr/>
        </p:nvSpPr>
        <p:spPr bwMode="auto">
          <a:xfrm>
            <a:off x="639763" y="2814638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2" name="Rectangle 37"/>
          <p:cNvSpPr>
            <a:spLocks noChangeArrowheads="1"/>
          </p:cNvSpPr>
          <p:nvPr/>
        </p:nvSpPr>
        <p:spPr bwMode="auto">
          <a:xfrm>
            <a:off x="2684463" y="2814638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3" name="Rectangle 38"/>
          <p:cNvSpPr>
            <a:spLocks noChangeArrowheads="1"/>
          </p:cNvSpPr>
          <p:nvPr/>
        </p:nvSpPr>
        <p:spPr bwMode="auto">
          <a:xfrm>
            <a:off x="6772275" y="2814638"/>
            <a:ext cx="804863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4" name="Rectangle 39"/>
          <p:cNvSpPr>
            <a:spLocks noChangeArrowheads="1"/>
          </p:cNvSpPr>
          <p:nvPr/>
        </p:nvSpPr>
        <p:spPr bwMode="auto">
          <a:xfrm>
            <a:off x="7639050" y="2814638"/>
            <a:ext cx="523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55" name="Rectangle 40"/>
          <p:cNvSpPr>
            <a:spLocks noChangeArrowheads="1"/>
          </p:cNvSpPr>
          <p:nvPr/>
        </p:nvSpPr>
        <p:spPr bwMode="auto">
          <a:xfrm>
            <a:off x="7696200" y="2814638"/>
            <a:ext cx="523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56" name="Rectangle 46"/>
          <p:cNvSpPr>
            <a:spLocks noChangeArrowheads="1"/>
          </p:cNvSpPr>
          <p:nvPr/>
        </p:nvSpPr>
        <p:spPr bwMode="auto">
          <a:xfrm>
            <a:off x="639763" y="3098800"/>
            <a:ext cx="8048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7" name="Rectangle 47"/>
          <p:cNvSpPr>
            <a:spLocks noChangeArrowheads="1"/>
          </p:cNvSpPr>
          <p:nvPr/>
        </p:nvSpPr>
        <p:spPr bwMode="auto">
          <a:xfrm>
            <a:off x="2684463" y="3098800"/>
            <a:ext cx="8048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8" name="Rectangle 48"/>
          <p:cNvSpPr>
            <a:spLocks noChangeArrowheads="1"/>
          </p:cNvSpPr>
          <p:nvPr/>
        </p:nvSpPr>
        <p:spPr bwMode="auto">
          <a:xfrm>
            <a:off x="6772275" y="3098800"/>
            <a:ext cx="80486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9" name="Rectangle 49"/>
          <p:cNvSpPr>
            <a:spLocks noChangeArrowheads="1"/>
          </p:cNvSpPr>
          <p:nvPr/>
        </p:nvSpPr>
        <p:spPr bwMode="auto">
          <a:xfrm>
            <a:off x="7639050" y="30988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60" name="Rectangle 50"/>
          <p:cNvSpPr>
            <a:spLocks noChangeArrowheads="1"/>
          </p:cNvSpPr>
          <p:nvPr/>
        </p:nvSpPr>
        <p:spPr bwMode="auto">
          <a:xfrm>
            <a:off x="7696200" y="30988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61" name="Rectangle 56"/>
          <p:cNvSpPr>
            <a:spLocks noChangeArrowheads="1"/>
          </p:cNvSpPr>
          <p:nvPr/>
        </p:nvSpPr>
        <p:spPr bwMode="auto">
          <a:xfrm>
            <a:off x="4614863" y="3346450"/>
            <a:ext cx="11239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 charset="0"/>
              </a:rPr>
              <a:t>server aborts</a:t>
            </a:r>
            <a:endParaRPr lang="en-GB"/>
          </a:p>
        </p:txBody>
      </p:sp>
      <p:sp>
        <p:nvSpPr>
          <p:cNvPr id="39962" name="Rectangle 64"/>
          <p:cNvSpPr>
            <a:spLocks noChangeArrowheads="1"/>
          </p:cNvSpPr>
          <p:nvPr/>
        </p:nvSpPr>
        <p:spPr bwMode="auto">
          <a:xfrm>
            <a:off x="4614863" y="3608388"/>
            <a:ext cx="9429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 charset="0"/>
              </a:rPr>
              <a:t>transaction</a:t>
            </a:r>
            <a:endParaRPr lang="en-GB"/>
          </a:p>
        </p:txBody>
      </p:sp>
      <p:sp>
        <p:nvSpPr>
          <p:cNvPr id="39963" name="Rectangle 74"/>
          <p:cNvSpPr>
            <a:spLocks noChangeArrowheads="1"/>
          </p:cNvSpPr>
          <p:nvPr/>
        </p:nvSpPr>
        <p:spPr bwMode="auto">
          <a:xfrm>
            <a:off x="639763" y="3973513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64" name="Rectangle 75"/>
          <p:cNvSpPr>
            <a:spLocks noChangeArrowheads="1"/>
          </p:cNvSpPr>
          <p:nvPr/>
        </p:nvSpPr>
        <p:spPr bwMode="auto">
          <a:xfrm>
            <a:off x="2684463" y="3973513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65" name="Rectangle 78"/>
          <p:cNvSpPr>
            <a:spLocks noChangeArrowheads="1"/>
          </p:cNvSpPr>
          <p:nvPr/>
        </p:nvSpPr>
        <p:spPr bwMode="auto">
          <a:xfrm>
            <a:off x="6772275" y="4005263"/>
            <a:ext cx="15621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 ERROR</a:t>
            </a:r>
            <a:endParaRPr lang="en-GB"/>
          </a:p>
        </p:txBody>
      </p:sp>
      <p:sp>
        <p:nvSpPr>
          <p:cNvPr id="39966" name="Rectangle 79"/>
          <p:cNvSpPr>
            <a:spLocks noChangeArrowheads="1"/>
          </p:cNvSpPr>
          <p:nvPr/>
        </p:nvSpPr>
        <p:spPr bwMode="auto">
          <a:xfrm>
            <a:off x="6772275" y="4265613"/>
            <a:ext cx="14351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reported to client</a:t>
            </a:r>
            <a:endParaRPr lang="en-GB"/>
          </a:p>
        </p:txBody>
      </p:sp>
      <p:sp>
        <p:nvSpPr>
          <p:cNvPr id="39967" name="Rectangle 85"/>
          <p:cNvSpPr>
            <a:spLocks noChangeArrowheads="1"/>
          </p:cNvSpPr>
          <p:nvPr/>
        </p:nvSpPr>
        <p:spPr bwMode="auto">
          <a:xfrm>
            <a:off x="639763" y="4497388"/>
            <a:ext cx="14430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closeTransaction</a:t>
            </a:r>
            <a:endParaRPr lang="en-GB"/>
          </a:p>
        </p:txBody>
      </p:sp>
      <p:sp>
        <p:nvSpPr>
          <p:cNvPr id="39968" name="Rectangle 86"/>
          <p:cNvSpPr>
            <a:spLocks noChangeArrowheads="1"/>
          </p:cNvSpPr>
          <p:nvPr/>
        </p:nvSpPr>
        <p:spPr bwMode="auto">
          <a:xfrm>
            <a:off x="2684463" y="4497388"/>
            <a:ext cx="14319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abortTransaction</a:t>
            </a:r>
            <a:endParaRPr lang="en-GB"/>
          </a:p>
        </p:txBody>
      </p:sp>
      <p:grpSp>
        <p:nvGrpSpPr>
          <p:cNvPr id="39969" name="Group 105"/>
          <p:cNvGrpSpPr>
            <a:grpSpLocks/>
          </p:cNvGrpSpPr>
          <p:nvPr/>
        </p:nvGrpSpPr>
        <p:grpSpPr bwMode="auto">
          <a:xfrm>
            <a:off x="992188" y="3560763"/>
            <a:ext cx="68262" cy="239712"/>
            <a:chOff x="517" y="1652"/>
            <a:chExt cx="47" cy="151"/>
          </a:xfrm>
        </p:grpSpPr>
        <p:sp>
          <p:nvSpPr>
            <p:cNvPr id="39979" name="Oval 106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80" name="Oval 107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9970" name="Group 108"/>
          <p:cNvGrpSpPr>
            <a:grpSpLocks/>
          </p:cNvGrpSpPr>
          <p:nvPr/>
        </p:nvGrpSpPr>
        <p:grpSpPr bwMode="auto">
          <a:xfrm>
            <a:off x="3179763" y="3562350"/>
            <a:ext cx="68262" cy="239713"/>
            <a:chOff x="517" y="1652"/>
            <a:chExt cx="47" cy="151"/>
          </a:xfrm>
        </p:grpSpPr>
        <p:sp>
          <p:nvSpPr>
            <p:cNvPr id="39977" name="Oval 109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78" name="Oval 110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9971" name="Group 111"/>
          <p:cNvGrpSpPr>
            <a:grpSpLocks/>
          </p:cNvGrpSpPr>
          <p:nvPr/>
        </p:nvGrpSpPr>
        <p:grpSpPr bwMode="auto">
          <a:xfrm>
            <a:off x="7134225" y="3562350"/>
            <a:ext cx="69850" cy="239713"/>
            <a:chOff x="517" y="1652"/>
            <a:chExt cx="47" cy="151"/>
          </a:xfrm>
        </p:grpSpPr>
        <p:sp>
          <p:nvSpPr>
            <p:cNvPr id="39975" name="Oval 112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76" name="Oval 113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9972" name="Line 114"/>
          <p:cNvSpPr>
            <a:spLocks noChangeShapeType="1"/>
          </p:cNvSpPr>
          <p:nvPr/>
        </p:nvSpPr>
        <p:spPr bwMode="auto">
          <a:xfrm>
            <a:off x="5943600" y="3730625"/>
            <a:ext cx="546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73" name="Line 119"/>
          <p:cNvSpPr>
            <a:spLocks noChangeShapeType="1"/>
          </p:cNvSpPr>
          <p:nvPr/>
        </p:nvSpPr>
        <p:spPr bwMode="auto">
          <a:xfrm>
            <a:off x="527050" y="1760538"/>
            <a:ext cx="7962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74" name="Line 121"/>
          <p:cNvSpPr>
            <a:spLocks noChangeShapeType="1"/>
          </p:cNvSpPr>
          <p:nvPr/>
        </p:nvSpPr>
        <p:spPr bwMode="auto">
          <a:xfrm>
            <a:off x="558800" y="4976813"/>
            <a:ext cx="7962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Controle Concorrência</a:t>
            </a:r>
          </a:p>
        </p:txBody>
      </p:sp>
      <p:sp>
        <p:nvSpPr>
          <p:cNvPr id="40963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Dois problemas bem conhecidos de transações concorrentes no contexto do exemplo do banco:</a:t>
            </a:r>
          </a:p>
          <a:p>
            <a:pPr lvl="1" eaLnBrk="1" hangingPunct="1"/>
            <a:r>
              <a:rPr lang="pt-BR" smtClean="0">
                <a:solidFill>
                  <a:srgbClr val="C00000"/>
                </a:solidFill>
              </a:rPr>
              <a:t>“lost update”</a:t>
            </a:r>
          </a:p>
          <a:p>
            <a:pPr lvl="1" eaLnBrk="1" hangingPunct="1"/>
            <a:r>
              <a:rPr lang="pt-BR" smtClean="0">
                <a:solidFill>
                  <a:srgbClr val="C00000"/>
                </a:solidFill>
              </a:rPr>
              <a:t>“inconsistent retrivals”</a:t>
            </a:r>
          </a:p>
          <a:p>
            <a:pPr lvl="1" eaLnBrk="1" hangingPunct="1">
              <a:buFont typeface="Arial" charset="0"/>
              <a:buNone/>
            </a:pPr>
            <a:endParaRPr lang="pt-BR" smtClean="0"/>
          </a:p>
          <a:p>
            <a:pPr eaLnBrk="1" hangingPunct="1"/>
            <a:r>
              <a:rPr lang="pt-BR" smtClean="0"/>
              <a:t>Como estes problemas podem ser evitados usando-se </a:t>
            </a:r>
            <a:r>
              <a:rPr lang="pt-BR" b="1" smtClean="0">
                <a:solidFill>
                  <a:srgbClr val="0000FF"/>
                </a:solidFill>
              </a:rPr>
              <a:t>equivalência serial de execuções </a:t>
            </a:r>
            <a:r>
              <a:rPr lang="pt-BR" smtClean="0"/>
              <a:t>de transações ?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Conceito de Transação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smtClean="0"/>
              <a:t>Transações</a:t>
            </a:r>
            <a:r>
              <a:rPr lang="pt-BR" smtClean="0"/>
              <a:t> podem ser vistas como um grupo de operações combinadas em uma unidade lógica de trabalho. </a:t>
            </a:r>
          </a:p>
          <a:p>
            <a:endParaRPr lang="pt-BR" smtClean="0"/>
          </a:p>
          <a:p>
            <a:r>
              <a:rPr lang="pt-BR" smtClean="0"/>
              <a:t>São usadas para controlar e manter a </a:t>
            </a:r>
            <a:r>
              <a:rPr lang="pt-BR" b="1" smtClean="0"/>
              <a:t>consistência</a:t>
            </a:r>
            <a:r>
              <a:rPr lang="pt-BR" smtClean="0"/>
              <a:t> e a </a:t>
            </a:r>
            <a:r>
              <a:rPr lang="pt-BR" b="1" smtClean="0"/>
              <a:t>integridade</a:t>
            </a:r>
            <a:r>
              <a:rPr lang="pt-BR" smtClean="0"/>
              <a:t> de cada ação em uma transação, a despeito dos erros que poderão ocorrer no sistema.  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Assuminos que cada das operações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deposit</a:t>
            </a:r>
            <a:r>
              <a:rPr lang="pt-BR" dirty="0" smtClean="0"/>
              <a:t>, </a:t>
            </a:r>
            <a:r>
              <a:rPr lang="pt-BR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withdraw</a:t>
            </a:r>
            <a:r>
              <a:rPr lang="pt-BR" dirty="0" smtClean="0"/>
              <a:t>,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getBalance</a:t>
            </a:r>
            <a:r>
              <a:rPr lang="pt-BR" i="1" dirty="0" smtClean="0"/>
              <a:t>, </a:t>
            </a:r>
            <a:r>
              <a:rPr lang="pt-BR" i="1" dirty="0" smtClean="0">
                <a:solidFill>
                  <a:schemeClr val="accent2">
                    <a:lumMod val="75000"/>
                  </a:schemeClr>
                </a:solidFill>
              </a:rPr>
              <a:t>setBalance</a:t>
            </a:r>
            <a:r>
              <a:rPr lang="pt-BR" i="1" dirty="0" smtClean="0"/>
              <a:t>, </a:t>
            </a:r>
            <a:r>
              <a:rPr lang="pt-BR" dirty="0" smtClean="0"/>
              <a:t>é uma </a:t>
            </a:r>
            <a:r>
              <a:rPr lang="pt-BR" i="1" dirty="0" smtClean="0">
                <a:solidFill>
                  <a:srgbClr val="0000FF"/>
                </a:solidFill>
              </a:rPr>
              <a:t>synchronized operação</a:t>
            </a:r>
            <a:r>
              <a:rPr lang="pt-BR" i="1" dirty="0" smtClean="0"/>
              <a:t>, </a:t>
            </a:r>
            <a:r>
              <a:rPr lang="pt-BR" dirty="0" smtClean="0"/>
              <a:t>isto é, seus efeitos sobre a variável de instância que registra o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balance</a:t>
            </a:r>
            <a:r>
              <a:rPr lang="pt-BR" dirty="0" smtClean="0"/>
              <a:t> (saldo) de uma conta é atômico.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problema “lost update”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Sejam as contas A, B e C.</a:t>
            </a:r>
          </a:p>
          <a:p>
            <a:pPr eaLnBrk="1" hangingPunct="1">
              <a:defRPr/>
            </a:pPr>
            <a:r>
              <a:rPr lang="pt-BR" dirty="0" smtClean="0"/>
              <a:t>Sejam duas transações T e U sobre as contas A, B e C.</a:t>
            </a:r>
          </a:p>
          <a:p>
            <a:pPr eaLnBrk="1" hangingPunct="1">
              <a:defRPr/>
            </a:pPr>
            <a:r>
              <a:rPr lang="pt-BR" dirty="0" smtClean="0"/>
              <a:t>Os valores iniciais de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balance </a:t>
            </a:r>
            <a:r>
              <a:rPr lang="pt-BR" dirty="0" smtClean="0"/>
              <a:t>são: </a:t>
            </a:r>
          </a:p>
          <a:p>
            <a:pPr lvl="1" eaLnBrk="1" hangingPunct="1">
              <a:defRPr/>
            </a:pPr>
            <a:r>
              <a:rPr lang="pt-BR" dirty="0" smtClean="0"/>
              <a:t>A igual a $100, </a:t>
            </a:r>
          </a:p>
          <a:p>
            <a:pPr lvl="1" eaLnBrk="1" hangingPunct="1">
              <a:defRPr/>
            </a:pPr>
            <a:r>
              <a:rPr lang="pt-BR" dirty="0" smtClean="0"/>
              <a:t>B igual a $200, </a:t>
            </a:r>
          </a:p>
          <a:p>
            <a:pPr lvl="1" eaLnBrk="1" hangingPunct="1">
              <a:defRPr/>
            </a:pPr>
            <a:r>
              <a:rPr lang="pt-BR" dirty="0" smtClean="0"/>
              <a:t>C igual a $300.</a:t>
            </a:r>
            <a:endParaRPr lang="pt-BR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problema “lost update”</a:t>
            </a:r>
          </a:p>
        </p:txBody>
      </p:sp>
      <p:sp>
        <p:nvSpPr>
          <p:cNvPr id="440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transação T transfere um valor da conta A para a conta B.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transação U transfere um valor da conta C para a conta B.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Em ambos os casos, o valor transferido é calculado para aumentar o saldo (</a:t>
            </a:r>
            <a:r>
              <a:rPr lang="pt-BR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0000FF"/>
                </a:solidFill>
              </a:rPr>
              <a:t>) de B em 10%.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Observação das Figuras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Daqui para frente, são mostradas as operações que afetam a variável </a:t>
            </a:r>
            <a:r>
              <a:rPr lang="pt-BR" dirty="0" smtClean="0">
                <a:solidFill>
                  <a:srgbClr val="00B050"/>
                </a:solidFill>
              </a:rPr>
              <a:t>balance </a:t>
            </a:r>
            <a:r>
              <a:rPr lang="pt-BR" dirty="0" smtClean="0">
                <a:solidFill>
                  <a:srgbClr val="0000FF"/>
                </a:solidFill>
              </a:rPr>
              <a:t>(saldo) de uma conta</a:t>
            </a:r>
            <a:r>
              <a:rPr lang="pt-BR" dirty="0" smtClean="0"/>
              <a:t>, nas sucessivas linhas das seguintes figuras, e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o leitor deve assumir que uma operação, numa linha em particular, é executada num tempo posterior do que a linha acima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0750"/>
            <a:ext cx="2895600" cy="7207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</a:p>
        </p:txBody>
      </p:sp>
      <p:grpSp>
        <p:nvGrpSpPr>
          <p:cNvPr id="46084" name="Group 99"/>
          <p:cNvGrpSpPr>
            <a:grpSpLocks/>
          </p:cNvGrpSpPr>
          <p:nvPr/>
        </p:nvGrpSpPr>
        <p:grpSpPr bwMode="auto">
          <a:xfrm>
            <a:off x="708025" y="1854200"/>
            <a:ext cx="7723188" cy="3956050"/>
            <a:chOff x="483" y="1168"/>
            <a:chExt cx="5270" cy="2492"/>
          </a:xfrm>
        </p:grpSpPr>
        <p:sp>
          <p:nvSpPr>
            <p:cNvPr id="46085" name="Rectangle 95"/>
            <p:cNvSpPr>
              <a:spLocks noChangeArrowheads="1"/>
            </p:cNvSpPr>
            <p:nvPr/>
          </p:nvSpPr>
          <p:spPr bwMode="auto">
            <a:xfrm>
              <a:off x="579" y="1168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086" name="Rectangle 96"/>
            <p:cNvSpPr>
              <a:spLocks noChangeArrowheads="1"/>
            </p:cNvSpPr>
            <p:nvPr/>
          </p:nvSpPr>
          <p:spPr bwMode="auto">
            <a:xfrm>
              <a:off x="3107" y="1178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087" name="Rectangle 97"/>
            <p:cNvSpPr>
              <a:spLocks noChangeArrowheads="1"/>
            </p:cNvSpPr>
            <p:nvPr/>
          </p:nvSpPr>
          <p:spPr bwMode="auto">
            <a:xfrm>
              <a:off x="568" y="1467"/>
              <a:ext cx="2505" cy="59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088" name="Rectangle 98"/>
            <p:cNvSpPr>
              <a:spLocks noChangeArrowheads="1"/>
            </p:cNvSpPr>
            <p:nvPr/>
          </p:nvSpPr>
          <p:spPr bwMode="auto">
            <a:xfrm>
              <a:off x="3107" y="1467"/>
              <a:ext cx="2505" cy="59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089" name="Rectangle 4"/>
            <p:cNvSpPr>
              <a:spLocks noChangeArrowheads="1"/>
            </p:cNvSpPr>
            <p:nvPr/>
          </p:nvSpPr>
          <p:spPr bwMode="auto">
            <a:xfrm>
              <a:off x="637" y="1217"/>
              <a:ext cx="98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46090" name="Rectangle 5"/>
            <p:cNvSpPr>
              <a:spLocks noChangeArrowheads="1"/>
            </p:cNvSpPr>
            <p:nvPr/>
          </p:nvSpPr>
          <p:spPr bwMode="auto">
            <a:xfrm flipH="1">
              <a:off x="1706" y="1215"/>
              <a:ext cx="4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 b="1" i="1">
                  <a:solidFill>
                    <a:srgbClr val="000000"/>
                  </a:solidFill>
                </a:rPr>
                <a:t>T</a:t>
              </a:r>
              <a:endParaRPr lang="en-GB"/>
            </a:p>
          </p:txBody>
        </p:sp>
        <p:sp>
          <p:nvSpPr>
            <p:cNvPr id="46091" name="Rectangle 6"/>
            <p:cNvSpPr>
              <a:spLocks noChangeArrowheads="1"/>
            </p:cNvSpPr>
            <p:nvPr/>
          </p:nvSpPr>
          <p:spPr bwMode="auto">
            <a:xfrm>
              <a:off x="1616" y="1217"/>
              <a:ext cx="5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46092" name="Rectangle 7"/>
            <p:cNvSpPr>
              <a:spLocks noChangeArrowheads="1"/>
            </p:cNvSpPr>
            <p:nvPr/>
          </p:nvSpPr>
          <p:spPr bwMode="auto">
            <a:xfrm>
              <a:off x="1496" y="1217"/>
              <a:ext cx="9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46093" name="Rectangle 8"/>
            <p:cNvSpPr>
              <a:spLocks noChangeArrowheads="1"/>
            </p:cNvSpPr>
            <p:nvPr/>
          </p:nvSpPr>
          <p:spPr bwMode="auto">
            <a:xfrm>
              <a:off x="625" y="1450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balance= b.getBalance();</a:t>
              </a:r>
              <a:endParaRPr lang="en-GB"/>
            </a:p>
          </p:txBody>
        </p:sp>
        <p:sp>
          <p:nvSpPr>
            <p:cNvPr id="46094" name="Rectangle 9"/>
            <p:cNvSpPr>
              <a:spLocks noChangeArrowheads="1"/>
            </p:cNvSpPr>
            <p:nvPr/>
          </p:nvSpPr>
          <p:spPr bwMode="auto">
            <a:xfrm>
              <a:off x="625" y="1660"/>
              <a:ext cx="20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b.setBalance(balance*1.1);</a:t>
              </a:r>
              <a:endParaRPr lang="en-GB"/>
            </a:p>
          </p:txBody>
        </p:sp>
        <p:sp>
          <p:nvSpPr>
            <p:cNvPr id="46095" name="Rectangle 10"/>
            <p:cNvSpPr>
              <a:spLocks noChangeArrowheads="1"/>
            </p:cNvSpPr>
            <p:nvPr/>
          </p:nvSpPr>
          <p:spPr bwMode="auto">
            <a:xfrm>
              <a:off x="625" y="1870"/>
              <a:ext cx="172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46096" name="Rectangle 11"/>
            <p:cNvSpPr>
              <a:spLocks noChangeArrowheads="1"/>
            </p:cNvSpPr>
            <p:nvPr/>
          </p:nvSpPr>
          <p:spPr bwMode="auto">
            <a:xfrm>
              <a:off x="3237" y="1217"/>
              <a:ext cx="98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46097" name="Rectangle 12"/>
            <p:cNvSpPr>
              <a:spLocks noChangeArrowheads="1"/>
            </p:cNvSpPr>
            <p:nvPr/>
          </p:nvSpPr>
          <p:spPr bwMode="auto">
            <a:xfrm flipH="1">
              <a:off x="4290" y="1215"/>
              <a:ext cx="9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 b="1" i="1">
                  <a:solidFill>
                    <a:srgbClr val="000000"/>
                  </a:solidFill>
                </a:rPr>
                <a:t>U</a:t>
              </a:r>
              <a:endParaRPr lang="en-GB"/>
            </a:p>
          </p:txBody>
        </p:sp>
        <p:sp>
          <p:nvSpPr>
            <p:cNvPr id="46098" name="Rectangle 13"/>
            <p:cNvSpPr>
              <a:spLocks noChangeArrowheads="1"/>
            </p:cNvSpPr>
            <p:nvPr/>
          </p:nvSpPr>
          <p:spPr bwMode="auto">
            <a:xfrm>
              <a:off x="4197" y="1217"/>
              <a:ext cx="5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46099" name="Rectangle 15"/>
            <p:cNvSpPr>
              <a:spLocks noChangeArrowheads="1"/>
            </p:cNvSpPr>
            <p:nvPr/>
          </p:nvSpPr>
          <p:spPr bwMode="auto">
            <a:xfrm>
              <a:off x="3237" y="1495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balance= b.getBalance();</a:t>
              </a:r>
              <a:endParaRPr lang="en-GB"/>
            </a:p>
          </p:txBody>
        </p:sp>
        <p:sp>
          <p:nvSpPr>
            <p:cNvPr id="46100" name="Rectangle 16"/>
            <p:cNvSpPr>
              <a:spLocks noChangeArrowheads="1"/>
            </p:cNvSpPr>
            <p:nvPr/>
          </p:nvSpPr>
          <p:spPr bwMode="auto">
            <a:xfrm>
              <a:off x="3237" y="1705"/>
              <a:ext cx="20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b.setBalance(balance*1.1);</a:t>
              </a:r>
              <a:endParaRPr lang="en-GB"/>
            </a:p>
          </p:txBody>
        </p:sp>
        <p:sp>
          <p:nvSpPr>
            <p:cNvPr id="46101" name="Rectangle 17"/>
            <p:cNvSpPr>
              <a:spLocks noChangeArrowheads="1"/>
            </p:cNvSpPr>
            <p:nvPr/>
          </p:nvSpPr>
          <p:spPr bwMode="auto">
            <a:xfrm>
              <a:off x="3237" y="1915"/>
              <a:ext cx="171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46102" name="Rectangle 25"/>
            <p:cNvSpPr>
              <a:spLocks noChangeArrowheads="1"/>
            </p:cNvSpPr>
            <p:nvPr/>
          </p:nvSpPr>
          <p:spPr bwMode="auto">
            <a:xfrm>
              <a:off x="625" y="2185"/>
              <a:ext cx="181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balance=b.getBalance();</a:t>
              </a:r>
              <a:endParaRPr lang="en-GB"/>
            </a:p>
          </p:txBody>
        </p:sp>
        <p:sp>
          <p:nvSpPr>
            <p:cNvPr id="46103" name="Rectangle 26"/>
            <p:cNvSpPr>
              <a:spLocks noChangeArrowheads="1"/>
            </p:cNvSpPr>
            <p:nvPr/>
          </p:nvSpPr>
          <p:spPr bwMode="auto">
            <a:xfrm>
              <a:off x="2681" y="2025"/>
              <a:ext cx="39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  $200</a:t>
              </a:r>
              <a:endParaRPr lang="en-GB"/>
            </a:p>
          </p:txBody>
        </p:sp>
        <p:sp>
          <p:nvSpPr>
            <p:cNvPr id="46104" name="Rectangle 42"/>
            <p:cNvSpPr>
              <a:spLocks noChangeArrowheads="1"/>
            </p:cNvSpPr>
            <p:nvPr/>
          </p:nvSpPr>
          <p:spPr bwMode="auto">
            <a:xfrm>
              <a:off x="3237" y="2441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balance= b.getBalance() </a:t>
              </a:r>
              <a:endParaRPr lang="en-GB"/>
            </a:p>
          </p:txBody>
        </p:sp>
        <p:sp>
          <p:nvSpPr>
            <p:cNvPr id="46105" name="Rectangle 43"/>
            <p:cNvSpPr>
              <a:spLocks noChangeArrowheads="1"/>
            </p:cNvSpPr>
            <p:nvPr/>
          </p:nvSpPr>
          <p:spPr bwMode="auto">
            <a:xfrm>
              <a:off x="5216" y="2430"/>
              <a:ext cx="53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   $200 </a:t>
              </a:r>
              <a:endParaRPr lang="en-GB"/>
            </a:p>
          </p:txBody>
        </p:sp>
        <p:sp>
          <p:nvSpPr>
            <p:cNvPr id="46106" name="Rectangle 49"/>
            <p:cNvSpPr>
              <a:spLocks noChangeArrowheads="1"/>
            </p:cNvSpPr>
            <p:nvPr/>
          </p:nvSpPr>
          <p:spPr bwMode="auto">
            <a:xfrm>
              <a:off x="3237" y="2696"/>
              <a:ext cx="195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C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46107" name="Rectangle 50"/>
            <p:cNvSpPr>
              <a:spLocks noChangeArrowheads="1"/>
            </p:cNvSpPr>
            <p:nvPr/>
          </p:nvSpPr>
          <p:spPr bwMode="auto">
            <a:xfrm>
              <a:off x="5314" y="2700"/>
              <a:ext cx="43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 $220</a:t>
              </a:r>
              <a:endParaRPr lang="en-GB"/>
            </a:p>
          </p:txBody>
        </p:sp>
        <p:sp>
          <p:nvSpPr>
            <p:cNvPr id="46108" name="Rectangle 56"/>
            <p:cNvSpPr>
              <a:spLocks noChangeArrowheads="1"/>
            </p:cNvSpPr>
            <p:nvPr/>
          </p:nvSpPr>
          <p:spPr bwMode="auto">
            <a:xfrm>
              <a:off x="625" y="2951"/>
              <a:ext cx="195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C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46109" name="Rectangle 57"/>
            <p:cNvSpPr>
              <a:spLocks noChangeArrowheads="1"/>
            </p:cNvSpPr>
            <p:nvPr/>
          </p:nvSpPr>
          <p:spPr bwMode="auto">
            <a:xfrm>
              <a:off x="2730" y="2970"/>
              <a:ext cx="39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$220</a:t>
              </a:r>
              <a:endParaRPr lang="en-GB"/>
            </a:p>
          </p:txBody>
        </p:sp>
        <p:sp>
          <p:nvSpPr>
            <p:cNvPr id="46110" name="Rectangle 63"/>
            <p:cNvSpPr>
              <a:spLocks noChangeArrowheads="1"/>
            </p:cNvSpPr>
            <p:nvPr/>
          </p:nvSpPr>
          <p:spPr bwMode="auto">
            <a:xfrm>
              <a:off x="625" y="3206"/>
              <a:ext cx="172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46111" name="Rectangle 64"/>
            <p:cNvSpPr>
              <a:spLocks noChangeArrowheads="1"/>
            </p:cNvSpPr>
            <p:nvPr/>
          </p:nvSpPr>
          <p:spPr bwMode="auto">
            <a:xfrm>
              <a:off x="2584" y="3240"/>
              <a:ext cx="63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     $80</a:t>
              </a:r>
              <a:endParaRPr lang="en-GB"/>
            </a:p>
          </p:txBody>
        </p:sp>
        <p:sp>
          <p:nvSpPr>
            <p:cNvPr id="46112" name="Rectangle 70"/>
            <p:cNvSpPr>
              <a:spLocks noChangeArrowheads="1"/>
            </p:cNvSpPr>
            <p:nvPr/>
          </p:nvSpPr>
          <p:spPr bwMode="auto">
            <a:xfrm>
              <a:off x="3237" y="3461"/>
              <a:ext cx="171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46113" name="Rectangle 71"/>
            <p:cNvSpPr>
              <a:spLocks noChangeArrowheads="1"/>
            </p:cNvSpPr>
            <p:nvPr/>
          </p:nvSpPr>
          <p:spPr bwMode="auto">
            <a:xfrm>
              <a:off x="5362" y="3465"/>
              <a:ext cx="39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$280</a:t>
              </a:r>
              <a:endParaRPr lang="en-GB"/>
            </a:p>
          </p:txBody>
        </p:sp>
        <p:sp>
          <p:nvSpPr>
            <p:cNvPr id="46114" name="Line 90"/>
            <p:cNvSpPr>
              <a:spLocks noChangeShapeType="1"/>
            </p:cNvSpPr>
            <p:nvPr/>
          </p:nvSpPr>
          <p:spPr bwMode="auto">
            <a:xfrm>
              <a:off x="483" y="1172"/>
              <a:ext cx="52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115" name="Line 92"/>
            <p:cNvSpPr>
              <a:spLocks noChangeShapeType="1"/>
            </p:cNvSpPr>
            <p:nvPr/>
          </p:nvSpPr>
          <p:spPr bwMode="auto">
            <a:xfrm>
              <a:off x="483" y="3660"/>
              <a:ext cx="52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Resultado Correto!</a:t>
            </a:r>
          </a:p>
        </p:txBody>
      </p:sp>
      <p:sp>
        <p:nvSpPr>
          <p:cNvPr id="471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efeito sobre a conta B de executar as transações T e U, deve ser para aumentar o </a:t>
            </a:r>
            <a:r>
              <a:rPr lang="pt-BR" i="1" smtClean="0"/>
              <a:t>balance</a:t>
            </a:r>
            <a:r>
              <a:rPr lang="pt-BR" smtClean="0"/>
              <a:t> (saldo) de B em 10%, duas vezes. </a:t>
            </a:r>
            <a:r>
              <a:rPr lang="pt-BR" smtClean="0">
                <a:solidFill>
                  <a:srgbClr val="0000FF"/>
                </a:solidFill>
              </a:rPr>
              <a:t>Assim, o valor final deveria ser $242</a:t>
            </a:r>
            <a:r>
              <a:rPr lang="pt-BR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Resultado !</a:t>
            </a:r>
          </a:p>
        </p:txBody>
      </p:sp>
      <p:sp>
        <p:nvSpPr>
          <p:cNvPr id="481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Os efeitos de permitir as transações T e U rodarem concorrentemente como na figura “lost update”, </a:t>
            </a:r>
            <a:r>
              <a:rPr lang="pt-BR" smtClean="0">
                <a:solidFill>
                  <a:srgbClr val="0000FF"/>
                </a:solidFill>
              </a:rPr>
              <a:t>ambas as transações obtém o </a:t>
            </a:r>
            <a:r>
              <a:rPr lang="pt-BR" i="1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0000FF"/>
                </a:solidFill>
              </a:rPr>
              <a:t> de B como $200 e então </a:t>
            </a:r>
            <a:r>
              <a:rPr lang="pt-BR" i="1" smtClean="0">
                <a:solidFill>
                  <a:srgbClr val="0000FF"/>
                </a:solidFill>
              </a:rPr>
              <a:t>deposit</a:t>
            </a:r>
            <a:r>
              <a:rPr lang="pt-BR" smtClean="0">
                <a:solidFill>
                  <a:srgbClr val="0000FF"/>
                </a:solidFill>
              </a:rPr>
              <a:t> $20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</a:t>
            </a:r>
            <a:r>
              <a:rPr lang="pt-BR" smtClean="0">
                <a:solidFill>
                  <a:srgbClr val="0000FF"/>
                </a:solidFill>
              </a:rPr>
              <a:t>resultado é incorreto</a:t>
            </a:r>
            <a:r>
              <a:rPr lang="pt-BR" smtClean="0"/>
              <a:t>, </a:t>
            </a:r>
            <a:r>
              <a:rPr lang="pt-BR" smtClean="0">
                <a:solidFill>
                  <a:srgbClr val="C00000"/>
                </a:solidFill>
              </a:rPr>
              <a:t>aumentando o </a:t>
            </a:r>
            <a:r>
              <a:rPr lang="pt-BR" i="1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C00000"/>
                </a:solidFill>
              </a:rPr>
              <a:t> </a:t>
            </a:r>
            <a:r>
              <a:rPr lang="pt-BR" smtClean="0">
                <a:solidFill>
                  <a:srgbClr val="0000FF"/>
                </a:solidFill>
              </a:rPr>
              <a:t>de B</a:t>
            </a:r>
            <a:r>
              <a:rPr lang="pt-BR" smtClean="0">
                <a:solidFill>
                  <a:srgbClr val="C00000"/>
                </a:solidFill>
              </a:rPr>
              <a:t> em $20 ao invés de $42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Por que ??     Erro !!!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O </a:t>
            </a:r>
            <a:r>
              <a:rPr lang="pt-BR" dirty="0" smtClean="0">
                <a:solidFill>
                  <a:srgbClr val="C00000"/>
                </a:solidFill>
              </a:rPr>
              <a:t>“update” </a:t>
            </a:r>
            <a:r>
              <a:rPr lang="pt-BR" dirty="0" smtClean="0"/>
              <a:t>de U é perdido porque T sobrescreve  </a:t>
            </a:r>
            <a:r>
              <a:rPr lang="pt-BR" i="1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dirty="0" smtClean="0"/>
              <a:t>de B sem ver o </a:t>
            </a:r>
            <a:r>
              <a:rPr lang="pt-BR" dirty="0" smtClean="0">
                <a:solidFill>
                  <a:srgbClr val="C00000"/>
                </a:solidFill>
              </a:rPr>
              <a:t>“update” </a:t>
            </a:r>
            <a:r>
              <a:rPr lang="pt-BR" dirty="0" smtClean="0"/>
              <a:t>de U.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Ambas as transações tem de </a:t>
            </a:r>
            <a:r>
              <a:rPr lang="pt-BR" dirty="0" smtClean="0">
                <a:solidFill>
                  <a:srgbClr val="0000FF"/>
                </a:solidFill>
              </a:rPr>
              <a:t>ler o valor inicial de </a:t>
            </a:r>
            <a:r>
              <a:rPr lang="pt-BR" i="1" dirty="0" smtClean="0">
                <a:solidFill>
                  <a:srgbClr val="0000FF"/>
                </a:solidFill>
              </a:rPr>
              <a:t>balance </a:t>
            </a:r>
            <a:r>
              <a:rPr lang="pt-BR" dirty="0" smtClean="0">
                <a:solidFill>
                  <a:srgbClr val="0000FF"/>
                </a:solidFill>
              </a:rPr>
              <a:t>de B,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antes de </a:t>
            </a:r>
            <a:r>
              <a:rPr lang="pt-BR" smtClean="0">
                <a:solidFill>
                  <a:schemeClr val="accent3">
                    <a:lumMod val="75000"/>
                  </a:schemeClr>
                </a:solidFill>
              </a:rPr>
              <a:t>qualquer </a:t>
            </a:r>
            <a:r>
              <a:rPr lang="pt-BR" smtClean="0">
                <a:solidFill>
                  <a:schemeClr val="accent3">
                    <a:lumMod val="75000"/>
                  </a:schemeClr>
                </a:solidFill>
              </a:rPr>
              <a:t>delas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escrever o novo valor de </a:t>
            </a:r>
            <a:r>
              <a:rPr lang="pt-BR" i="1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de B.</a:t>
            </a: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  <a:endParaRPr lang="pt-BR" smtClean="0"/>
          </a:p>
        </p:txBody>
      </p:sp>
      <p:sp>
        <p:nvSpPr>
          <p:cNvPr id="501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O problema de “lost update” </a:t>
            </a:r>
            <a:r>
              <a:rPr lang="pt-BR" smtClean="0">
                <a:solidFill>
                  <a:srgbClr val="C00000"/>
                </a:solidFill>
              </a:rPr>
              <a:t>ocorre 	quando duas transações T e U lêem o valor velho de uma variável (</a:t>
            </a:r>
            <a:r>
              <a:rPr lang="pt-BR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C00000"/>
                </a:solidFill>
              </a:rPr>
              <a:t>) e então usa ele para calcular o novo valor dessa variável </a:t>
            </a:r>
            <a:r>
              <a:rPr lang="pt-BR" smtClean="0"/>
              <a:t>(</a:t>
            </a:r>
            <a:r>
              <a:rPr lang="pt-BR" smtClean="0">
                <a:solidFill>
                  <a:srgbClr val="00B050"/>
                </a:solidFill>
              </a:rPr>
              <a:t>balance</a:t>
            </a:r>
            <a:r>
              <a:rPr lang="pt-BR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  <a:endParaRPr lang="pt-BR" smtClean="0"/>
          </a:p>
        </p:txBody>
      </p:sp>
      <p:sp>
        <p:nvSpPr>
          <p:cNvPr id="512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Isto não pode acontecer, </a:t>
            </a:r>
            <a:r>
              <a:rPr lang="pt-BR" smtClean="0">
                <a:solidFill>
                  <a:srgbClr val="0000FF"/>
                </a:solidFill>
              </a:rPr>
              <a:t>se uma transação é realizada antes da outra</a:t>
            </a:r>
            <a:r>
              <a:rPr lang="pt-BR" smtClean="0"/>
              <a:t>, porque a última transação lerá o valor escrito pela última transação.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Conceito de Transação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</a:t>
            </a:r>
            <a:r>
              <a:rPr lang="pt-BR" b="1" smtClean="0"/>
              <a:t>transação </a:t>
            </a:r>
            <a:r>
              <a:rPr lang="pt-BR" smtClean="0"/>
              <a:t>define uma </a:t>
            </a:r>
            <a:r>
              <a:rPr lang="pt-BR" b="1" smtClean="0"/>
              <a:t>sequência de operações que é garantida por um servidor</a:t>
            </a:r>
            <a:r>
              <a:rPr lang="pt-BR" smtClean="0"/>
              <a:t>, para ser </a:t>
            </a:r>
            <a:r>
              <a:rPr lang="pt-BR" b="1" smtClean="0"/>
              <a:t>atômica</a:t>
            </a:r>
            <a:r>
              <a:rPr lang="pt-BR" smtClean="0"/>
              <a:t> na presença de </a:t>
            </a:r>
            <a:r>
              <a:rPr lang="pt-BR" b="1" smtClean="0"/>
              <a:t>múltiplos clientes</a:t>
            </a:r>
            <a:r>
              <a:rPr lang="pt-BR" smtClean="0"/>
              <a:t> e na classe de </a:t>
            </a:r>
            <a:r>
              <a:rPr lang="pt-BR" b="1" smtClean="0"/>
              <a:t>falhas por </a:t>
            </a:r>
            <a:r>
              <a:rPr lang="pt-BR" b="1" i="1" smtClean="0"/>
              <a:t>crash</a:t>
            </a:r>
            <a:r>
              <a:rPr lang="pt-BR" b="1" smtClean="0"/>
              <a:t> </a:t>
            </a:r>
            <a:r>
              <a:rPr lang="pt-BR" smtClean="0"/>
              <a:t>de </a:t>
            </a:r>
            <a:r>
              <a:rPr lang="pt-BR" b="1" smtClean="0"/>
              <a:t>processos</a:t>
            </a:r>
            <a:r>
              <a:rPr lang="pt-BR" smtClean="0"/>
              <a:t> em servidores.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00FF"/>
                </a:solidFill>
              </a:rPr>
              <a:t>Resolvendo “lost update”</a:t>
            </a:r>
          </a:p>
        </p:txBody>
      </p:sp>
      <p:sp>
        <p:nvSpPr>
          <p:cNvPr id="522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Pode-se resolver o problema “lost update” por meio de uma </a:t>
            </a:r>
            <a:r>
              <a:rPr lang="pt-BR" b="1" smtClean="0">
                <a:solidFill>
                  <a:srgbClr val="0000FF"/>
                </a:solidFill>
              </a:rPr>
              <a:t>equivalência serial de intercalações de transações T e U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0750"/>
            <a:ext cx="2895600" cy="7207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/>
            </a:r>
            <a:br>
              <a:rPr lang="en-GB" smtClean="0"/>
            </a:br>
            <a:r>
              <a:rPr lang="en-GB" sz="3600" smtClean="0"/>
              <a:t>A serially equivalent interleaving of </a:t>
            </a:r>
            <a:r>
              <a:rPr lang="en-GB" sz="3600" i="1" smtClean="0"/>
              <a:t>T</a:t>
            </a:r>
            <a:r>
              <a:rPr lang="en-GB" sz="3600" smtClean="0"/>
              <a:t> and </a:t>
            </a:r>
            <a:r>
              <a:rPr lang="en-GB" sz="3600" i="1" smtClean="0"/>
              <a:t>U</a:t>
            </a:r>
            <a:endParaRPr lang="en-GB" sz="3600" smtClean="0"/>
          </a:p>
        </p:txBody>
      </p:sp>
      <p:sp>
        <p:nvSpPr>
          <p:cNvPr id="53252" name="Rectangle 28"/>
          <p:cNvSpPr>
            <a:spLocks noChangeArrowheads="1"/>
          </p:cNvSpPr>
          <p:nvPr/>
        </p:nvSpPr>
        <p:spPr bwMode="auto">
          <a:xfrm>
            <a:off x="3438525" y="2832100"/>
            <a:ext cx="2381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3" name="Rectangle 33"/>
          <p:cNvSpPr>
            <a:spLocks noChangeArrowheads="1"/>
          </p:cNvSpPr>
          <p:nvPr/>
        </p:nvSpPr>
        <p:spPr bwMode="auto">
          <a:xfrm>
            <a:off x="7359650" y="2832100"/>
            <a:ext cx="2222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4" name="Rectangle 77"/>
          <p:cNvSpPr>
            <a:spLocks noChangeArrowheads="1"/>
          </p:cNvSpPr>
          <p:nvPr/>
        </p:nvSpPr>
        <p:spPr bwMode="auto">
          <a:xfrm>
            <a:off x="34385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5" name="Rectangle 81"/>
          <p:cNvSpPr>
            <a:spLocks noChangeArrowheads="1"/>
          </p:cNvSpPr>
          <p:nvPr/>
        </p:nvSpPr>
        <p:spPr bwMode="auto">
          <a:xfrm>
            <a:off x="43402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6" name="Rectangle 85"/>
          <p:cNvSpPr>
            <a:spLocks noChangeArrowheads="1"/>
          </p:cNvSpPr>
          <p:nvPr/>
        </p:nvSpPr>
        <p:spPr bwMode="auto">
          <a:xfrm>
            <a:off x="7359650" y="5345113"/>
            <a:ext cx="22225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53257" name="Group 97"/>
          <p:cNvGrpSpPr>
            <a:grpSpLocks/>
          </p:cNvGrpSpPr>
          <p:nvPr/>
        </p:nvGrpSpPr>
        <p:grpSpPr bwMode="auto">
          <a:xfrm>
            <a:off x="655638" y="1676400"/>
            <a:ext cx="7702550" cy="4094163"/>
            <a:chOff x="447" y="1056"/>
            <a:chExt cx="5257" cy="2579"/>
          </a:xfrm>
        </p:grpSpPr>
        <p:sp>
          <p:nvSpPr>
            <p:cNvPr id="53258" name="Rectangle 91"/>
            <p:cNvSpPr>
              <a:spLocks noChangeArrowheads="1"/>
            </p:cNvSpPr>
            <p:nvPr/>
          </p:nvSpPr>
          <p:spPr bwMode="auto">
            <a:xfrm>
              <a:off x="579" y="107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59" name="Rectangle 92"/>
            <p:cNvSpPr>
              <a:spLocks noChangeArrowheads="1"/>
            </p:cNvSpPr>
            <p:nvPr/>
          </p:nvSpPr>
          <p:spPr bwMode="auto">
            <a:xfrm>
              <a:off x="3107" y="108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0" name="Rectangle 93"/>
            <p:cNvSpPr>
              <a:spLocks noChangeArrowheads="1"/>
            </p:cNvSpPr>
            <p:nvPr/>
          </p:nvSpPr>
          <p:spPr bwMode="auto">
            <a:xfrm>
              <a:off x="568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1" name="Rectangle 94"/>
            <p:cNvSpPr>
              <a:spLocks noChangeArrowheads="1"/>
            </p:cNvSpPr>
            <p:nvPr/>
          </p:nvSpPr>
          <p:spPr bwMode="auto">
            <a:xfrm>
              <a:off x="3107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2" name="Rectangle 4"/>
            <p:cNvSpPr>
              <a:spLocks noChangeArrowheads="1"/>
            </p:cNvSpPr>
            <p:nvPr/>
          </p:nvSpPr>
          <p:spPr bwMode="auto">
            <a:xfrm>
              <a:off x="567" y="1087"/>
              <a:ext cx="12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  Transaction </a:t>
              </a:r>
              <a:endParaRPr lang="en-GB"/>
            </a:p>
          </p:txBody>
        </p:sp>
        <p:sp>
          <p:nvSpPr>
            <p:cNvPr id="53263" name="Rectangle 5"/>
            <p:cNvSpPr>
              <a:spLocks noChangeArrowheads="1"/>
            </p:cNvSpPr>
            <p:nvPr/>
          </p:nvSpPr>
          <p:spPr bwMode="auto">
            <a:xfrm>
              <a:off x="1657" y="1080"/>
              <a:ext cx="14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endParaRPr lang="en-GB"/>
            </a:p>
          </p:txBody>
        </p:sp>
        <p:sp>
          <p:nvSpPr>
            <p:cNvPr id="53264" name="Rectangle 7"/>
            <p:cNvSpPr>
              <a:spLocks noChangeArrowheads="1"/>
            </p:cNvSpPr>
            <p:nvPr/>
          </p:nvSpPr>
          <p:spPr bwMode="auto">
            <a:xfrm flipH="1">
              <a:off x="1706" y="1080"/>
              <a:ext cx="2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53265" name="Rectangle 8"/>
            <p:cNvSpPr>
              <a:spLocks noChangeArrowheads="1"/>
            </p:cNvSpPr>
            <p:nvPr/>
          </p:nvSpPr>
          <p:spPr bwMode="auto">
            <a:xfrm>
              <a:off x="558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53266" name="Rectangle 9"/>
            <p:cNvSpPr>
              <a:spLocks noChangeArrowheads="1"/>
            </p:cNvSpPr>
            <p:nvPr/>
          </p:nvSpPr>
          <p:spPr bwMode="auto">
            <a:xfrm>
              <a:off x="558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67" name="Rectangle 10"/>
            <p:cNvSpPr>
              <a:spLocks noChangeArrowheads="1"/>
            </p:cNvSpPr>
            <p:nvPr/>
          </p:nvSpPr>
          <p:spPr bwMode="auto">
            <a:xfrm>
              <a:off x="558" y="1811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53268" name="Rectangle 11"/>
            <p:cNvSpPr>
              <a:spLocks noChangeArrowheads="1"/>
            </p:cNvSpPr>
            <p:nvPr/>
          </p:nvSpPr>
          <p:spPr bwMode="auto">
            <a:xfrm>
              <a:off x="3233" y="1087"/>
              <a:ext cx="125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U  Transaction </a:t>
              </a:r>
              <a:endParaRPr lang="en-GB"/>
            </a:p>
          </p:txBody>
        </p:sp>
        <p:sp>
          <p:nvSpPr>
            <p:cNvPr id="53269" name="Rectangle 14"/>
            <p:cNvSpPr>
              <a:spLocks noChangeArrowheads="1"/>
            </p:cNvSpPr>
            <p:nvPr/>
          </p:nvSpPr>
          <p:spPr bwMode="auto">
            <a:xfrm>
              <a:off x="4263" y="1087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53270" name="Rectangle 15"/>
            <p:cNvSpPr>
              <a:spLocks noChangeArrowheads="1"/>
            </p:cNvSpPr>
            <p:nvPr/>
          </p:nvSpPr>
          <p:spPr bwMode="auto">
            <a:xfrm>
              <a:off x="3233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53271" name="Rectangle 16"/>
            <p:cNvSpPr>
              <a:spLocks noChangeArrowheads="1"/>
            </p:cNvSpPr>
            <p:nvPr/>
          </p:nvSpPr>
          <p:spPr bwMode="auto">
            <a:xfrm>
              <a:off x="3233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72" name="Rectangle 17"/>
            <p:cNvSpPr>
              <a:spLocks noChangeArrowheads="1"/>
            </p:cNvSpPr>
            <p:nvPr/>
          </p:nvSpPr>
          <p:spPr bwMode="auto">
            <a:xfrm>
              <a:off x="3233" y="1811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53273" name="Rectangle 25"/>
            <p:cNvSpPr>
              <a:spLocks noChangeArrowheads="1"/>
            </p:cNvSpPr>
            <p:nvPr/>
          </p:nvSpPr>
          <p:spPr bwMode="auto">
            <a:xfrm>
              <a:off x="558" y="2167"/>
              <a:ext cx="199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 b.getBalance()</a:t>
              </a:r>
              <a:endParaRPr lang="en-GB"/>
            </a:p>
          </p:txBody>
        </p:sp>
        <p:sp>
          <p:nvSpPr>
            <p:cNvPr id="53274" name="Rectangle 26"/>
            <p:cNvSpPr>
              <a:spLocks noChangeArrowheads="1"/>
            </p:cNvSpPr>
            <p:nvPr/>
          </p:nvSpPr>
          <p:spPr bwMode="auto">
            <a:xfrm>
              <a:off x="2584" y="2160"/>
              <a:ext cx="43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/>
                <a:t> $200</a:t>
              </a:r>
            </a:p>
          </p:txBody>
        </p:sp>
        <p:sp>
          <p:nvSpPr>
            <p:cNvPr id="53275" name="Rectangle 38"/>
            <p:cNvSpPr>
              <a:spLocks noChangeArrowheads="1"/>
            </p:cNvSpPr>
            <p:nvPr/>
          </p:nvSpPr>
          <p:spPr bwMode="auto">
            <a:xfrm>
              <a:off x="2472" y="2067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76" name="Rectangle 40"/>
            <p:cNvSpPr>
              <a:spLocks noChangeArrowheads="1"/>
            </p:cNvSpPr>
            <p:nvPr/>
          </p:nvSpPr>
          <p:spPr bwMode="auto">
            <a:xfrm>
              <a:off x="5147" y="2067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77" name="Rectangle 42"/>
            <p:cNvSpPr>
              <a:spLocks noChangeArrowheads="1"/>
            </p:cNvSpPr>
            <p:nvPr/>
          </p:nvSpPr>
          <p:spPr bwMode="auto">
            <a:xfrm>
              <a:off x="558" y="2428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78" name="Rectangle 43"/>
            <p:cNvSpPr>
              <a:spLocks noChangeArrowheads="1"/>
            </p:cNvSpPr>
            <p:nvPr/>
          </p:nvSpPr>
          <p:spPr bwMode="auto">
            <a:xfrm>
              <a:off x="2632" y="2430"/>
              <a:ext cx="39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/>
                <a:t>$220</a:t>
              </a:r>
            </a:p>
          </p:txBody>
        </p:sp>
        <p:sp>
          <p:nvSpPr>
            <p:cNvPr id="53279" name="Rectangle 45"/>
            <p:cNvSpPr>
              <a:spLocks noChangeArrowheads="1"/>
            </p:cNvSpPr>
            <p:nvPr/>
          </p:nvSpPr>
          <p:spPr bwMode="auto">
            <a:xfrm>
              <a:off x="2472" y="2384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0" name="Rectangle 47"/>
            <p:cNvSpPr>
              <a:spLocks noChangeArrowheads="1"/>
            </p:cNvSpPr>
            <p:nvPr/>
          </p:nvSpPr>
          <p:spPr bwMode="auto">
            <a:xfrm>
              <a:off x="5147" y="2329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1" name="Rectangle 49"/>
            <p:cNvSpPr>
              <a:spLocks noChangeArrowheads="1"/>
            </p:cNvSpPr>
            <p:nvPr/>
          </p:nvSpPr>
          <p:spPr bwMode="auto">
            <a:xfrm>
              <a:off x="3233" y="2623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53282" name="Rectangle 50"/>
            <p:cNvSpPr>
              <a:spLocks noChangeArrowheads="1"/>
            </p:cNvSpPr>
            <p:nvPr/>
          </p:nvSpPr>
          <p:spPr bwMode="auto">
            <a:xfrm>
              <a:off x="5216" y="2610"/>
              <a:ext cx="4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$220</a:t>
              </a:r>
              <a:endParaRPr lang="en-GB"/>
            </a:p>
          </p:txBody>
        </p:sp>
        <p:sp>
          <p:nvSpPr>
            <p:cNvPr id="53283" name="Rectangle 52"/>
            <p:cNvSpPr>
              <a:spLocks noChangeArrowheads="1"/>
            </p:cNvSpPr>
            <p:nvPr/>
          </p:nvSpPr>
          <p:spPr bwMode="auto">
            <a:xfrm>
              <a:off x="2472" y="2590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4" name="Rectangle 54"/>
            <p:cNvSpPr>
              <a:spLocks noChangeArrowheads="1"/>
            </p:cNvSpPr>
            <p:nvPr/>
          </p:nvSpPr>
          <p:spPr bwMode="auto">
            <a:xfrm>
              <a:off x="5147" y="2590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5" name="Rectangle 56"/>
            <p:cNvSpPr>
              <a:spLocks noChangeArrowheads="1"/>
            </p:cNvSpPr>
            <p:nvPr/>
          </p:nvSpPr>
          <p:spPr bwMode="auto">
            <a:xfrm>
              <a:off x="3233" y="2885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86" name="Rectangle 57"/>
            <p:cNvSpPr>
              <a:spLocks noChangeArrowheads="1"/>
            </p:cNvSpPr>
            <p:nvPr/>
          </p:nvSpPr>
          <p:spPr bwMode="auto">
            <a:xfrm>
              <a:off x="5314" y="2880"/>
              <a:ext cx="39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$242</a:t>
              </a:r>
              <a:endParaRPr lang="en-GB"/>
            </a:p>
          </p:txBody>
        </p:sp>
        <p:sp>
          <p:nvSpPr>
            <p:cNvPr id="53287" name="Rectangle 59"/>
            <p:cNvSpPr>
              <a:spLocks noChangeArrowheads="1"/>
            </p:cNvSpPr>
            <p:nvPr/>
          </p:nvSpPr>
          <p:spPr bwMode="auto">
            <a:xfrm>
              <a:off x="2472" y="2851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8" name="Rectangle 61"/>
            <p:cNvSpPr>
              <a:spLocks noChangeArrowheads="1"/>
            </p:cNvSpPr>
            <p:nvPr/>
          </p:nvSpPr>
          <p:spPr bwMode="auto">
            <a:xfrm>
              <a:off x="5147" y="2851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9" name="Rectangle 63"/>
            <p:cNvSpPr>
              <a:spLocks noChangeArrowheads="1"/>
            </p:cNvSpPr>
            <p:nvPr/>
          </p:nvSpPr>
          <p:spPr bwMode="auto">
            <a:xfrm>
              <a:off x="558" y="3112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53290" name="Rectangle 64"/>
            <p:cNvSpPr>
              <a:spLocks noChangeArrowheads="1"/>
            </p:cNvSpPr>
            <p:nvPr/>
          </p:nvSpPr>
          <p:spPr bwMode="auto">
            <a:xfrm>
              <a:off x="2495" y="3112"/>
              <a:ext cx="4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  $80</a:t>
              </a:r>
              <a:endParaRPr lang="en-GB"/>
            </a:p>
          </p:txBody>
        </p:sp>
        <p:sp>
          <p:nvSpPr>
            <p:cNvPr id="53291" name="Rectangle 65"/>
            <p:cNvSpPr>
              <a:spLocks noChangeArrowheads="1"/>
            </p:cNvSpPr>
            <p:nvPr/>
          </p:nvSpPr>
          <p:spPr bwMode="auto">
            <a:xfrm>
              <a:off x="5169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</a:t>
              </a:r>
              <a:endParaRPr lang="en-GB"/>
            </a:p>
          </p:txBody>
        </p:sp>
        <p:sp>
          <p:nvSpPr>
            <p:cNvPr id="53292" name="Rectangle 66"/>
            <p:cNvSpPr>
              <a:spLocks noChangeArrowheads="1"/>
            </p:cNvSpPr>
            <p:nvPr/>
          </p:nvSpPr>
          <p:spPr bwMode="auto">
            <a:xfrm>
              <a:off x="5215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 </a:t>
              </a:r>
              <a:endParaRPr lang="en-GB"/>
            </a:p>
          </p:txBody>
        </p:sp>
        <p:sp>
          <p:nvSpPr>
            <p:cNvPr id="53293" name="Rectangle 68"/>
            <p:cNvSpPr>
              <a:spLocks noChangeArrowheads="1"/>
            </p:cNvSpPr>
            <p:nvPr/>
          </p:nvSpPr>
          <p:spPr bwMode="auto">
            <a:xfrm>
              <a:off x="2472" y="3112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4" name="Rectangle 70"/>
            <p:cNvSpPr>
              <a:spLocks noChangeArrowheads="1"/>
            </p:cNvSpPr>
            <p:nvPr/>
          </p:nvSpPr>
          <p:spPr bwMode="auto">
            <a:xfrm>
              <a:off x="5147" y="3112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5" name="Rectangle 72"/>
            <p:cNvSpPr>
              <a:spLocks noChangeArrowheads="1"/>
            </p:cNvSpPr>
            <p:nvPr/>
          </p:nvSpPr>
          <p:spPr bwMode="auto">
            <a:xfrm>
              <a:off x="3233" y="3373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53296" name="Rectangle 73"/>
            <p:cNvSpPr>
              <a:spLocks noChangeArrowheads="1"/>
            </p:cNvSpPr>
            <p:nvPr/>
          </p:nvSpPr>
          <p:spPr bwMode="auto">
            <a:xfrm>
              <a:off x="5169" y="3373"/>
              <a:ext cx="5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 $278</a:t>
              </a:r>
              <a:endParaRPr lang="en-GB"/>
            </a:p>
          </p:txBody>
        </p:sp>
        <p:sp>
          <p:nvSpPr>
            <p:cNvPr id="53297" name="Rectangle 76"/>
            <p:cNvSpPr>
              <a:spLocks noChangeArrowheads="1"/>
            </p:cNvSpPr>
            <p:nvPr/>
          </p:nvSpPr>
          <p:spPr bwMode="auto">
            <a:xfrm>
              <a:off x="2472" y="3373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8" name="Rectangle 84"/>
            <p:cNvSpPr>
              <a:spLocks noChangeArrowheads="1"/>
            </p:cNvSpPr>
            <p:nvPr/>
          </p:nvSpPr>
          <p:spPr bwMode="auto">
            <a:xfrm>
              <a:off x="5147" y="3373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9" name="Line 95"/>
            <p:cNvSpPr>
              <a:spLocks noChangeShapeType="1"/>
            </p:cNvSpPr>
            <p:nvPr/>
          </p:nvSpPr>
          <p:spPr bwMode="auto">
            <a:xfrm>
              <a:off x="565" y="1056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3300" name="Line 96"/>
            <p:cNvSpPr>
              <a:spLocks noChangeShapeType="1"/>
            </p:cNvSpPr>
            <p:nvPr/>
          </p:nvSpPr>
          <p:spPr bwMode="auto">
            <a:xfrm>
              <a:off x="447" y="3605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>
                <a:solidFill>
                  <a:srgbClr val="0000FF"/>
                </a:solidFill>
              </a:rPr>
              <a:t>A serially equivalent interleaving of </a:t>
            </a:r>
            <a:r>
              <a:rPr lang="en-GB" sz="3600" i="1" smtClean="0">
                <a:solidFill>
                  <a:srgbClr val="0000FF"/>
                </a:solidFill>
              </a:rPr>
              <a:t>T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</a:rPr>
              <a:t>U</a:t>
            </a:r>
            <a:endParaRPr lang="pt-BR" sz="3600" smtClean="0">
              <a:solidFill>
                <a:srgbClr val="0000FF"/>
              </a:solidFill>
            </a:endParaRPr>
          </a:p>
        </p:txBody>
      </p:sp>
      <p:sp>
        <p:nvSpPr>
          <p:cNvPr id="54275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A figura anterior mostra uma intercalação na qual as operações que afetam uma conta compartilhada, B, são realmente seriais.</a:t>
            </a:r>
          </a:p>
          <a:p>
            <a:endParaRPr lang="pt-BR" smtClean="0"/>
          </a:p>
          <a:p>
            <a:r>
              <a:rPr lang="pt-BR" smtClean="0"/>
              <a:t>Ou seja, a transação T faz todas as suas operações sobre B, antes da transação U fazer.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>
                <a:solidFill>
                  <a:srgbClr val="0000FF"/>
                </a:solidFill>
              </a:rPr>
              <a:t>A serially equivalent interleaving of </a:t>
            </a:r>
            <a:r>
              <a:rPr lang="en-GB" sz="3600" i="1" smtClean="0">
                <a:solidFill>
                  <a:srgbClr val="0000FF"/>
                </a:solidFill>
              </a:rPr>
              <a:t>T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</a:rPr>
              <a:t>U</a:t>
            </a:r>
            <a:endParaRPr lang="pt-BR" sz="3600" smtClean="0">
              <a:solidFill>
                <a:srgbClr val="0000FF"/>
              </a:solidFill>
            </a:endParaRPr>
          </a:p>
        </p:txBody>
      </p:sp>
      <p:sp>
        <p:nvSpPr>
          <p:cNvPr id="552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Uma outra intercalação de T e U que tem esta propriedade é uma na qual a transação U completa suas operações sobre a conta B, antes da transação T iniciar.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857875"/>
            <a:ext cx="2895600" cy="8636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56323" name="Rectangle 86"/>
          <p:cNvSpPr>
            <a:spLocks noChangeArrowheads="1"/>
          </p:cNvSpPr>
          <p:nvPr/>
        </p:nvSpPr>
        <p:spPr bwMode="auto">
          <a:xfrm>
            <a:off x="436563" y="1785938"/>
            <a:ext cx="3654425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6324" name="Rectangle 87"/>
          <p:cNvSpPr>
            <a:spLocks noChangeArrowheads="1"/>
          </p:cNvSpPr>
          <p:nvPr/>
        </p:nvSpPr>
        <p:spPr bwMode="auto">
          <a:xfrm>
            <a:off x="4141788" y="1801813"/>
            <a:ext cx="3654425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6325" name="Rectangle 88"/>
          <p:cNvSpPr>
            <a:spLocks noChangeArrowheads="1"/>
          </p:cNvSpPr>
          <p:nvPr/>
        </p:nvSpPr>
        <p:spPr bwMode="auto">
          <a:xfrm>
            <a:off x="436563" y="2260600"/>
            <a:ext cx="3654425" cy="674688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6326" name="Rectangle 89"/>
          <p:cNvSpPr>
            <a:spLocks noChangeArrowheads="1"/>
          </p:cNvSpPr>
          <p:nvPr/>
        </p:nvSpPr>
        <p:spPr bwMode="auto">
          <a:xfrm>
            <a:off x="4157663" y="2260600"/>
            <a:ext cx="3654425" cy="674688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63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The Inconsistent Retrievals Problem</a:t>
            </a:r>
          </a:p>
        </p:txBody>
      </p:sp>
      <p:sp>
        <p:nvSpPr>
          <p:cNvPr id="56328" name="Rectangle 4"/>
          <p:cNvSpPr>
            <a:spLocks noChangeArrowheads="1"/>
          </p:cNvSpPr>
          <p:nvPr/>
        </p:nvSpPr>
        <p:spPr bwMode="auto">
          <a:xfrm>
            <a:off x="642938" y="1874838"/>
            <a:ext cx="1595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b="1">
                <a:solidFill>
                  <a:srgbClr val="000000"/>
                </a:solidFill>
              </a:rPr>
              <a:t>Transaction :</a:t>
            </a:r>
            <a:endParaRPr lang="en-GB"/>
          </a:p>
        </p:txBody>
      </p:sp>
      <p:sp>
        <p:nvSpPr>
          <p:cNvPr id="56329" name="Rectangle 5"/>
          <p:cNvSpPr>
            <a:spLocks noChangeArrowheads="1"/>
          </p:cNvSpPr>
          <p:nvPr/>
        </p:nvSpPr>
        <p:spPr bwMode="auto">
          <a:xfrm flipH="1">
            <a:off x="2286000" y="1857375"/>
            <a:ext cx="142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000" b="1" i="1">
                <a:solidFill>
                  <a:srgbClr val="000000"/>
                </a:solidFill>
              </a:rPr>
              <a:t>V</a:t>
            </a:r>
            <a:endParaRPr lang="en-GB"/>
          </a:p>
        </p:txBody>
      </p:sp>
      <p:sp>
        <p:nvSpPr>
          <p:cNvPr id="56330" name="Rectangle 6"/>
          <p:cNvSpPr>
            <a:spLocks noChangeArrowheads="1"/>
          </p:cNvSpPr>
          <p:nvPr/>
        </p:nvSpPr>
        <p:spPr bwMode="auto">
          <a:xfrm>
            <a:off x="2027238" y="1874838"/>
            <a:ext cx="841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b="1">
                <a:solidFill>
                  <a:srgbClr val="000000"/>
                </a:solidFill>
              </a:rPr>
              <a:t>:</a:t>
            </a:r>
            <a:endParaRPr lang="en-GB"/>
          </a:p>
        </p:txBody>
      </p:sp>
      <p:sp>
        <p:nvSpPr>
          <p:cNvPr id="56331" name="Rectangle 7"/>
          <p:cNvSpPr>
            <a:spLocks noChangeArrowheads="1"/>
          </p:cNvSpPr>
          <p:nvPr/>
        </p:nvSpPr>
        <p:spPr bwMode="auto">
          <a:xfrm>
            <a:off x="2095500" y="1874838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b="1">
                <a:solidFill>
                  <a:srgbClr val="000000"/>
                </a:solidFill>
              </a:rPr>
              <a:t>  </a:t>
            </a:r>
            <a:endParaRPr lang="en-GB"/>
          </a:p>
        </p:txBody>
      </p:sp>
      <p:sp>
        <p:nvSpPr>
          <p:cNvPr id="56332" name="Rectangle 8"/>
          <p:cNvSpPr>
            <a:spLocks noChangeArrowheads="1"/>
          </p:cNvSpPr>
          <p:nvPr/>
        </p:nvSpPr>
        <p:spPr bwMode="auto">
          <a:xfrm>
            <a:off x="650875" y="2230438"/>
            <a:ext cx="1824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a.withdraw(100)</a:t>
            </a:r>
            <a:endParaRPr lang="en-GB"/>
          </a:p>
        </p:txBody>
      </p:sp>
      <p:sp>
        <p:nvSpPr>
          <p:cNvPr id="56333" name="Rectangle 9"/>
          <p:cNvSpPr>
            <a:spLocks noChangeArrowheads="1"/>
          </p:cNvSpPr>
          <p:nvPr/>
        </p:nvSpPr>
        <p:spPr bwMode="auto">
          <a:xfrm>
            <a:off x="650875" y="2581275"/>
            <a:ext cx="163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b.deposit(100)</a:t>
            </a:r>
            <a:endParaRPr lang="en-GB"/>
          </a:p>
        </p:txBody>
      </p:sp>
      <p:sp>
        <p:nvSpPr>
          <p:cNvPr id="56334" name="Rectangle 10"/>
          <p:cNvSpPr>
            <a:spLocks noChangeArrowheads="1"/>
          </p:cNvSpPr>
          <p:nvPr/>
        </p:nvSpPr>
        <p:spPr bwMode="auto">
          <a:xfrm>
            <a:off x="4329113" y="1874838"/>
            <a:ext cx="1509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b="1">
                <a:solidFill>
                  <a:srgbClr val="000000"/>
                </a:solidFill>
              </a:rPr>
              <a:t>Transaction </a:t>
            </a:r>
            <a:endParaRPr lang="en-GB"/>
          </a:p>
        </p:txBody>
      </p:sp>
      <p:sp>
        <p:nvSpPr>
          <p:cNvPr id="56335" name="Rectangle 11"/>
          <p:cNvSpPr>
            <a:spLocks noChangeArrowheads="1"/>
          </p:cNvSpPr>
          <p:nvPr/>
        </p:nvSpPr>
        <p:spPr bwMode="auto">
          <a:xfrm flipH="1">
            <a:off x="6000750" y="1857375"/>
            <a:ext cx="214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000" b="1" i="1">
                <a:solidFill>
                  <a:srgbClr val="000000"/>
                </a:solidFill>
              </a:rPr>
              <a:t>W</a:t>
            </a:r>
            <a:endParaRPr lang="en-GB"/>
          </a:p>
        </p:txBody>
      </p:sp>
      <p:sp>
        <p:nvSpPr>
          <p:cNvPr id="56336" name="Rectangle 12"/>
          <p:cNvSpPr>
            <a:spLocks noChangeArrowheads="1"/>
          </p:cNvSpPr>
          <p:nvPr/>
        </p:nvSpPr>
        <p:spPr bwMode="auto">
          <a:xfrm>
            <a:off x="5854700" y="1868488"/>
            <a:ext cx="84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b="1">
                <a:solidFill>
                  <a:srgbClr val="000000"/>
                </a:solidFill>
              </a:rPr>
              <a:t>:</a:t>
            </a:r>
            <a:endParaRPr lang="en-GB"/>
          </a:p>
        </p:txBody>
      </p:sp>
      <p:sp>
        <p:nvSpPr>
          <p:cNvPr id="56337" name="Rectangle 13"/>
          <p:cNvSpPr>
            <a:spLocks noChangeArrowheads="1"/>
          </p:cNvSpPr>
          <p:nvPr/>
        </p:nvSpPr>
        <p:spPr bwMode="auto">
          <a:xfrm>
            <a:off x="4329113" y="2376488"/>
            <a:ext cx="2593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aAgency.agencyTotal()</a:t>
            </a:r>
            <a:endParaRPr lang="en-GB"/>
          </a:p>
        </p:txBody>
      </p:sp>
      <p:sp>
        <p:nvSpPr>
          <p:cNvPr id="56338" name="Rectangle 21"/>
          <p:cNvSpPr>
            <a:spLocks noChangeArrowheads="1"/>
          </p:cNvSpPr>
          <p:nvPr/>
        </p:nvSpPr>
        <p:spPr bwMode="auto">
          <a:xfrm>
            <a:off x="650875" y="3101975"/>
            <a:ext cx="1893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a.withdraw(100);</a:t>
            </a:r>
            <a:endParaRPr lang="en-GB"/>
          </a:p>
        </p:txBody>
      </p:sp>
      <p:sp>
        <p:nvSpPr>
          <p:cNvPr id="56339" name="Rectangle 22"/>
          <p:cNvSpPr>
            <a:spLocks noChangeArrowheads="1"/>
          </p:cNvSpPr>
          <p:nvPr/>
        </p:nvSpPr>
        <p:spPr bwMode="auto">
          <a:xfrm>
            <a:off x="3286125" y="3128963"/>
            <a:ext cx="571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>
                <a:solidFill>
                  <a:srgbClr val="000000"/>
                </a:solidFill>
              </a:rPr>
              <a:t>$100</a:t>
            </a:r>
            <a:endParaRPr lang="en-GB"/>
          </a:p>
        </p:txBody>
      </p:sp>
      <p:sp>
        <p:nvSpPr>
          <p:cNvPr id="56340" name="Rectangle 38"/>
          <p:cNvSpPr>
            <a:spLocks noChangeArrowheads="1"/>
          </p:cNvSpPr>
          <p:nvPr/>
        </p:nvSpPr>
        <p:spPr bwMode="auto">
          <a:xfrm>
            <a:off x="4329113" y="3527425"/>
            <a:ext cx="24415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total = a.getBalance()</a:t>
            </a:r>
            <a:endParaRPr lang="en-GB"/>
          </a:p>
        </p:txBody>
      </p:sp>
      <p:sp>
        <p:nvSpPr>
          <p:cNvPr id="56341" name="Rectangle 39"/>
          <p:cNvSpPr>
            <a:spLocks noChangeArrowheads="1"/>
          </p:cNvSpPr>
          <p:nvPr/>
        </p:nvSpPr>
        <p:spPr bwMode="auto">
          <a:xfrm>
            <a:off x="7519988" y="3541713"/>
            <a:ext cx="571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>
                <a:solidFill>
                  <a:srgbClr val="000000"/>
                </a:solidFill>
              </a:rPr>
              <a:t>$100</a:t>
            </a:r>
            <a:endParaRPr lang="en-GB"/>
          </a:p>
        </p:txBody>
      </p:sp>
      <p:sp>
        <p:nvSpPr>
          <p:cNvPr id="56342" name="Rectangle 45"/>
          <p:cNvSpPr>
            <a:spLocks noChangeArrowheads="1"/>
          </p:cNvSpPr>
          <p:nvPr/>
        </p:nvSpPr>
        <p:spPr bwMode="auto">
          <a:xfrm>
            <a:off x="4329113" y="3954463"/>
            <a:ext cx="307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total = total+b.getBalance()</a:t>
            </a:r>
            <a:endParaRPr lang="en-GB"/>
          </a:p>
        </p:txBody>
      </p:sp>
      <p:sp>
        <p:nvSpPr>
          <p:cNvPr id="56343" name="Rectangle 46"/>
          <p:cNvSpPr>
            <a:spLocks noChangeArrowheads="1"/>
          </p:cNvSpPr>
          <p:nvPr/>
        </p:nvSpPr>
        <p:spPr bwMode="auto">
          <a:xfrm>
            <a:off x="7519988" y="3967163"/>
            <a:ext cx="571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>
                <a:solidFill>
                  <a:srgbClr val="000000"/>
                </a:solidFill>
              </a:rPr>
              <a:t>$300</a:t>
            </a:r>
            <a:endParaRPr lang="en-GB"/>
          </a:p>
        </p:txBody>
      </p:sp>
      <p:sp>
        <p:nvSpPr>
          <p:cNvPr id="56344" name="Rectangle 52"/>
          <p:cNvSpPr>
            <a:spLocks noChangeArrowheads="1"/>
          </p:cNvSpPr>
          <p:nvPr/>
        </p:nvSpPr>
        <p:spPr bwMode="auto">
          <a:xfrm>
            <a:off x="4329113" y="4379913"/>
            <a:ext cx="30591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total = total+c.getBalance()</a:t>
            </a:r>
            <a:endParaRPr lang="en-GB"/>
          </a:p>
        </p:txBody>
      </p:sp>
      <p:sp>
        <p:nvSpPr>
          <p:cNvPr id="56345" name="Rectangle 58"/>
          <p:cNvSpPr>
            <a:spLocks noChangeArrowheads="1"/>
          </p:cNvSpPr>
          <p:nvPr/>
        </p:nvSpPr>
        <p:spPr bwMode="auto">
          <a:xfrm>
            <a:off x="650875" y="4805363"/>
            <a:ext cx="163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b.deposit(100)</a:t>
            </a:r>
            <a:endParaRPr lang="en-GB"/>
          </a:p>
        </p:txBody>
      </p:sp>
      <p:sp>
        <p:nvSpPr>
          <p:cNvPr id="56346" name="Rectangle 59"/>
          <p:cNvSpPr>
            <a:spLocks noChangeArrowheads="1"/>
          </p:cNvSpPr>
          <p:nvPr/>
        </p:nvSpPr>
        <p:spPr bwMode="auto">
          <a:xfrm>
            <a:off x="3286125" y="4832350"/>
            <a:ext cx="571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>
                <a:solidFill>
                  <a:srgbClr val="000000"/>
                </a:solidFill>
              </a:rPr>
              <a:t>$300</a:t>
            </a:r>
            <a:endParaRPr lang="en-GB"/>
          </a:p>
        </p:txBody>
      </p:sp>
      <p:grpSp>
        <p:nvGrpSpPr>
          <p:cNvPr id="56347" name="Group 81"/>
          <p:cNvGrpSpPr>
            <a:grpSpLocks/>
          </p:cNvGrpSpPr>
          <p:nvPr/>
        </p:nvGrpSpPr>
        <p:grpSpPr bwMode="auto">
          <a:xfrm>
            <a:off x="4403725" y="4867275"/>
            <a:ext cx="68263" cy="239713"/>
            <a:chOff x="517" y="1652"/>
            <a:chExt cx="47" cy="151"/>
          </a:xfrm>
        </p:grpSpPr>
        <p:sp>
          <p:nvSpPr>
            <p:cNvPr id="56350" name="Oval 82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6351" name="Oval 83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56348" name="Line 90"/>
          <p:cNvSpPr>
            <a:spLocks noChangeShapeType="1"/>
          </p:cNvSpPr>
          <p:nvPr/>
        </p:nvSpPr>
        <p:spPr bwMode="auto">
          <a:xfrm>
            <a:off x="452438" y="1760538"/>
            <a:ext cx="744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6349" name="Line 91"/>
          <p:cNvSpPr>
            <a:spLocks noChangeShapeType="1"/>
          </p:cNvSpPr>
          <p:nvPr/>
        </p:nvSpPr>
        <p:spPr bwMode="auto">
          <a:xfrm>
            <a:off x="561975" y="5519738"/>
            <a:ext cx="7440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>
                <a:solidFill>
                  <a:srgbClr val="0000FF"/>
                </a:solidFill>
              </a:rPr>
              <a:t>The Inconsistent Retrievals Problem</a:t>
            </a:r>
            <a:endParaRPr lang="pt-BR" sz="3600" smtClean="0">
              <a:solidFill>
                <a:srgbClr val="0000FF"/>
              </a:solidFill>
            </a:endParaRPr>
          </a:p>
        </p:txBody>
      </p:sp>
      <p:sp>
        <p:nvSpPr>
          <p:cNvPr id="573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Um outro exemplo de problema relacionado a uma conta bancária.</a:t>
            </a:r>
          </a:p>
          <a:p>
            <a:endParaRPr lang="pt-BR" smtClean="0"/>
          </a:p>
          <a:p>
            <a:r>
              <a:rPr lang="pt-BR" smtClean="0"/>
              <a:t>A transação V transfere a soma das contas A e B e a transação W invoca o método  </a:t>
            </a:r>
            <a:r>
              <a:rPr lang="pt-BR" i="1" smtClean="0"/>
              <a:t>agencyTotal  </a:t>
            </a:r>
            <a:r>
              <a:rPr lang="pt-BR" smtClean="0"/>
              <a:t>para obter a soma dos saldos de todas as contas numa agência do banco.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The Inconsistent Retrievals Problem</a:t>
            </a:r>
            <a:endParaRPr lang="pt-BR" sz="3600" smtClean="0">
              <a:solidFill>
                <a:srgbClr val="0000FF"/>
              </a:solidFill>
            </a:endParaRPr>
          </a:p>
        </p:txBody>
      </p:sp>
      <p:sp>
        <p:nvSpPr>
          <p:cNvPr id="583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Os saldos (</a:t>
            </a:r>
            <a:r>
              <a:rPr lang="pt-BR" i="1" smtClean="0"/>
              <a:t>balance</a:t>
            </a:r>
            <a:r>
              <a:rPr lang="pt-BR" smtClean="0"/>
              <a:t>) das duas contas A e B são ambos inicialmente $200,00.</a:t>
            </a:r>
          </a:p>
          <a:p>
            <a:endParaRPr lang="pt-BR" smtClean="0"/>
          </a:p>
          <a:p>
            <a:r>
              <a:rPr lang="pt-BR" smtClean="0"/>
              <a:t>O resultado de </a:t>
            </a:r>
            <a:r>
              <a:rPr lang="pt-BR" i="1" smtClean="0"/>
              <a:t>agencyTotal </a:t>
            </a:r>
            <a:r>
              <a:rPr lang="pt-BR" smtClean="0"/>
              <a:t>inclui a soma de A e B como $300,00, o que é errado.</a:t>
            </a:r>
          </a:p>
          <a:p>
            <a:endParaRPr lang="pt-BR" i="1" smtClean="0"/>
          </a:p>
          <a:p>
            <a:r>
              <a:rPr lang="pt-BR" smtClean="0"/>
              <a:t>Isto ilustra o problema de Inconsistent Retrivals.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The Inconsistent Retrievals Problem</a:t>
            </a:r>
            <a:endParaRPr lang="pt-BR" sz="3600" smtClean="0"/>
          </a:p>
        </p:txBody>
      </p:sp>
      <p:sp>
        <p:nvSpPr>
          <p:cNvPr id="593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i="1" smtClean="0"/>
          </a:p>
          <a:p>
            <a:r>
              <a:rPr lang="pt-BR" i="1" smtClean="0"/>
              <a:t>Retrivals</a:t>
            </a:r>
            <a:r>
              <a:rPr lang="pt-BR" smtClean="0"/>
              <a:t> (recuperações) de W são inconsistentes porque a transação V realizou somente a parte de saque (withdrawal) de uma transferência no tempo em que a soma é calculada.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572125"/>
            <a:ext cx="2895600" cy="1149350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A serially equivalent interleaving of </a:t>
            </a:r>
            <a:r>
              <a:rPr lang="en-GB" sz="3200" i="1" smtClean="0"/>
              <a:t>V</a:t>
            </a:r>
            <a:r>
              <a:rPr lang="en-GB" sz="3200" smtClean="0"/>
              <a:t> and </a:t>
            </a:r>
            <a:r>
              <a:rPr lang="en-GB" sz="3200" i="1" smtClean="0"/>
              <a:t>W</a:t>
            </a:r>
            <a:endParaRPr lang="en-GB" sz="3200" smtClean="0"/>
          </a:p>
        </p:txBody>
      </p:sp>
      <p:sp>
        <p:nvSpPr>
          <p:cNvPr id="60420" name="Rectangle 24"/>
          <p:cNvSpPr>
            <a:spLocks noChangeArrowheads="1"/>
          </p:cNvSpPr>
          <p:nvPr/>
        </p:nvSpPr>
        <p:spPr bwMode="auto">
          <a:xfrm>
            <a:off x="3414713" y="2822575"/>
            <a:ext cx="2381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0421" name="Rectangle 29"/>
          <p:cNvSpPr>
            <a:spLocks noChangeArrowheads="1"/>
          </p:cNvSpPr>
          <p:nvPr/>
        </p:nvSpPr>
        <p:spPr bwMode="auto">
          <a:xfrm>
            <a:off x="7604125" y="2822575"/>
            <a:ext cx="2222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0422" name="Rectangle 69"/>
          <p:cNvSpPr>
            <a:spLocks noChangeArrowheads="1"/>
          </p:cNvSpPr>
          <p:nvPr/>
        </p:nvSpPr>
        <p:spPr bwMode="auto">
          <a:xfrm>
            <a:off x="3414713" y="5376863"/>
            <a:ext cx="23812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0423" name="Rectangle 73"/>
          <p:cNvSpPr>
            <a:spLocks noChangeArrowheads="1"/>
          </p:cNvSpPr>
          <p:nvPr/>
        </p:nvSpPr>
        <p:spPr bwMode="auto">
          <a:xfrm>
            <a:off x="4260850" y="537686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0424" name="Rectangle 77"/>
          <p:cNvSpPr>
            <a:spLocks noChangeArrowheads="1"/>
          </p:cNvSpPr>
          <p:nvPr/>
        </p:nvSpPr>
        <p:spPr bwMode="auto">
          <a:xfrm>
            <a:off x="7604125" y="5376863"/>
            <a:ext cx="22225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60425" name="Group 89"/>
          <p:cNvGrpSpPr>
            <a:grpSpLocks/>
          </p:cNvGrpSpPr>
          <p:nvPr/>
        </p:nvGrpSpPr>
        <p:grpSpPr bwMode="auto">
          <a:xfrm>
            <a:off x="546100" y="1574800"/>
            <a:ext cx="7661275" cy="3810000"/>
            <a:chOff x="373" y="992"/>
            <a:chExt cx="5228" cy="2400"/>
          </a:xfrm>
        </p:grpSpPr>
        <p:sp>
          <p:nvSpPr>
            <p:cNvPr id="60426" name="Rectangle 83"/>
            <p:cNvSpPr>
              <a:spLocks noChangeArrowheads="1"/>
            </p:cNvSpPr>
            <p:nvPr/>
          </p:nvSpPr>
          <p:spPr bwMode="auto">
            <a:xfrm>
              <a:off x="398" y="994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0427" name="Rectangle 84"/>
            <p:cNvSpPr>
              <a:spLocks noChangeArrowheads="1"/>
            </p:cNvSpPr>
            <p:nvPr/>
          </p:nvSpPr>
          <p:spPr bwMode="auto">
            <a:xfrm>
              <a:off x="2926" y="1004"/>
              <a:ext cx="2610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0428" name="Rectangle 85"/>
            <p:cNvSpPr>
              <a:spLocks noChangeArrowheads="1"/>
            </p:cNvSpPr>
            <p:nvPr/>
          </p:nvSpPr>
          <p:spPr bwMode="auto">
            <a:xfrm>
              <a:off x="387" y="1315"/>
              <a:ext cx="2505" cy="425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0429" name="Rectangle 86"/>
            <p:cNvSpPr>
              <a:spLocks noChangeArrowheads="1"/>
            </p:cNvSpPr>
            <p:nvPr/>
          </p:nvSpPr>
          <p:spPr bwMode="auto">
            <a:xfrm>
              <a:off x="2926" y="1315"/>
              <a:ext cx="2622" cy="425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0430" name="Rectangle 4"/>
            <p:cNvSpPr>
              <a:spLocks noChangeArrowheads="1"/>
            </p:cNvSpPr>
            <p:nvPr/>
          </p:nvSpPr>
          <p:spPr bwMode="auto">
            <a:xfrm>
              <a:off x="547" y="1035"/>
              <a:ext cx="10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60431" name="Rectangle 5"/>
            <p:cNvSpPr>
              <a:spLocks noChangeArrowheads="1"/>
            </p:cNvSpPr>
            <p:nvPr/>
          </p:nvSpPr>
          <p:spPr bwMode="auto">
            <a:xfrm flipH="1">
              <a:off x="1657" y="1035"/>
              <a:ext cx="14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 i="1">
                  <a:solidFill>
                    <a:srgbClr val="000000"/>
                  </a:solidFill>
                </a:rPr>
                <a:t>V</a:t>
              </a:r>
              <a:endParaRPr lang="en-GB"/>
            </a:p>
          </p:txBody>
        </p:sp>
        <p:sp>
          <p:nvSpPr>
            <p:cNvPr id="60432" name="Rectangle 6"/>
            <p:cNvSpPr>
              <a:spLocks noChangeArrowheads="1"/>
            </p:cNvSpPr>
            <p:nvPr/>
          </p:nvSpPr>
          <p:spPr bwMode="auto">
            <a:xfrm>
              <a:off x="1546" y="1014"/>
              <a:ext cx="5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60433" name="Rectangle 7"/>
            <p:cNvSpPr>
              <a:spLocks noChangeArrowheads="1"/>
            </p:cNvSpPr>
            <p:nvPr/>
          </p:nvSpPr>
          <p:spPr bwMode="auto">
            <a:xfrm>
              <a:off x="1593" y="1014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60434" name="Rectangle 8"/>
            <p:cNvSpPr>
              <a:spLocks noChangeArrowheads="1"/>
            </p:cNvSpPr>
            <p:nvPr/>
          </p:nvSpPr>
          <p:spPr bwMode="auto">
            <a:xfrm>
              <a:off x="573" y="1302"/>
              <a:ext cx="129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a.withdraw(100);</a:t>
              </a:r>
              <a:endParaRPr lang="en-GB"/>
            </a:p>
          </p:txBody>
        </p:sp>
        <p:sp>
          <p:nvSpPr>
            <p:cNvPr id="60435" name="Rectangle 9"/>
            <p:cNvSpPr>
              <a:spLocks noChangeArrowheads="1"/>
            </p:cNvSpPr>
            <p:nvPr/>
          </p:nvSpPr>
          <p:spPr bwMode="auto">
            <a:xfrm>
              <a:off x="573" y="1521"/>
              <a:ext cx="11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b.deposit(100)</a:t>
              </a:r>
              <a:endParaRPr lang="en-GB"/>
            </a:p>
          </p:txBody>
        </p:sp>
        <p:sp>
          <p:nvSpPr>
            <p:cNvPr id="60436" name="Rectangle 10"/>
            <p:cNvSpPr>
              <a:spLocks noChangeArrowheads="1"/>
            </p:cNvSpPr>
            <p:nvPr/>
          </p:nvSpPr>
          <p:spPr bwMode="auto">
            <a:xfrm>
              <a:off x="3056" y="1035"/>
              <a:ext cx="10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60437" name="Rectangle 11"/>
            <p:cNvSpPr>
              <a:spLocks noChangeArrowheads="1"/>
            </p:cNvSpPr>
            <p:nvPr/>
          </p:nvSpPr>
          <p:spPr bwMode="auto">
            <a:xfrm>
              <a:off x="4193" y="1035"/>
              <a:ext cx="2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 i="1">
                  <a:solidFill>
                    <a:srgbClr val="000000"/>
                  </a:solidFill>
                </a:rPr>
                <a:t>W</a:t>
              </a:r>
              <a:endParaRPr lang="en-GB"/>
            </a:p>
          </p:txBody>
        </p:sp>
        <p:sp>
          <p:nvSpPr>
            <p:cNvPr id="60438" name="Rectangle 12"/>
            <p:cNvSpPr>
              <a:spLocks noChangeArrowheads="1"/>
            </p:cNvSpPr>
            <p:nvPr/>
          </p:nvSpPr>
          <p:spPr bwMode="auto">
            <a:xfrm>
              <a:off x="4087" y="1014"/>
              <a:ext cx="5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60439" name="Rectangle 13"/>
            <p:cNvSpPr>
              <a:spLocks noChangeArrowheads="1"/>
            </p:cNvSpPr>
            <p:nvPr/>
          </p:nvSpPr>
          <p:spPr bwMode="auto">
            <a:xfrm>
              <a:off x="3056" y="1426"/>
              <a:ext cx="172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aBranch.branchTotal()</a:t>
              </a:r>
              <a:endParaRPr lang="en-GB"/>
            </a:p>
          </p:txBody>
        </p:sp>
        <p:sp>
          <p:nvSpPr>
            <p:cNvPr id="60440" name="Rectangle 21"/>
            <p:cNvSpPr>
              <a:spLocks noChangeArrowheads="1"/>
            </p:cNvSpPr>
            <p:nvPr/>
          </p:nvSpPr>
          <p:spPr bwMode="auto">
            <a:xfrm>
              <a:off x="573" y="1879"/>
              <a:ext cx="129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a.withdraw(100);</a:t>
              </a:r>
              <a:endParaRPr lang="en-GB"/>
            </a:p>
          </p:txBody>
        </p:sp>
        <p:sp>
          <p:nvSpPr>
            <p:cNvPr id="60441" name="Rectangle 22"/>
            <p:cNvSpPr>
              <a:spLocks noChangeArrowheads="1"/>
            </p:cNvSpPr>
            <p:nvPr/>
          </p:nvSpPr>
          <p:spPr bwMode="auto">
            <a:xfrm>
              <a:off x="2353" y="189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$100</a:t>
              </a:r>
              <a:endParaRPr lang="en-GB"/>
            </a:p>
          </p:txBody>
        </p:sp>
        <p:sp>
          <p:nvSpPr>
            <p:cNvPr id="60442" name="Rectangle 38"/>
            <p:cNvSpPr>
              <a:spLocks noChangeArrowheads="1"/>
            </p:cNvSpPr>
            <p:nvPr/>
          </p:nvSpPr>
          <p:spPr bwMode="auto">
            <a:xfrm>
              <a:off x="573" y="2144"/>
              <a:ext cx="11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b.deposit(100)</a:t>
              </a:r>
              <a:endParaRPr lang="en-GB"/>
            </a:p>
          </p:txBody>
        </p:sp>
        <p:sp>
          <p:nvSpPr>
            <p:cNvPr id="60443" name="Rectangle 39"/>
            <p:cNvSpPr>
              <a:spLocks noChangeArrowheads="1"/>
            </p:cNvSpPr>
            <p:nvPr/>
          </p:nvSpPr>
          <p:spPr bwMode="auto">
            <a:xfrm>
              <a:off x="2353" y="216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$300</a:t>
              </a:r>
              <a:endParaRPr lang="en-GB"/>
            </a:p>
          </p:txBody>
        </p:sp>
        <p:sp>
          <p:nvSpPr>
            <p:cNvPr id="60444" name="Rectangle 45"/>
            <p:cNvSpPr>
              <a:spLocks noChangeArrowheads="1"/>
            </p:cNvSpPr>
            <p:nvPr/>
          </p:nvSpPr>
          <p:spPr bwMode="auto">
            <a:xfrm>
              <a:off x="3056" y="2410"/>
              <a:ext cx="166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a.getBalance()</a:t>
              </a:r>
              <a:endParaRPr lang="en-GB"/>
            </a:p>
          </p:txBody>
        </p:sp>
        <p:sp>
          <p:nvSpPr>
            <p:cNvPr id="60445" name="Rectangle 46"/>
            <p:cNvSpPr>
              <a:spLocks noChangeArrowheads="1"/>
            </p:cNvSpPr>
            <p:nvPr/>
          </p:nvSpPr>
          <p:spPr bwMode="auto">
            <a:xfrm>
              <a:off x="5212" y="243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$100</a:t>
              </a:r>
              <a:endParaRPr lang="en-GB"/>
            </a:p>
          </p:txBody>
        </p:sp>
        <p:sp>
          <p:nvSpPr>
            <p:cNvPr id="60446" name="Rectangle 52"/>
            <p:cNvSpPr>
              <a:spLocks noChangeArrowheads="1"/>
            </p:cNvSpPr>
            <p:nvPr/>
          </p:nvSpPr>
          <p:spPr bwMode="auto">
            <a:xfrm>
              <a:off x="3056" y="2675"/>
              <a:ext cx="209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total+b.getBalance()</a:t>
              </a:r>
              <a:endParaRPr lang="en-GB"/>
            </a:p>
          </p:txBody>
        </p:sp>
        <p:sp>
          <p:nvSpPr>
            <p:cNvPr id="60447" name="Rectangle 53"/>
            <p:cNvSpPr>
              <a:spLocks noChangeArrowheads="1"/>
            </p:cNvSpPr>
            <p:nvPr/>
          </p:nvSpPr>
          <p:spPr bwMode="auto">
            <a:xfrm>
              <a:off x="5212" y="270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$400</a:t>
              </a:r>
              <a:endParaRPr lang="en-GB"/>
            </a:p>
          </p:txBody>
        </p:sp>
        <p:sp>
          <p:nvSpPr>
            <p:cNvPr id="60448" name="Rectangle 59"/>
            <p:cNvSpPr>
              <a:spLocks noChangeArrowheads="1"/>
            </p:cNvSpPr>
            <p:nvPr/>
          </p:nvSpPr>
          <p:spPr bwMode="auto">
            <a:xfrm>
              <a:off x="3056" y="2941"/>
              <a:ext cx="20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total+c.getBalance()</a:t>
              </a:r>
              <a:endParaRPr lang="en-GB"/>
            </a:p>
          </p:txBody>
        </p:sp>
        <p:sp>
          <p:nvSpPr>
            <p:cNvPr id="60449" name="Rectangle 65"/>
            <p:cNvSpPr>
              <a:spLocks noChangeArrowheads="1"/>
            </p:cNvSpPr>
            <p:nvPr/>
          </p:nvSpPr>
          <p:spPr bwMode="auto">
            <a:xfrm>
              <a:off x="3056" y="3140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...</a:t>
              </a:r>
              <a:endParaRPr lang="en-GB"/>
            </a:p>
          </p:txBody>
        </p:sp>
        <p:sp>
          <p:nvSpPr>
            <p:cNvPr id="60450" name="Line 87"/>
            <p:cNvSpPr>
              <a:spLocks noChangeShapeType="1"/>
            </p:cNvSpPr>
            <p:nvPr/>
          </p:nvSpPr>
          <p:spPr bwMode="auto">
            <a:xfrm>
              <a:off x="415" y="992"/>
              <a:ext cx="50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0451" name="Line 88"/>
            <p:cNvSpPr>
              <a:spLocks noChangeShapeType="1"/>
            </p:cNvSpPr>
            <p:nvPr/>
          </p:nvSpPr>
          <p:spPr bwMode="auto">
            <a:xfrm>
              <a:off x="373" y="3392"/>
              <a:ext cx="5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A serially equivalent interleaving of </a:t>
            </a:r>
            <a:r>
              <a:rPr lang="en-GB" sz="3200" i="1" smtClean="0"/>
              <a:t>V</a:t>
            </a:r>
            <a:r>
              <a:rPr lang="en-GB" sz="3200" smtClean="0"/>
              <a:t> and </a:t>
            </a:r>
            <a:r>
              <a:rPr lang="en-GB" sz="3200" i="1" smtClean="0"/>
              <a:t>W</a:t>
            </a:r>
            <a:endParaRPr lang="pt-BR" sz="3200" smtClean="0"/>
          </a:p>
        </p:txBody>
      </p:sp>
      <p:sp>
        <p:nvSpPr>
          <p:cNvPr id="614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Considere agora, o efeito de da </a:t>
            </a:r>
            <a:r>
              <a:rPr lang="pt-BR" smtClean="0">
                <a:solidFill>
                  <a:srgbClr val="0000FF"/>
                </a:solidFill>
              </a:rPr>
              <a:t>equivalência serial</a:t>
            </a:r>
            <a:r>
              <a:rPr lang="pt-BR" smtClean="0"/>
              <a:t> em relação ao problema </a:t>
            </a:r>
            <a:r>
              <a:rPr lang="pt-BR" smtClean="0">
                <a:solidFill>
                  <a:srgbClr val="C00000"/>
                </a:solidFill>
              </a:rPr>
              <a:t>“inconsistent retrivals”</a:t>
            </a:r>
            <a:r>
              <a:rPr lang="pt-BR" smtClean="0"/>
              <a:t>, no qual </a:t>
            </a:r>
            <a:r>
              <a:rPr lang="pt-BR" smtClean="0">
                <a:solidFill>
                  <a:srgbClr val="00B050"/>
                </a:solidFill>
              </a:rPr>
              <a:t>a transação V está transferindo a soma da conta A para B</a:t>
            </a:r>
            <a:r>
              <a:rPr lang="pt-BR" smtClean="0"/>
              <a:t>, e a transação W está obtendo a soma de todos os saldos.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Atomicidade de Transações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A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tomicidade</a:t>
            </a:r>
            <a:r>
              <a:rPr lang="pt-BR" sz="2800" dirty="0" smtClean="0"/>
              <a:t>:  “uma transação deve ser tudo ou nada”.</a:t>
            </a:r>
          </a:p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C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onsistência</a:t>
            </a:r>
            <a:r>
              <a:rPr lang="pt-BR" sz="2800" dirty="0" smtClean="0"/>
              <a:t>:  “uma transação toma o sistema de um estado consistente para um outro estado consistente”.</a:t>
            </a:r>
          </a:p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I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solamento</a:t>
            </a:r>
            <a:r>
              <a:rPr lang="pt-BR" sz="2800" dirty="0" smtClean="0"/>
              <a:t>:  “cada transação deve ser realizada sem interferência de outras transações”.</a:t>
            </a:r>
          </a:p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D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urabilidade</a:t>
            </a:r>
            <a:r>
              <a:rPr lang="pt-BR" sz="2800" dirty="0" smtClean="0"/>
              <a:t>: “após uma transação ter sido completada bem sucedida, todos os seus efeitos são salvos em memória permanente.</a:t>
            </a:r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A serially equivalent interleaving of </a:t>
            </a:r>
            <a:r>
              <a:rPr lang="en-GB" sz="3200" i="1" smtClean="0"/>
              <a:t>V</a:t>
            </a:r>
            <a:r>
              <a:rPr lang="en-GB" sz="3200" smtClean="0"/>
              <a:t> and </a:t>
            </a:r>
            <a:r>
              <a:rPr lang="en-GB" sz="3200" i="1" smtClean="0"/>
              <a:t>W</a:t>
            </a:r>
            <a:endParaRPr lang="pt-BR" sz="3200" smtClean="0"/>
          </a:p>
        </p:txBody>
      </p:sp>
      <p:sp>
        <p:nvSpPr>
          <p:cNvPr id="624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O “inconsistent retrivals problem” pode ocorrer quando uma transação de recuperação executa concorrentemente com outra transação de “update”.</a:t>
            </a:r>
          </a:p>
          <a:p>
            <a:pPr>
              <a:buFont typeface="Arial" charset="0"/>
              <a:buNone/>
            </a:pPr>
            <a:endParaRPr lang="pt-BR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A serially equivalent interleaving of </a:t>
            </a:r>
            <a:r>
              <a:rPr lang="en-GB" sz="3200" i="1" smtClean="0"/>
              <a:t>V</a:t>
            </a:r>
            <a:r>
              <a:rPr lang="en-GB" sz="3200" smtClean="0"/>
              <a:t> and </a:t>
            </a:r>
            <a:r>
              <a:rPr lang="en-GB" sz="3200" i="1" smtClean="0"/>
              <a:t>W</a:t>
            </a:r>
            <a:endParaRPr lang="pt-BR" sz="3200" smtClean="0"/>
          </a:p>
        </p:txBody>
      </p:sp>
      <p:sp>
        <p:nvSpPr>
          <p:cNvPr id="634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O problema </a:t>
            </a:r>
            <a:r>
              <a:rPr lang="pt-BR" i="1" smtClean="0"/>
              <a:t>“inconsistent retrivals” </a:t>
            </a:r>
            <a:r>
              <a:rPr lang="pt-BR" smtClean="0"/>
              <a:t>não pode ocorrer se uma transação de recuperação é executada antes ou após a transação de “</a:t>
            </a:r>
            <a:r>
              <a:rPr lang="pt-BR" i="1" smtClean="0"/>
              <a:t>update”</a:t>
            </a:r>
            <a:r>
              <a:rPr lang="pt-BR" smtClean="0"/>
              <a:t> ocorrer.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A serially equivalent interleaving of </a:t>
            </a:r>
            <a:r>
              <a:rPr lang="en-GB" sz="3200" i="1" smtClean="0"/>
              <a:t>V</a:t>
            </a:r>
            <a:r>
              <a:rPr lang="en-GB" sz="3200" smtClean="0"/>
              <a:t> and </a:t>
            </a:r>
            <a:r>
              <a:rPr lang="en-GB" sz="3200" i="1" smtClean="0"/>
              <a:t>W</a:t>
            </a:r>
            <a:endParaRPr lang="pt-BR" sz="3200" smtClean="0"/>
          </a:p>
        </p:txBody>
      </p:sp>
      <p:sp>
        <p:nvSpPr>
          <p:cNvPr id="645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Uma </a:t>
            </a:r>
            <a:r>
              <a:rPr lang="pt-BR" smtClean="0">
                <a:solidFill>
                  <a:srgbClr val="0000FF"/>
                </a:solidFill>
              </a:rPr>
              <a:t>intercalação de equivalência serial  </a:t>
            </a:r>
            <a:r>
              <a:rPr lang="pt-BR" smtClean="0"/>
              <a:t>de uma </a:t>
            </a:r>
            <a:r>
              <a:rPr lang="pt-BR" smtClean="0">
                <a:solidFill>
                  <a:srgbClr val="C00000"/>
                </a:solidFill>
              </a:rPr>
              <a:t>transação </a:t>
            </a:r>
            <a:r>
              <a:rPr lang="pt-BR" smtClean="0"/>
              <a:t>W</a:t>
            </a:r>
            <a:r>
              <a:rPr lang="pt-BR" smtClean="0">
                <a:solidFill>
                  <a:srgbClr val="C00000"/>
                </a:solidFill>
              </a:rPr>
              <a:t> de recuperação </a:t>
            </a:r>
            <a:r>
              <a:rPr lang="pt-BR" smtClean="0"/>
              <a:t>(“retrieval”) e uma </a:t>
            </a:r>
            <a:r>
              <a:rPr lang="pt-BR" smtClean="0">
                <a:solidFill>
                  <a:srgbClr val="C00000"/>
                </a:solidFill>
              </a:rPr>
              <a:t>transação </a:t>
            </a:r>
            <a:r>
              <a:rPr lang="pt-BR" smtClean="0"/>
              <a:t>V</a:t>
            </a:r>
            <a:r>
              <a:rPr lang="pt-BR" smtClean="0">
                <a:solidFill>
                  <a:srgbClr val="C00000"/>
                </a:solidFill>
              </a:rPr>
              <a:t> de atualização </a:t>
            </a:r>
            <a:r>
              <a:rPr lang="pt-BR" smtClean="0"/>
              <a:t>(“update”), impede de ocorrer  recuperações inconsistentes.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Instructor’s Guide for  Coulouris, Dollimore and Kindberg   Distributed Systems: Concepts and Design   Edn. 4   </a:t>
            </a:r>
            <a:br>
              <a:rPr lang="en-GB"/>
            </a:br>
            <a:r>
              <a:rPr lang="en-GB"/>
              <a:t>©  Addison-Wesley Publishers 2005 </a:t>
            </a:r>
            <a:endParaRPr 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A serially equivalent interleaving of </a:t>
            </a:r>
            <a:r>
              <a:rPr lang="en-GB" sz="3200" i="1" smtClean="0"/>
              <a:t>V</a:t>
            </a:r>
            <a:r>
              <a:rPr lang="en-GB" sz="3200" smtClean="0"/>
              <a:t> and </a:t>
            </a:r>
            <a:r>
              <a:rPr lang="en-GB" sz="3200" i="1" smtClean="0"/>
              <a:t>W</a:t>
            </a:r>
            <a:endParaRPr lang="en-GB" sz="3200" smtClean="0"/>
          </a:p>
        </p:txBody>
      </p:sp>
      <p:sp>
        <p:nvSpPr>
          <p:cNvPr id="65540" name="Rectangle 24"/>
          <p:cNvSpPr>
            <a:spLocks noChangeArrowheads="1"/>
          </p:cNvSpPr>
          <p:nvPr/>
        </p:nvSpPr>
        <p:spPr bwMode="auto">
          <a:xfrm>
            <a:off x="3414713" y="2822575"/>
            <a:ext cx="2381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41" name="Rectangle 29"/>
          <p:cNvSpPr>
            <a:spLocks noChangeArrowheads="1"/>
          </p:cNvSpPr>
          <p:nvPr/>
        </p:nvSpPr>
        <p:spPr bwMode="auto">
          <a:xfrm>
            <a:off x="7604125" y="2822575"/>
            <a:ext cx="2222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42" name="Rectangle 69"/>
          <p:cNvSpPr>
            <a:spLocks noChangeArrowheads="1"/>
          </p:cNvSpPr>
          <p:nvPr/>
        </p:nvSpPr>
        <p:spPr bwMode="auto">
          <a:xfrm>
            <a:off x="3414713" y="5376863"/>
            <a:ext cx="23812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43" name="Rectangle 73"/>
          <p:cNvSpPr>
            <a:spLocks noChangeArrowheads="1"/>
          </p:cNvSpPr>
          <p:nvPr/>
        </p:nvSpPr>
        <p:spPr bwMode="auto">
          <a:xfrm>
            <a:off x="4260850" y="537686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44" name="Rectangle 77"/>
          <p:cNvSpPr>
            <a:spLocks noChangeArrowheads="1"/>
          </p:cNvSpPr>
          <p:nvPr/>
        </p:nvSpPr>
        <p:spPr bwMode="auto">
          <a:xfrm>
            <a:off x="7604125" y="5376863"/>
            <a:ext cx="22225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65545" name="Group 89"/>
          <p:cNvGrpSpPr>
            <a:grpSpLocks/>
          </p:cNvGrpSpPr>
          <p:nvPr/>
        </p:nvGrpSpPr>
        <p:grpSpPr bwMode="auto">
          <a:xfrm>
            <a:off x="546100" y="1574800"/>
            <a:ext cx="7661275" cy="3810000"/>
            <a:chOff x="373" y="992"/>
            <a:chExt cx="5228" cy="2400"/>
          </a:xfrm>
        </p:grpSpPr>
        <p:sp>
          <p:nvSpPr>
            <p:cNvPr id="65546" name="Rectangle 83"/>
            <p:cNvSpPr>
              <a:spLocks noChangeArrowheads="1"/>
            </p:cNvSpPr>
            <p:nvPr/>
          </p:nvSpPr>
          <p:spPr bwMode="auto">
            <a:xfrm>
              <a:off x="398" y="994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47" name="Rectangle 84"/>
            <p:cNvSpPr>
              <a:spLocks noChangeArrowheads="1"/>
            </p:cNvSpPr>
            <p:nvPr/>
          </p:nvSpPr>
          <p:spPr bwMode="auto">
            <a:xfrm>
              <a:off x="2926" y="1004"/>
              <a:ext cx="2610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48" name="Rectangle 85"/>
            <p:cNvSpPr>
              <a:spLocks noChangeArrowheads="1"/>
            </p:cNvSpPr>
            <p:nvPr/>
          </p:nvSpPr>
          <p:spPr bwMode="auto">
            <a:xfrm>
              <a:off x="387" y="1315"/>
              <a:ext cx="2505" cy="425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49" name="Rectangle 86"/>
            <p:cNvSpPr>
              <a:spLocks noChangeArrowheads="1"/>
            </p:cNvSpPr>
            <p:nvPr/>
          </p:nvSpPr>
          <p:spPr bwMode="auto">
            <a:xfrm>
              <a:off x="2926" y="1315"/>
              <a:ext cx="2622" cy="425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50" name="Rectangle 4"/>
            <p:cNvSpPr>
              <a:spLocks noChangeArrowheads="1"/>
            </p:cNvSpPr>
            <p:nvPr/>
          </p:nvSpPr>
          <p:spPr bwMode="auto">
            <a:xfrm>
              <a:off x="547" y="1035"/>
              <a:ext cx="10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65551" name="Rectangle 5"/>
            <p:cNvSpPr>
              <a:spLocks noChangeArrowheads="1"/>
            </p:cNvSpPr>
            <p:nvPr/>
          </p:nvSpPr>
          <p:spPr bwMode="auto">
            <a:xfrm flipH="1">
              <a:off x="1657" y="1035"/>
              <a:ext cx="14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 i="1">
                  <a:solidFill>
                    <a:srgbClr val="000000"/>
                  </a:solidFill>
                </a:rPr>
                <a:t>V</a:t>
              </a:r>
              <a:endParaRPr lang="en-GB"/>
            </a:p>
          </p:txBody>
        </p:sp>
        <p:sp>
          <p:nvSpPr>
            <p:cNvPr id="65552" name="Rectangle 6"/>
            <p:cNvSpPr>
              <a:spLocks noChangeArrowheads="1"/>
            </p:cNvSpPr>
            <p:nvPr/>
          </p:nvSpPr>
          <p:spPr bwMode="auto">
            <a:xfrm>
              <a:off x="1546" y="1014"/>
              <a:ext cx="5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65553" name="Rectangle 7"/>
            <p:cNvSpPr>
              <a:spLocks noChangeArrowheads="1"/>
            </p:cNvSpPr>
            <p:nvPr/>
          </p:nvSpPr>
          <p:spPr bwMode="auto">
            <a:xfrm>
              <a:off x="1593" y="1014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65554" name="Rectangle 8"/>
            <p:cNvSpPr>
              <a:spLocks noChangeArrowheads="1"/>
            </p:cNvSpPr>
            <p:nvPr/>
          </p:nvSpPr>
          <p:spPr bwMode="auto">
            <a:xfrm>
              <a:off x="573" y="1302"/>
              <a:ext cx="129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a.withdraw(100);</a:t>
              </a:r>
              <a:endParaRPr lang="en-GB"/>
            </a:p>
          </p:txBody>
        </p:sp>
        <p:sp>
          <p:nvSpPr>
            <p:cNvPr id="65555" name="Rectangle 9"/>
            <p:cNvSpPr>
              <a:spLocks noChangeArrowheads="1"/>
            </p:cNvSpPr>
            <p:nvPr/>
          </p:nvSpPr>
          <p:spPr bwMode="auto">
            <a:xfrm>
              <a:off x="573" y="1521"/>
              <a:ext cx="11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b.deposit(100)</a:t>
              </a:r>
              <a:endParaRPr lang="en-GB"/>
            </a:p>
          </p:txBody>
        </p:sp>
        <p:sp>
          <p:nvSpPr>
            <p:cNvPr id="65556" name="Rectangle 10"/>
            <p:cNvSpPr>
              <a:spLocks noChangeArrowheads="1"/>
            </p:cNvSpPr>
            <p:nvPr/>
          </p:nvSpPr>
          <p:spPr bwMode="auto">
            <a:xfrm>
              <a:off x="3056" y="1035"/>
              <a:ext cx="10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65557" name="Rectangle 11"/>
            <p:cNvSpPr>
              <a:spLocks noChangeArrowheads="1"/>
            </p:cNvSpPr>
            <p:nvPr/>
          </p:nvSpPr>
          <p:spPr bwMode="auto">
            <a:xfrm>
              <a:off x="4193" y="1035"/>
              <a:ext cx="2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 i="1">
                  <a:solidFill>
                    <a:srgbClr val="000000"/>
                  </a:solidFill>
                </a:rPr>
                <a:t>W</a:t>
              </a:r>
              <a:endParaRPr lang="en-GB"/>
            </a:p>
          </p:txBody>
        </p:sp>
        <p:sp>
          <p:nvSpPr>
            <p:cNvPr id="65558" name="Rectangle 12"/>
            <p:cNvSpPr>
              <a:spLocks noChangeArrowheads="1"/>
            </p:cNvSpPr>
            <p:nvPr/>
          </p:nvSpPr>
          <p:spPr bwMode="auto">
            <a:xfrm>
              <a:off x="4087" y="1014"/>
              <a:ext cx="5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65559" name="Rectangle 13"/>
            <p:cNvSpPr>
              <a:spLocks noChangeArrowheads="1"/>
            </p:cNvSpPr>
            <p:nvPr/>
          </p:nvSpPr>
          <p:spPr bwMode="auto">
            <a:xfrm>
              <a:off x="3056" y="1426"/>
              <a:ext cx="172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aBranch.branchTotal()</a:t>
              </a:r>
              <a:endParaRPr lang="en-GB"/>
            </a:p>
          </p:txBody>
        </p:sp>
        <p:sp>
          <p:nvSpPr>
            <p:cNvPr id="65560" name="Rectangle 21"/>
            <p:cNvSpPr>
              <a:spLocks noChangeArrowheads="1"/>
            </p:cNvSpPr>
            <p:nvPr/>
          </p:nvSpPr>
          <p:spPr bwMode="auto">
            <a:xfrm>
              <a:off x="573" y="1879"/>
              <a:ext cx="129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a.withdraw(100);</a:t>
              </a:r>
              <a:endParaRPr lang="en-GB"/>
            </a:p>
          </p:txBody>
        </p:sp>
        <p:sp>
          <p:nvSpPr>
            <p:cNvPr id="65561" name="Rectangle 22"/>
            <p:cNvSpPr>
              <a:spLocks noChangeArrowheads="1"/>
            </p:cNvSpPr>
            <p:nvPr/>
          </p:nvSpPr>
          <p:spPr bwMode="auto">
            <a:xfrm>
              <a:off x="2353" y="189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$100</a:t>
              </a:r>
              <a:endParaRPr lang="en-GB"/>
            </a:p>
          </p:txBody>
        </p:sp>
        <p:sp>
          <p:nvSpPr>
            <p:cNvPr id="65562" name="Rectangle 38"/>
            <p:cNvSpPr>
              <a:spLocks noChangeArrowheads="1"/>
            </p:cNvSpPr>
            <p:nvPr/>
          </p:nvSpPr>
          <p:spPr bwMode="auto">
            <a:xfrm>
              <a:off x="573" y="2144"/>
              <a:ext cx="11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b.deposit(100)</a:t>
              </a:r>
              <a:endParaRPr lang="en-GB"/>
            </a:p>
          </p:txBody>
        </p:sp>
        <p:sp>
          <p:nvSpPr>
            <p:cNvPr id="65563" name="Rectangle 39"/>
            <p:cNvSpPr>
              <a:spLocks noChangeArrowheads="1"/>
            </p:cNvSpPr>
            <p:nvPr/>
          </p:nvSpPr>
          <p:spPr bwMode="auto">
            <a:xfrm>
              <a:off x="2353" y="216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$300</a:t>
              </a:r>
              <a:endParaRPr lang="en-GB"/>
            </a:p>
          </p:txBody>
        </p:sp>
        <p:sp>
          <p:nvSpPr>
            <p:cNvPr id="65564" name="Rectangle 45"/>
            <p:cNvSpPr>
              <a:spLocks noChangeArrowheads="1"/>
            </p:cNvSpPr>
            <p:nvPr/>
          </p:nvSpPr>
          <p:spPr bwMode="auto">
            <a:xfrm>
              <a:off x="3056" y="2410"/>
              <a:ext cx="166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a.getBalance()</a:t>
              </a:r>
              <a:endParaRPr lang="en-GB"/>
            </a:p>
          </p:txBody>
        </p:sp>
        <p:sp>
          <p:nvSpPr>
            <p:cNvPr id="65565" name="Rectangle 46"/>
            <p:cNvSpPr>
              <a:spLocks noChangeArrowheads="1"/>
            </p:cNvSpPr>
            <p:nvPr/>
          </p:nvSpPr>
          <p:spPr bwMode="auto">
            <a:xfrm>
              <a:off x="5212" y="243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$100</a:t>
              </a:r>
              <a:endParaRPr lang="en-GB"/>
            </a:p>
          </p:txBody>
        </p:sp>
        <p:sp>
          <p:nvSpPr>
            <p:cNvPr id="65566" name="Rectangle 52"/>
            <p:cNvSpPr>
              <a:spLocks noChangeArrowheads="1"/>
            </p:cNvSpPr>
            <p:nvPr/>
          </p:nvSpPr>
          <p:spPr bwMode="auto">
            <a:xfrm>
              <a:off x="3056" y="2675"/>
              <a:ext cx="209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total+b.getBalance()</a:t>
              </a:r>
              <a:endParaRPr lang="en-GB"/>
            </a:p>
          </p:txBody>
        </p:sp>
        <p:sp>
          <p:nvSpPr>
            <p:cNvPr id="65567" name="Rectangle 53"/>
            <p:cNvSpPr>
              <a:spLocks noChangeArrowheads="1"/>
            </p:cNvSpPr>
            <p:nvPr/>
          </p:nvSpPr>
          <p:spPr bwMode="auto">
            <a:xfrm>
              <a:off x="5212" y="270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$400</a:t>
              </a:r>
              <a:endParaRPr lang="en-GB"/>
            </a:p>
          </p:txBody>
        </p:sp>
        <p:sp>
          <p:nvSpPr>
            <p:cNvPr id="65568" name="Rectangle 59"/>
            <p:cNvSpPr>
              <a:spLocks noChangeArrowheads="1"/>
            </p:cNvSpPr>
            <p:nvPr/>
          </p:nvSpPr>
          <p:spPr bwMode="auto">
            <a:xfrm>
              <a:off x="3056" y="2941"/>
              <a:ext cx="20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total+c.getBalance()</a:t>
              </a:r>
              <a:endParaRPr lang="en-GB"/>
            </a:p>
          </p:txBody>
        </p:sp>
        <p:sp>
          <p:nvSpPr>
            <p:cNvPr id="65569" name="Rectangle 65"/>
            <p:cNvSpPr>
              <a:spLocks noChangeArrowheads="1"/>
            </p:cNvSpPr>
            <p:nvPr/>
          </p:nvSpPr>
          <p:spPr bwMode="auto">
            <a:xfrm>
              <a:off x="3056" y="3140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...</a:t>
              </a:r>
              <a:endParaRPr lang="en-GB"/>
            </a:p>
          </p:txBody>
        </p:sp>
        <p:sp>
          <p:nvSpPr>
            <p:cNvPr id="65570" name="Line 87"/>
            <p:cNvSpPr>
              <a:spLocks noChangeShapeType="1"/>
            </p:cNvSpPr>
            <p:nvPr/>
          </p:nvSpPr>
          <p:spPr bwMode="auto">
            <a:xfrm>
              <a:off x="415" y="992"/>
              <a:ext cx="50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5571" name="Line 88"/>
            <p:cNvSpPr>
              <a:spLocks noChangeShapeType="1"/>
            </p:cNvSpPr>
            <p:nvPr/>
          </p:nvSpPr>
          <p:spPr bwMode="auto">
            <a:xfrm>
              <a:off x="373" y="3392"/>
              <a:ext cx="5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Equivalência Serial</a:t>
            </a:r>
          </a:p>
        </p:txBody>
      </p:sp>
      <p:sp>
        <p:nvSpPr>
          <p:cNvPr id="66563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Se cada das </a:t>
            </a:r>
            <a:r>
              <a:rPr lang="pt-BR" b="1" smtClean="0"/>
              <a:t>diversas transações </a:t>
            </a:r>
            <a:r>
              <a:rPr lang="pt-BR" smtClean="0"/>
              <a:t>é conhecida ter o efeito correto quando ela é feita sobre o que é próprio dela, então podemos inferir que </a:t>
            </a:r>
            <a:r>
              <a:rPr lang="pt-BR" smtClean="0">
                <a:solidFill>
                  <a:srgbClr val="0000FF"/>
                </a:solidFill>
              </a:rPr>
              <a:t>se estas transações são feitas uma em um tempo, em alguma ordem, o efeito combinado será também correto</a:t>
            </a:r>
            <a:r>
              <a:rPr lang="pt-BR" smtClean="0"/>
              <a:t>.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Equivalência Serial</a:t>
            </a:r>
          </a:p>
        </p:txBody>
      </p:sp>
      <p:sp>
        <p:nvSpPr>
          <p:cNvPr id="67587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Uma </a:t>
            </a:r>
            <a:r>
              <a:rPr lang="pt-BR" smtClean="0">
                <a:solidFill>
                  <a:srgbClr val="0000FF"/>
                </a:solidFill>
              </a:rPr>
              <a:t>intercalação das operações de transações</a:t>
            </a:r>
            <a:r>
              <a:rPr lang="pt-BR" smtClean="0"/>
              <a:t> na qual </a:t>
            </a:r>
            <a:r>
              <a:rPr lang="pt-BR" smtClean="0">
                <a:solidFill>
                  <a:schemeClr val="accent2"/>
                </a:solidFill>
              </a:rPr>
              <a:t>o efeito combinado é o mesmo como se as transações tivessem sido executadas uma em um tempo, em alguma ordem</a:t>
            </a:r>
            <a:r>
              <a:rPr lang="pt-BR" smtClean="0"/>
              <a:t>, é considerada uma intercalação </a:t>
            </a:r>
            <a:r>
              <a:rPr lang="pt-BR" smtClean="0">
                <a:solidFill>
                  <a:srgbClr val="0000FF"/>
                </a:solidFill>
              </a:rPr>
              <a:t>equivalente serialmente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Equivalência Serial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Dizemos que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duas transações diferentes </a:t>
            </a:r>
            <a:r>
              <a:rPr lang="pt-BR" b="1" dirty="0" smtClean="0">
                <a:solidFill>
                  <a:srgbClr val="0000FF"/>
                </a:solidFill>
              </a:rPr>
              <a:t>têm o mesmo efeito</a:t>
            </a:r>
            <a:r>
              <a:rPr lang="pt-BR" dirty="0" smtClean="0"/>
              <a:t>,</a:t>
            </a:r>
            <a:r>
              <a:rPr lang="pt-BR" b="1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quando as operações de leitura retornam os mesmos valores, e as variáveis de instância dos objetos têm, no final, o mesmo valor.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Equivalência Serial</a:t>
            </a:r>
          </a:p>
        </p:txBody>
      </p:sp>
      <p:sp>
        <p:nvSpPr>
          <p:cNvPr id="696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O uso de </a:t>
            </a:r>
            <a:r>
              <a:rPr lang="pt-BR" smtClean="0">
                <a:solidFill>
                  <a:srgbClr val="0000FF"/>
                </a:solidFill>
              </a:rPr>
              <a:t>equivalência serial </a:t>
            </a:r>
            <a:r>
              <a:rPr lang="pt-BR" smtClean="0"/>
              <a:t>como um </a:t>
            </a:r>
            <a:r>
              <a:rPr lang="pt-BR" smtClean="0">
                <a:solidFill>
                  <a:srgbClr val="0000FF"/>
                </a:solidFill>
              </a:rPr>
              <a:t>critério para execução concorrente correta de transações</a:t>
            </a:r>
            <a:r>
              <a:rPr lang="pt-BR" smtClean="0"/>
              <a:t>, impede a ocorrência de </a:t>
            </a:r>
            <a:r>
              <a:rPr lang="pt-BR" smtClean="0">
                <a:solidFill>
                  <a:srgbClr val="C00000"/>
                </a:solidFill>
              </a:rPr>
              <a:t>atualizações perdidas </a:t>
            </a:r>
            <a:r>
              <a:rPr lang="pt-BR" smtClean="0"/>
              <a:t>(“lost updates”) e </a:t>
            </a:r>
            <a:r>
              <a:rPr lang="pt-BR" smtClean="0">
                <a:solidFill>
                  <a:srgbClr val="C00000"/>
                </a:solidFill>
              </a:rPr>
              <a:t>recuperações inconsistentes </a:t>
            </a:r>
            <a:r>
              <a:rPr lang="pt-BR" smtClean="0"/>
              <a:t>(“inconsistent retrievals).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 Conflitantes</a:t>
            </a:r>
          </a:p>
        </p:txBody>
      </p:sp>
      <p:sp>
        <p:nvSpPr>
          <p:cNvPr id="706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Pares de operações são confitantes, se seus efeitos combinados depende da ordem na qual a operações no par são executados.</a:t>
            </a:r>
          </a:p>
          <a:p>
            <a:endParaRPr lang="pt-BR" smtClean="0"/>
          </a:p>
          <a:p>
            <a:r>
              <a:rPr lang="pt-BR" smtClean="0"/>
              <a:t>Considerando um par </a:t>
            </a:r>
            <a:r>
              <a:rPr lang="pt-BR" i="1" smtClean="0"/>
              <a:t>read </a:t>
            </a:r>
            <a:r>
              <a:rPr lang="pt-BR" smtClean="0"/>
              <a:t>e </a:t>
            </a:r>
            <a:r>
              <a:rPr lang="pt-BR" i="1" smtClean="0"/>
              <a:t>write</a:t>
            </a:r>
            <a:r>
              <a:rPr lang="pt-BR" smtClean="0"/>
              <a:t>, a operação </a:t>
            </a:r>
            <a:r>
              <a:rPr lang="pt-BR" i="1" smtClean="0"/>
              <a:t>read </a:t>
            </a:r>
            <a:r>
              <a:rPr lang="pt-BR" smtClean="0"/>
              <a:t>acessa o valor de um objeto e </a:t>
            </a:r>
            <a:r>
              <a:rPr lang="pt-BR" i="1" smtClean="0"/>
              <a:t>write </a:t>
            </a:r>
            <a:r>
              <a:rPr lang="pt-BR" smtClean="0"/>
              <a:t>muda seu valor.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Operações Conflitantes</a:t>
            </a:r>
          </a:p>
        </p:txBody>
      </p:sp>
      <p:sp>
        <p:nvSpPr>
          <p:cNvPr id="716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O </a:t>
            </a:r>
            <a:r>
              <a:rPr lang="pt-BR" b="1" i="1" smtClean="0"/>
              <a:t>efeito </a:t>
            </a:r>
            <a:r>
              <a:rPr lang="pt-BR" smtClean="0"/>
              <a:t>de um operação </a:t>
            </a:r>
            <a:r>
              <a:rPr lang="pt-BR" smtClean="0">
                <a:solidFill>
                  <a:srgbClr val="0000FF"/>
                </a:solidFill>
              </a:rPr>
              <a:t>refere-se ao valor de um objeto estabelecido por uma operação </a:t>
            </a:r>
            <a:r>
              <a:rPr lang="pt-BR" i="1" smtClean="0">
                <a:solidFill>
                  <a:srgbClr val="0000FF"/>
                </a:solidFill>
              </a:rPr>
              <a:t>write</a:t>
            </a:r>
            <a:r>
              <a:rPr lang="pt-BR" smtClean="0"/>
              <a:t> e o resultado retornado por uma operação </a:t>
            </a:r>
            <a:r>
              <a:rPr lang="pt-BR" i="1" smtClean="0">
                <a:solidFill>
                  <a:srgbClr val="0000FF"/>
                </a:solidFill>
              </a:rPr>
              <a:t>read</a:t>
            </a:r>
            <a:r>
              <a:rPr lang="pt-BR" smtClean="0"/>
              <a:t>.</a:t>
            </a:r>
          </a:p>
          <a:p>
            <a:endParaRPr lang="pt-BR" smtClean="0"/>
          </a:p>
          <a:p>
            <a:r>
              <a:rPr lang="pt-BR" smtClean="0"/>
              <a:t>As regras de conflito para as operações read e write são dadas no slide que segue: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 de Falha:  Crash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Afeta:   Processo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Descrição:   O processo pára e permanece parado. Outros processos podem </a:t>
            </a:r>
            <a:r>
              <a:rPr lang="pt-BR" b="1" smtClean="0"/>
              <a:t>não</a:t>
            </a:r>
            <a:r>
              <a:rPr lang="pt-BR" smtClean="0"/>
              <a:t> ser capazes de detectar este estado.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72188"/>
            <a:ext cx="2895600" cy="64928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85750"/>
            <a:ext cx="8072437" cy="1143000"/>
          </a:xfrm>
        </p:spPr>
        <p:txBody>
          <a:bodyPr/>
          <a:lstStyle/>
          <a:p>
            <a:pPr eaLnBrk="1" hangingPunct="1"/>
            <a:r>
              <a:rPr lang="en-GB" smtClean="0"/>
              <a:t/>
            </a:r>
            <a:br>
              <a:rPr lang="en-GB" smtClean="0"/>
            </a:br>
            <a:r>
              <a:rPr lang="en-GB" sz="3600" i="1" smtClean="0"/>
              <a:t>Read</a:t>
            </a:r>
            <a:r>
              <a:rPr lang="en-GB" sz="3600" smtClean="0"/>
              <a:t> and </a:t>
            </a:r>
            <a:r>
              <a:rPr lang="en-GB" sz="3600" i="1" smtClean="0"/>
              <a:t>write</a:t>
            </a:r>
            <a:r>
              <a:rPr lang="en-GB" sz="3600" smtClean="0"/>
              <a:t> operation conflict rules</a:t>
            </a:r>
          </a:p>
        </p:txBody>
      </p:sp>
      <p:grpSp>
        <p:nvGrpSpPr>
          <p:cNvPr id="72708" name="Group 107"/>
          <p:cNvGrpSpPr>
            <a:grpSpLocks/>
          </p:cNvGrpSpPr>
          <p:nvPr/>
        </p:nvGrpSpPr>
        <p:grpSpPr bwMode="auto">
          <a:xfrm>
            <a:off x="0" y="1949450"/>
            <a:ext cx="10144125" cy="3908425"/>
            <a:chOff x="333" y="1228"/>
            <a:chExt cx="6050" cy="2037"/>
          </a:xfrm>
        </p:grpSpPr>
        <p:sp>
          <p:nvSpPr>
            <p:cNvPr id="72709" name="Rectangle 105"/>
            <p:cNvSpPr>
              <a:spLocks noChangeArrowheads="1"/>
            </p:cNvSpPr>
            <p:nvPr/>
          </p:nvSpPr>
          <p:spPr bwMode="auto">
            <a:xfrm>
              <a:off x="333" y="1241"/>
              <a:ext cx="5264" cy="415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2710" name="Rectangle 4"/>
            <p:cNvSpPr>
              <a:spLocks noChangeArrowheads="1"/>
            </p:cNvSpPr>
            <p:nvPr/>
          </p:nvSpPr>
          <p:spPr bwMode="auto">
            <a:xfrm>
              <a:off x="357" y="1285"/>
              <a:ext cx="172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Operations of different</a:t>
              </a:r>
              <a:endParaRPr lang="en-GB"/>
            </a:p>
          </p:txBody>
        </p:sp>
        <p:sp>
          <p:nvSpPr>
            <p:cNvPr id="72711" name="Rectangle 5"/>
            <p:cNvSpPr>
              <a:spLocks noChangeArrowheads="1"/>
            </p:cNvSpPr>
            <p:nvPr/>
          </p:nvSpPr>
          <p:spPr bwMode="auto">
            <a:xfrm>
              <a:off x="679" y="1454"/>
              <a:ext cx="94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transactions</a:t>
              </a:r>
              <a:endParaRPr lang="en-GB"/>
            </a:p>
          </p:txBody>
        </p:sp>
        <p:sp>
          <p:nvSpPr>
            <p:cNvPr id="72712" name="Rectangle 8"/>
            <p:cNvSpPr>
              <a:spLocks noChangeArrowheads="1"/>
            </p:cNvSpPr>
            <p:nvPr/>
          </p:nvSpPr>
          <p:spPr bwMode="auto">
            <a:xfrm>
              <a:off x="1937" y="1285"/>
              <a:ext cx="58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Conflict</a:t>
              </a:r>
              <a:endParaRPr lang="en-GB"/>
            </a:p>
          </p:txBody>
        </p:sp>
        <p:sp>
          <p:nvSpPr>
            <p:cNvPr id="72713" name="Rectangle 10"/>
            <p:cNvSpPr>
              <a:spLocks noChangeArrowheads="1"/>
            </p:cNvSpPr>
            <p:nvPr/>
          </p:nvSpPr>
          <p:spPr bwMode="auto">
            <a:xfrm>
              <a:off x="3931" y="1285"/>
              <a:ext cx="6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Reason</a:t>
              </a:r>
              <a:endParaRPr lang="en-GB"/>
            </a:p>
          </p:txBody>
        </p:sp>
        <p:sp>
          <p:nvSpPr>
            <p:cNvPr id="72714" name="Rectangle 23"/>
            <p:cNvSpPr>
              <a:spLocks noChangeArrowheads="1"/>
            </p:cNvSpPr>
            <p:nvPr/>
          </p:nvSpPr>
          <p:spPr bwMode="auto">
            <a:xfrm>
              <a:off x="484" y="1750"/>
              <a:ext cx="35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read</a:t>
              </a:r>
              <a:endParaRPr lang="en-GB"/>
            </a:p>
          </p:txBody>
        </p:sp>
        <p:sp>
          <p:nvSpPr>
            <p:cNvPr id="72715" name="Rectangle 25"/>
            <p:cNvSpPr>
              <a:spLocks noChangeArrowheads="1"/>
            </p:cNvSpPr>
            <p:nvPr/>
          </p:nvSpPr>
          <p:spPr bwMode="auto">
            <a:xfrm>
              <a:off x="1297" y="1750"/>
              <a:ext cx="35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read</a:t>
              </a:r>
              <a:endParaRPr lang="en-GB"/>
            </a:p>
          </p:txBody>
        </p:sp>
        <p:sp>
          <p:nvSpPr>
            <p:cNvPr id="72716" name="Rectangle 27"/>
            <p:cNvSpPr>
              <a:spLocks noChangeArrowheads="1"/>
            </p:cNvSpPr>
            <p:nvPr/>
          </p:nvSpPr>
          <p:spPr bwMode="auto">
            <a:xfrm>
              <a:off x="1941" y="1750"/>
              <a:ext cx="22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No</a:t>
              </a:r>
              <a:endParaRPr lang="en-GB"/>
            </a:p>
          </p:txBody>
        </p:sp>
        <p:sp>
          <p:nvSpPr>
            <p:cNvPr id="72717" name="Rectangle 28"/>
            <p:cNvSpPr>
              <a:spLocks noChangeArrowheads="1"/>
            </p:cNvSpPr>
            <p:nvPr/>
          </p:nvSpPr>
          <p:spPr bwMode="auto">
            <a:xfrm>
              <a:off x="2601" y="1750"/>
              <a:ext cx="305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Because the effect of a pair of </a:t>
              </a:r>
              <a:endParaRPr lang="en-GB"/>
            </a:p>
          </p:txBody>
        </p:sp>
        <p:sp>
          <p:nvSpPr>
            <p:cNvPr id="72718" name="Rectangle 29"/>
            <p:cNvSpPr>
              <a:spLocks noChangeArrowheads="1"/>
            </p:cNvSpPr>
            <p:nvPr/>
          </p:nvSpPr>
          <p:spPr bwMode="auto">
            <a:xfrm>
              <a:off x="4636" y="1738"/>
              <a:ext cx="324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read</a:t>
              </a:r>
              <a:endParaRPr lang="en-GB"/>
            </a:p>
          </p:txBody>
        </p:sp>
        <p:sp>
          <p:nvSpPr>
            <p:cNvPr id="72719" name="Rectangle 30"/>
            <p:cNvSpPr>
              <a:spLocks noChangeArrowheads="1"/>
            </p:cNvSpPr>
            <p:nvPr/>
          </p:nvSpPr>
          <p:spPr bwMode="auto">
            <a:xfrm>
              <a:off x="4977" y="1738"/>
              <a:ext cx="1406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operations</a:t>
              </a:r>
              <a:endParaRPr lang="en-GB"/>
            </a:p>
          </p:txBody>
        </p:sp>
        <p:sp>
          <p:nvSpPr>
            <p:cNvPr id="72720" name="Rectangle 31"/>
            <p:cNvSpPr>
              <a:spLocks noChangeArrowheads="1"/>
            </p:cNvSpPr>
            <p:nvPr/>
          </p:nvSpPr>
          <p:spPr bwMode="auto">
            <a:xfrm>
              <a:off x="2601" y="1965"/>
              <a:ext cx="365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does not depend on the order in which they are</a:t>
              </a:r>
              <a:endParaRPr lang="en-GB"/>
            </a:p>
          </p:txBody>
        </p:sp>
        <p:sp>
          <p:nvSpPr>
            <p:cNvPr id="72721" name="Rectangle 32"/>
            <p:cNvSpPr>
              <a:spLocks noChangeArrowheads="1"/>
            </p:cNvSpPr>
            <p:nvPr/>
          </p:nvSpPr>
          <p:spPr bwMode="auto">
            <a:xfrm>
              <a:off x="2601" y="2179"/>
              <a:ext cx="757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executed.</a:t>
              </a:r>
              <a:endParaRPr lang="en-GB"/>
            </a:p>
          </p:txBody>
        </p:sp>
        <p:sp>
          <p:nvSpPr>
            <p:cNvPr id="72722" name="Rectangle 49"/>
            <p:cNvSpPr>
              <a:spLocks noChangeArrowheads="1"/>
            </p:cNvSpPr>
            <p:nvPr/>
          </p:nvSpPr>
          <p:spPr bwMode="auto">
            <a:xfrm>
              <a:off x="484" y="2394"/>
              <a:ext cx="35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read</a:t>
              </a:r>
              <a:endParaRPr lang="en-GB"/>
            </a:p>
          </p:txBody>
        </p:sp>
        <p:sp>
          <p:nvSpPr>
            <p:cNvPr id="72723" name="Rectangle 52"/>
            <p:cNvSpPr>
              <a:spLocks noChangeArrowheads="1"/>
            </p:cNvSpPr>
            <p:nvPr/>
          </p:nvSpPr>
          <p:spPr bwMode="auto">
            <a:xfrm>
              <a:off x="1297" y="2394"/>
              <a:ext cx="37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write</a:t>
              </a:r>
              <a:endParaRPr lang="en-GB"/>
            </a:p>
          </p:txBody>
        </p:sp>
        <p:sp>
          <p:nvSpPr>
            <p:cNvPr id="72724" name="Rectangle 55"/>
            <p:cNvSpPr>
              <a:spLocks noChangeArrowheads="1"/>
            </p:cNvSpPr>
            <p:nvPr/>
          </p:nvSpPr>
          <p:spPr bwMode="auto">
            <a:xfrm>
              <a:off x="1941" y="2394"/>
              <a:ext cx="28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Yes</a:t>
              </a:r>
              <a:endParaRPr lang="en-GB"/>
            </a:p>
          </p:txBody>
        </p:sp>
        <p:sp>
          <p:nvSpPr>
            <p:cNvPr id="72725" name="Rectangle 58"/>
            <p:cNvSpPr>
              <a:spLocks noChangeArrowheads="1"/>
            </p:cNvSpPr>
            <p:nvPr/>
          </p:nvSpPr>
          <p:spPr bwMode="auto">
            <a:xfrm>
              <a:off x="2463" y="2409"/>
              <a:ext cx="332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Because the effect of a </a:t>
              </a:r>
              <a:endParaRPr lang="en-GB"/>
            </a:p>
          </p:txBody>
        </p:sp>
        <p:sp>
          <p:nvSpPr>
            <p:cNvPr id="72726" name="Rectangle 59"/>
            <p:cNvSpPr>
              <a:spLocks noChangeArrowheads="1"/>
            </p:cNvSpPr>
            <p:nvPr/>
          </p:nvSpPr>
          <p:spPr bwMode="auto">
            <a:xfrm>
              <a:off x="3997" y="2409"/>
              <a:ext cx="511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 read</a:t>
              </a:r>
              <a:endParaRPr lang="en-GB"/>
            </a:p>
          </p:txBody>
        </p:sp>
        <p:sp>
          <p:nvSpPr>
            <p:cNvPr id="72727" name="Rectangle 60"/>
            <p:cNvSpPr>
              <a:spLocks noChangeArrowheads="1"/>
            </p:cNvSpPr>
            <p:nvPr/>
          </p:nvSpPr>
          <p:spPr bwMode="auto">
            <a:xfrm>
              <a:off x="4338" y="2409"/>
              <a:ext cx="61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and a </a:t>
              </a:r>
              <a:endParaRPr lang="en-GB"/>
            </a:p>
          </p:txBody>
        </p:sp>
        <p:sp>
          <p:nvSpPr>
            <p:cNvPr id="72728" name="Rectangle 61"/>
            <p:cNvSpPr>
              <a:spLocks noChangeArrowheads="1"/>
            </p:cNvSpPr>
            <p:nvPr/>
          </p:nvSpPr>
          <p:spPr bwMode="auto">
            <a:xfrm>
              <a:off x="4764" y="2409"/>
              <a:ext cx="529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write </a:t>
              </a:r>
              <a:endParaRPr lang="en-GB"/>
            </a:p>
          </p:txBody>
        </p:sp>
        <p:sp>
          <p:nvSpPr>
            <p:cNvPr id="72729" name="Rectangle 62"/>
            <p:cNvSpPr>
              <a:spLocks noChangeArrowheads="1"/>
            </p:cNvSpPr>
            <p:nvPr/>
          </p:nvSpPr>
          <p:spPr bwMode="auto">
            <a:xfrm>
              <a:off x="5105" y="2409"/>
              <a:ext cx="799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operation</a:t>
              </a:r>
              <a:endParaRPr lang="en-GB"/>
            </a:p>
          </p:txBody>
        </p:sp>
        <p:sp>
          <p:nvSpPr>
            <p:cNvPr id="72730" name="Rectangle 63"/>
            <p:cNvSpPr>
              <a:spLocks noChangeArrowheads="1"/>
            </p:cNvSpPr>
            <p:nvPr/>
          </p:nvSpPr>
          <p:spPr bwMode="auto">
            <a:xfrm>
              <a:off x="2463" y="2595"/>
              <a:ext cx="28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depends on the order of their execution.</a:t>
              </a:r>
              <a:endParaRPr lang="en-GB"/>
            </a:p>
          </p:txBody>
        </p:sp>
        <p:sp>
          <p:nvSpPr>
            <p:cNvPr id="72731" name="Rectangle 64"/>
            <p:cNvSpPr>
              <a:spLocks noChangeArrowheads="1"/>
            </p:cNvSpPr>
            <p:nvPr/>
          </p:nvSpPr>
          <p:spPr bwMode="auto">
            <a:xfrm>
              <a:off x="5116" y="2609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72732" name="Rectangle 70"/>
            <p:cNvSpPr>
              <a:spLocks noChangeArrowheads="1"/>
            </p:cNvSpPr>
            <p:nvPr/>
          </p:nvSpPr>
          <p:spPr bwMode="auto">
            <a:xfrm>
              <a:off x="484" y="2823"/>
              <a:ext cx="37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write</a:t>
              </a:r>
              <a:endParaRPr lang="en-GB"/>
            </a:p>
          </p:txBody>
        </p:sp>
        <p:sp>
          <p:nvSpPr>
            <p:cNvPr id="72733" name="Rectangle 73"/>
            <p:cNvSpPr>
              <a:spLocks noChangeArrowheads="1"/>
            </p:cNvSpPr>
            <p:nvPr/>
          </p:nvSpPr>
          <p:spPr bwMode="auto">
            <a:xfrm>
              <a:off x="1297" y="2823"/>
              <a:ext cx="37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write</a:t>
              </a:r>
              <a:endParaRPr lang="en-GB"/>
            </a:p>
          </p:txBody>
        </p:sp>
        <p:sp>
          <p:nvSpPr>
            <p:cNvPr id="72734" name="Rectangle 76"/>
            <p:cNvSpPr>
              <a:spLocks noChangeArrowheads="1"/>
            </p:cNvSpPr>
            <p:nvPr/>
          </p:nvSpPr>
          <p:spPr bwMode="auto">
            <a:xfrm>
              <a:off x="1941" y="2823"/>
              <a:ext cx="28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Yes</a:t>
              </a:r>
              <a:endParaRPr lang="en-GB"/>
            </a:p>
          </p:txBody>
        </p:sp>
        <p:sp>
          <p:nvSpPr>
            <p:cNvPr id="72735" name="Rectangle 79"/>
            <p:cNvSpPr>
              <a:spLocks noChangeArrowheads="1"/>
            </p:cNvSpPr>
            <p:nvPr/>
          </p:nvSpPr>
          <p:spPr bwMode="auto">
            <a:xfrm>
              <a:off x="2601" y="2823"/>
              <a:ext cx="236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Because the effect of a pair of </a:t>
              </a:r>
              <a:endParaRPr lang="en-GB"/>
            </a:p>
          </p:txBody>
        </p:sp>
        <p:sp>
          <p:nvSpPr>
            <p:cNvPr id="72736" name="Rectangle 80"/>
            <p:cNvSpPr>
              <a:spLocks noChangeArrowheads="1"/>
            </p:cNvSpPr>
            <p:nvPr/>
          </p:nvSpPr>
          <p:spPr bwMode="auto">
            <a:xfrm>
              <a:off x="4610" y="2823"/>
              <a:ext cx="37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write</a:t>
              </a:r>
              <a:endParaRPr lang="en-GB"/>
            </a:p>
          </p:txBody>
        </p:sp>
        <p:sp>
          <p:nvSpPr>
            <p:cNvPr id="72737" name="Rectangle 81"/>
            <p:cNvSpPr>
              <a:spLocks noChangeArrowheads="1"/>
            </p:cNvSpPr>
            <p:nvPr/>
          </p:nvSpPr>
          <p:spPr bwMode="auto">
            <a:xfrm>
              <a:off x="4948" y="2823"/>
              <a:ext cx="86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operations</a:t>
              </a:r>
              <a:endParaRPr lang="en-GB"/>
            </a:p>
          </p:txBody>
        </p:sp>
        <p:sp>
          <p:nvSpPr>
            <p:cNvPr id="72738" name="Rectangle 82"/>
            <p:cNvSpPr>
              <a:spLocks noChangeArrowheads="1"/>
            </p:cNvSpPr>
            <p:nvPr/>
          </p:nvSpPr>
          <p:spPr bwMode="auto">
            <a:xfrm>
              <a:off x="2601" y="3038"/>
              <a:ext cx="270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depends on the order of their execution.</a:t>
              </a:r>
              <a:endParaRPr lang="en-GB"/>
            </a:p>
          </p:txBody>
        </p:sp>
        <p:sp>
          <p:nvSpPr>
            <p:cNvPr id="72739" name="Rectangle 83"/>
            <p:cNvSpPr>
              <a:spLocks noChangeArrowheads="1"/>
            </p:cNvSpPr>
            <p:nvPr/>
          </p:nvSpPr>
          <p:spPr bwMode="auto">
            <a:xfrm>
              <a:off x="5116" y="3038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72740" name="Line 101"/>
            <p:cNvSpPr>
              <a:spLocks noChangeShapeType="1"/>
            </p:cNvSpPr>
            <p:nvPr/>
          </p:nvSpPr>
          <p:spPr bwMode="auto">
            <a:xfrm>
              <a:off x="341" y="1228"/>
              <a:ext cx="552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2741" name="Line 106"/>
            <p:cNvSpPr>
              <a:spLocks noChangeShapeType="1"/>
            </p:cNvSpPr>
            <p:nvPr/>
          </p:nvSpPr>
          <p:spPr bwMode="auto">
            <a:xfrm>
              <a:off x="405" y="3265"/>
              <a:ext cx="552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Operações Conflitantes</a:t>
            </a:r>
          </a:p>
        </p:txBody>
      </p:sp>
      <p:sp>
        <p:nvSpPr>
          <p:cNvPr id="737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Para quaisquer par de transações, é possivel determinar a ordem de pares de operações conflitantes, sobre objetos acessados por ambas as transações.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Operações Conflitantes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Equivalência serial pode ser definida em termos de conflitos de operações como segue: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“Para duas transações serem 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equivalentes    serialmente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, é necessário e suficiente que 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todos os pares de operações conflitantes das duas transações sejam executados na mesma ordem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em todos os objetos que as transações acessam”.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572125"/>
            <a:ext cx="2895600" cy="1149350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75779" name="Rectangle 56"/>
          <p:cNvSpPr>
            <a:spLocks noChangeArrowheads="1"/>
          </p:cNvSpPr>
          <p:nvPr/>
        </p:nvSpPr>
        <p:spPr bwMode="auto">
          <a:xfrm>
            <a:off x="1863725" y="2089150"/>
            <a:ext cx="4937125" cy="557213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0"/>
            <a:ext cx="8229600" cy="846138"/>
          </a:xfrm>
        </p:spPr>
        <p:txBody>
          <a:bodyPr/>
          <a:lstStyle/>
          <a:p>
            <a:r>
              <a:rPr lang="en-GB" sz="3200" smtClean="0"/>
              <a:t>(10)   A </a:t>
            </a:r>
            <a:r>
              <a:rPr lang="en-GB" sz="3200" smtClean="0">
                <a:solidFill>
                  <a:srgbClr val="C00000"/>
                </a:solidFill>
              </a:rPr>
              <a:t>non-serially equivalent </a:t>
            </a:r>
            <a:r>
              <a:rPr lang="en-GB" sz="3200" smtClean="0"/>
              <a:t>interleaving of operations of transactions </a:t>
            </a:r>
            <a:r>
              <a:rPr lang="en-GB" sz="3200" i="1" smtClean="0"/>
              <a:t>T</a:t>
            </a:r>
            <a:r>
              <a:rPr lang="en-GB" sz="3200" smtClean="0"/>
              <a:t> and </a:t>
            </a:r>
            <a:r>
              <a:rPr lang="en-GB" sz="3200" i="1" smtClean="0"/>
              <a:t>U</a:t>
            </a:r>
            <a:endParaRPr lang="en-GB" sz="3200" smtClean="0"/>
          </a:p>
        </p:txBody>
      </p:sp>
      <p:sp>
        <p:nvSpPr>
          <p:cNvPr id="75781" name="Rectangle 4"/>
          <p:cNvSpPr>
            <a:spLocks noChangeArrowheads="1"/>
          </p:cNvSpPr>
          <p:nvPr/>
        </p:nvSpPr>
        <p:spPr bwMode="auto">
          <a:xfrm>
            <a:off x="1909763" y="2201863"/>
            <a:ext cx="1665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b="1">
                <a:solidFill>
                  <a:srgbClr val="000000"/>
                </a:solidFill>
              </a:rPr>
              <a:t>Transaction </a:t>
            </a:r>
            <a:endParaRPr lang="en-GB"/>
          </a:p>
        </p:txBody>
      </p:sp>
      <p:sp>
        <p:nvSpPr>
          <p:cNvPr id="75782" name="Rectangle 5"/>
          <p:cNvSpPr>
            <a:spLocks noChangeArrowheads="1"/>
          </p:cNvSpPr>
          <p:nvPr/>
        </p:nvSpPr>
        <p:spPr bwMode="auto">
          <a:xfrm flipH="1">
            <a:off x="3597275" y="2214563"/>
            <a:ext cx="188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200" b="1" i="1">
                <a:solidFill>
                  <a:srgbClr val="000000"/>
                </a:solidFill>
              </a:rPr>
              <a:t>T</a:t>
            </a:r>
            <a:endParaRPr lang="en-GB"/>
          </a:p>
        </p:txBody>
      </p:sp>
      <p:sp>
        <p:nvSpPr>
          <p:cNvPr id="75783" name="Rectangle 6"/>
          <p:cNvSpPr>
            <a:spLocks noChangeArrowheads="1"/>
          </p:cNvSpPr>
          <p:nvPr/>
        </p:nvSpPr>
        <p:spPr bwMode="auto">
          <a:xfrm>
            <a:off x="3500438" y="2214563"/>
            <a:ext cx="260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200" b="1">
                <a:solidFill>
                  <a:srgbClr val="000000"/>
                </a:solidFill>
              </a:rPr>
              <a:t>: </a:t>
            </a:r>
            <a:endParaRPr lang="en-GB"/>
          </a:p>
        </p:txBody>
      </p:sp>
      <p:sp>
        <p:nvSpPr>
          <p:cNvPr id="75784" name="Rectangle 7"/>
          <p:cNvSpPr>
            <a:spLocks noChangeArrowheads="1"/>
          </p:cNvSpPr>
          <p:nvPr/>
        </p:nvSpPr>
        <p:spPr bwMode="auto">
          <a:xfrm>
            <a:off x="4591050" y="2201863"/>
            <a:ext cx="16652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b="1">
                <a:solidFill>
                  <a:srgbClr val="000000"/>
                </a:solidFill>
              </a:rPr>
              <a:t>Transaction </a:t>
            </a:r>
            <a:endParaRPr lang="en-GB"/>
          </a:p>
        </p:txBody>
      </p:sp>
      <p:sp>
        <p:nvSpPr>
          <p:cNvPr id="75785" name="Rectangle 8"/>
          <p:cNvSpPr>
            <a:spLocks noChangeArrowheads="1"/>
          </p:cNvSpPr>
          <p:nvPr/>
        </p:nvSpPr>
        <p:spPr bwMode="auto">
          <a:xfrm flipH="1">
            <a:off x="6357938" y="2214563"/>
            <a:ext cx="142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200" b="1" i="1">
                <a:solidFill>
                  <a:srgbClr val="000000"/>
                </a:solidFill>
              </a:rPr>
              <a:t>U</a:t>
            </a:r>
            <a:endParaRPr lang="en-GB"/>
          </a:p>
        </p:txBody>
      </p:sp>
      <p:sp>
        <p:nvSpPr>
          <p:cNvPr id="75786" name="Rectangle 9"/>
          <p:cNvSpPr>
            <a:spLocks noChangeArrowheads="1"/>
          </p:cNvSpPr>
          <p:nvPr/>
        </p:nvSpPr>
        <p:spPr bwMode="auto">
          <a:xfrm flipH="1">
            <a:off x="6215063" y="2214563"/>
            <a:ext cx="357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200" b="1">
                <a:solidFill>
                  <a:srgbClr val="000000"/>
                </a:solidFill>
              </a:rPr>
              <a:t>: </a:t>
            </a:r>
            <a:endParaRPr lang="en-GB"/>
          </a:p>
        </p:txBody>
      </p:sp>
      <p:sp>
        <p:nvSpPr>
          <p:cNvPr id="75787" name="Rectangle 17"/>
          <p:cNvSpPr>
            <a:spLocks noChangeArrowheads="1"/>
          </p:cNvSpPr>
          <p:nvPr/>
        </p:nvSpPr>
        <p:spPr bwMode="auto">
          <a:xfrm>
            <a:off x="2114550" y="2789238"/>
            <a:ext cx="12811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x = read(i)</a:t>
            </a:r>
            <a:endParaRPr lang="en-GB"/>
          </a:p>
        </p:txBody>
      </p:sp>
      <p:sp>
        <p:nvSpPr>
          <p:cNvPr id="75788" name="Rectangle 25"/>
          <p:cNvSpPr>
            <a:spLocks noChangeArrowheads="1"/>
          </p:cNvSpPr>
          <p:nvPr/>
        </p:nvSpPr>
        <p:spPr bwMode="auto">
          <a:xfrm>
            <a:off x="2114550" y="3179763"/>
            <a:ext cx="13192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write(i, 10)</a:t>
            </a:r>
            <a:endParaRPr lang="en-GB"/>
          </a:p>
        </p:txBody>
      </p:sp>
      <p:sp>
        <p:nvSpPr>
          <p:cNvPr id="75789" name="Rectangle 29"/>
          <p:cNvSpPr>
            <a:spLocks noChangeArrowheads="1"/>
          </p:cNvSpPr>
          <p:nvPr/>
        </p:nvSpPr>
        <p:spPr bwMode="auto">
          <a:xfrm>
            <a:off x="4591050" y="3378200"/>
            <a:ext cx="12811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y = read(j)</a:t>
            </a:r>
            <a:endParaRPr lang="en-GB"/>
          </a:p>
        </p:txBody>
      </p:sp>
      <p:sp>
        <p:nvSpPr>
          <p:cNvPr id="75790" name="Rectangle 33"/>
          <p:cNvSpPr>
            <a:spLocks noChangeArrowheads="1"/>
          </p:cNvSpPr>
          <p:nvPr/>
        </p:nvSpPr>
        <p:spPr bwMode="auto">
          <a:xfrm>
            <a:off x="4591050" y="3770313"/>
            <a:ext cx="13192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write(j, 30)</a:t>
            </a:r>
            <a:endParaRPr lang="en-GB"/>
          </a:p>
        </p:txBody>
      </p:sp>
      <p:sp>
        <p:nvSpPr>
          <p:cNvPr id="75791" name="Rectangle 37"/>
          <p:cNvSpPr>
            <a:spLocks noChangeArrowheads="1"/>
          </p:cNvSpPr>
          <p:nvPr/>
        </p:nvSpPr>
        <p:spPr bwMode="auto">
          <a:xfrm>
            <a:off x="2114550" y="4352925"/>
            <a:ext cx="1319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write(j, 20)</a:t>
            </a:r>
            <a:endParaRPr lang="en-GB"/>
          </a:p>
        </p:txBody>
      </p:sp>
      <p:sp>
        <p:nvSpPr>
          <p:cNvPr id="75792" name="Rectangle 41"/>
          <p:cNvSpPr>
            <a:spLocks noChangeArrowheads="1"/>
          </p:cNvSpPr>
          <p:nvPr/>
        </p:nvSpPr>
        <p:spPr bwMode="auto">
          <a:xfrm>
            <a:off x="4591050" y="4552950"/>
            <a:ext cx="1358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z = read (i)</a:t>
            </a:r>
            <a:endParaRPr lang="en-GB"/>
          </a:p>
        </p:txBody>
      </p:sp>
      <p:sp>
        <p:nvSpPr>
          <p:cNvPr id="75793" name="Line 51"/>
          <p:cNvSpPr>
            <a:spLocks noChangeShapeType="1"/>
          </p:cNvSpPr>
          <p:nvPr/>
        </p:nvSpPr>
        <p:spPr bwMode="auto">
          <a:xfrm>
            <a:off x="1844675" y="2095500"/>
            <a:ext cx="4968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5794" name="Line 53"/>
          <p:cNvSpPr>
            <a:spLocks noChangeShapeType="1"/>
          </p:cNvSpPr>
          <p:nvPr/>
        </p:nvSpPr>
        <p:spPr bwMode="auto">
          <a:xfrm>
            <a:off x="1844675" y="5016500"/>
            <a:ext cx="4968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5795" name="Line 54"/>
          <p:cNvSpPr>
            <a:spLocks noChangeShapeType="1"/>
          </p:cNvSpPr>
          <p:nvPr/>
        </p:nvSpPr>
        <p:spPr bwMode="auto">
          <a:xfrm>
            <a:off x="4341813" y="2112963"/>
            <a:ext cx="0" cy="29051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smtClean="0"/>
              <a:t>Intercalação </a:t>
            </a:r>
            <a:r>
              <a:rPr lang="pt-BR" sz="3200" smtClean="0">
                <a:solidFill>
                  <a:srgbClr val="0000FF"/>
                </a:solidFill>
              </a:rPr>
              <a:t>Não-Serialmente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768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Considere a figura em (10), com as transações T e U definidas.</a:t>
            </a:r>
          </a:p>
          <a:p>
            <a:endParaRPr lang="pt-BR" smtClean="0"/>
          </a:p>
          <a:p>
            <a:r>
              <a:rPr lang="pt-BR" smtClean="0"/>
              <a:t>Então considere a intercalação de suas execuções como em (10).</a:t>
            </a:r>
          </a:p>
          <a:p>
            <a:endParaRPr lang="pt-BR" smtClean="0"/>
          </a:p>
          <a:p>
            <a:r>
              <a:rPr lang="pt-BR" smtClean="0">
                <a:solidFill>
                  <a:srgbClr val="0000FF"/>
                </a:solidFill>
              </a:rPr>
              <a:t>Note que cada acesso de transação aos objetos  </a:t>
            </a:r>
            <a:r>
              <a:rPr lang="pt-BR" i="1" smtClean="0">
                <a:solidFill>
                  <a:srgbClr val="0000FF"/>
                </a:solidFill>
              </a:rPr>
              <a:t>i</a:t>
            </a:r>
            <a:r>
              <a:rPr lang="pt-BR" smtClean="0">
                <a:solidFill>
                  <a:srgbClr val="0000FF"/>
                </a:solidFill>
              </a:rPr>
              <a:t> e </a:t>
            </a:r>
            <a:r>
              <a:rPr lang="pt-BR" i="1" smtClean="0">
                <a:solidFill>
                  <a:srgbClr val="0000FF"/>
                </a:solidFill>
              </a:rPr>
              <a:t>j </a:t>
            </a:r>
            <a:r>
              <a:rPr lang="pt-BR" smtClean="0">
                <a:solidFill>
                  <a:srgbClr val="0000FF"/>
                </a:solidFill>
              </a:rPr>
              <a:t>é serializado</a:t>
            </a:r>
            <a:r>
              <a:rPr lang="pt-BR" smtClean="0"/>
              <a:t> com respeito a um outro.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smtClean="0"/>
              <a:t>Intercalação </a:t>
            </a:r>
            <a:r>
              <a:rPr lang="pt-BR" sz="3200" smtClean="0">
                <a:solidFill>
                  <a:srgbClr val="0000FF"/>
                </a:solidFill>
              </a:rPr>
              <a:t>Não-Serialmente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778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Porque </a:t>
            </a:r>
            <a:r>
              <a:rPr lang="pt-BR" dirty="0" smtClean="0">
                <a:solidFill>
                  <a:srgbClr val="0000FF"/>
                </a:solidFill>
              </a:rPr>
              <a:t>T faz todos os seus acessos a i antes de U</a:t>
            </a:r>
            <a:r>
              <a:rPr lang="pt-BR" dirty="0" smtClean="0"/>
              <a:t> fazer e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U faz todos os seus acessos a j antes de T fazer</a:t>
            </a:r>
            <a:r>
              <a:rPr lang="pt-BR" dirty="0" smtClean="0"/>
              <a:t>.</a:t>
            </a: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Porém, </a:t>
            </a:r>
            <a:r>
              <a:rPr lang="pt-BR" dirty="0" smtClean="0">
                <a:solidFill>
                  <a:srgbClr val="C00000"/>
                </a:solidFill>
              </a:rPr>
              <a:t>a ordem não é serialmente equivalente</a:t>
            </a:r>
            <a:r>
              <a:rPr lang="pt-BR" dirty="0" smtClean="0"/>
              <a:t>, porque </a:t>
            </a:r>
            <a:r>
              <a:rPr lang="pt-BR" dirty="0" smtClean="0">
                <a:solidFill>
                  <a:srgbClr val="0000FF"/>
                </a:solidFill>
              </a:rPr>
              <a:t>os pares de operações conflitantes</a:t>
            </a:r>
            <a:r>
              <a:rPr lang="pt-BR" dirty="0" smtClean="0"/>
              <a:t> não são feitos </a:t>
            </a:r>
            <a:r>
              <a:rPr lang="pt-BR" dirty="0" smtClean="0">
                <a:solidFill>
                  <a:srgbClr val="C00000"/>
                </a:solidFill>
              </a:rPr>
              <a:t>na mesma ordem em ambos os objetos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smtClean="0"/>
              <a:t>Intercalação </a:t>
            </a:r>
            <a:r>
              <a:rPr lang="pt-BR" sz="3200" smtClean="0">
                <a:solidFill>
                  <a:srgbClr val="0000FF"/>
                </a:solidFill>
              </a:rPr>
              <a:t>Não-Serialmente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b="1" dirty="0" smtClean="0">
                <a:solidFill>
                  <a:srgbClr val="0000FF"/>
                </a:solidFill>
              </a:rPr>
              <a:t>Ordens serialmente equivalentes </a:t>
            </a:r>
            <a:r>
              <a:rPr lang="pt-BR" dirty="0" smtClean="0"/>
              <a:t>requerem </a:t>
            </a:r>
            <a:r>
              <a:rPr lang="pt-BR" b="1" dirty="0" smtClean="0">
                <a:solidFill>
                  <a:srgbClr val="C00000"/>
                </a:solidFill>
              </a:rPr>
              <a:t>uma</a:t>
            </a:r>
            <a:r>
              <a:rPr lang="pt-BR" dirty="0" smtClean="0"/>
              <a:t> das seguintes condições:</a:t>
            </a:r>
          </a:p>
          <a:p>
            <a:pPr>
              <a:defRPr/>
            </a:pPr>
            <a:endParaRPr lang="pt-BR" dirty="0" smtClean="0"/>
          </a:p>
          <a:p>
            <a:pPr marL="914400" lvl="1" indent="-514350">
              <a:defRPr/>
            </a:pP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T acessa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antes de U </a:t>
            </a:r>
            <a:r>
              <a:rPr lang="pt-BR" dirty="0" smtClean="0"/>
              <a:t>e </a:t>
            </a:r>
            <a:r>
              <a:rPr lang="pt-BR" dirty="0" smtClean="0">
                <a:solidFill>
                  <a:srgbClr val="C00000"/>
                </a:solidFill>
              </a:rPr>
              <a:t>T acessa </a:t>
            </a:r>
            <a:r>
              <a:rPr lang="pt-BR" i="1" dirty="0" smtClean="0">
                <a:solidFill>
                  <a:srgbClr val="C00000"/>
                </a:solidFill>
              </a:rPr>
              <a:t>j </a:t>
            </a:r>
            <a:r>
              <a:rPr lang="pt-BR" dirty="0" smtClean="0">
                <a:solidFill>
                  <a:srgbClr val="C00000"/>
                </a:solidFill>
              </a:rPr>
              <a:t>antes de U</a:t>
            </a:r>
            <a:r>
              <a:rPr lang="pt-BR" dirty="0" smtClean="0"/>
              <a:t>.</a:t>
            </a:r>
          </a:p>
          <a:p>
            <a:pPr marL="914400" lvl="1" indent="-514350">
              <a:defRPr/>
            </a:pPr>
            <a:r>
              <a:rPr lang="pt-BR" dirty="0" smtClean="0">
                <a:solidFill>
                  <a:srgbClr val="C00000"/>
                </a:solidFill>
              </a:rPr>
              <a:t>U acessa </a:t>
            </a:r>
            <a:r>
              <a:rPr lang="pt-BR" i="1" dirty="0" smtClean="0">
                <a:solidFill>
                  <a:srgbClr val="C00000"/>
                </a:solidFill>
              </a:rPr>
              <a:t>i</a:t>
            </a:r>
            <a:r>
              <a:rPr lang="pt-BR" dirty="0" smtClean="0">
                <a:solidFill>
                  <a:srgbClr val="C00000"/>
                </a:solidFill>
              </a:rPr>
              <a:t> antes de T </a:t>
            </a:r>
            <a:r>
              <a:rPr lang="pt-BR" dirty="0" smtClean="0"/>
              <a:t>e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U acessa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j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antes de T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Locks</a:t>
            </a:r>
          </a:p>
        </p:txBody>
      </p:sp>
      <p:sp>
        <p:nvSpPr>
          <p:cNvPr id="798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>
                <a:solidFill>
                  <a:srgbClr val="0000FF"/>
                </a:solidFill>
              </a:rPr>
              <a:t>Transações</a:t>
            </a:r>
            <a:r>
              <a:rPr lang="pt-BR" smtClean="0"/>
              <a:t> devem ser escalonadas de modo que seus efeitos sobre dados compartilhados sejam </a:t>
            </a:r>
            <a:r>
              <a:rPr lang="pt-BR" smtClean="0">
                <a:solidFill>
                  <a:srgbClr val="0000FF"/>
                </a:solidFill>
              </a:rPr>
              <a:t>equivalente serialmente</a:t>
            </a:r>
            <a:r>
              <a:rPr lang="pt-BR" smtClean="0"/>
              <a:t>.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00FF"/>
                </a:solidFill>
              </a:rPr>
              <a:t>Como se pode serializar transações</a:t>
            </a:r>
          </a:p>
        </p:txBody>
      </p:sp>
      <p:sp>
        <p:nvSpPr>
          <p:cNvPr id="808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Um servidor pode alcançar equivalência serial de transações por serializar o acesso aos objetos.</a:t>
            </a:r>
          </a:p>
          <a:p>
            <a:endParaRPr lang="pt-BR" smtClean="0"/>
          </a:p>
          <a:p>
            <a:r>
              <a:rPr lang="pt-BR" smtClean="0"/>
              <a:t>Ver código (7) que mostra como equivalência serial pode ser obtida com algum grau de concorrência  ...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0750"/>
            <a:ext cx="2895600" cy="7207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(7)</a:t>
            </a:r>
            <a:br>
              <a:rPr lang="en-GB" smtClean="0"/>
            </a:br>
            <a:r>
              <a:rPr lang="en-GB" sz="3600" smtClean="0">
                <a:solidFill>
                  <a:srgbClr val="0000FF"/>
                </a:solidFill>
              </a:rPr>
              <a:t>A serially equivalent interleaving of </a:t>
            </a:r>
            <a:r>
              <a:rPr lang="en-GB" sz="3600" i="1" smtClean="0">
                <a:solidFill>
                  <a:srgbClr val="0000FF"/>
                </a:solidFill>
              </a:rPr>
              <a:t>T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</a:rPr>
              <a:t>U</a:t>
            </a:r>
            <a:endParaRPr lang="en-GB" sz="3600" smtClean="0">
              <a:solidFill>
                <a:srgbClr val="0000FF"/>
              </a:solidFill>
            </a:endParaRPr>
          </a:p>
        </p:txBody>
      </p:sp>
      <p:sp>
        <p:nvSpPr>
          <p:cNvPr id="81924" name="Rectangle 28"/>
          <p:cNvSpPr>
            <a:spLocks noChangeArrowheads="1"/>
          </p:cNvSpPr>
          <p:nvPr/>
        </p:nvSpPr>
        <p:spPr bwMode="auto">
          <a:xfrm>
            <a:off x="3438525" y="2832100"/>
            <a:ext cx="2381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1925" name="Rectangle 33"/>
          <p:cNvSpPr>
            <a:spLocks noChangeArrowheads="1"/>
          </p:cNvSpPr>
          <p:nvPr/>
        </p:nvSpPr>
        <p:spPr bwMode="auto">
          <a:xfrm>
            <a:off x="7359650" y="2832100"/>
            <a:ext cx="2222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1926" name="Rectangle 77"/>
          <p:cNvSpPr>
            <a:spLocks noChangeArrowheads="1"/>
          </p:cNvSpPr>
          <p:nvPr/>
        </p:nvSpPr>
        <p:spPr bwMode="auto">
          <a:xfrm>
            <a:off x="34385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1927" name="Rectangle 81"/>
          <p:cNvSpPr>
            <a:spLocks noChangeArrowheads="1"/>
          </p:cNvSpPr>
          <p:nvPr/>
        </p:nvSpPr>
        <p:spPr bwMode="auto">
          <a:xfrm>
            <a:off x="43402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1928" name="Rectangle 85"/>
          <p:cNvSpPr>
            <a:spLocks noChangeArrowheads="1"/>
          </p:cNvSpPr>
          <p:nvPr/>
        </p:nvSpPr>
        <p:spPr bwMode="auto">
          <a:xfrm>
            <a:off x="7359650" y="5345113"/>
            <a:ext cx="22225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81929" name="Group 97"/>
          <p:cNvGrpSpPr>
            <a:grpSpLocks/>
          </p:cNvGrpSpPr>
          <p:nvPr/>
        </p:nvGrpSpPr>
        <p:grpSpPr bwMode="auto">
          <a:xfrm>
            <a:off x="655638" y="1676400"/>
            <a:ext cx="7702550" cy="4094163"/>
            <a:chOff x="447" y="1056"/>
            <a:chExt cx="5257" cy="2579"/>
          </a:xfrm>
        </p:grpSpPr>
        <p:sp>
          <p:nvSpPr>
            <p:cNvPr id="81930" name="Rectangle 91"/>
            <p:cNvSpPr>
              <a:spLocks noChangeArrowheads="1"/>
            </p:cNvSpPr>
            <p:nvPr/>
          </p:nvSpPr>
          <p:spPr bwMode="auto">
            <a:xfrm>
              <a:off x="579" y="107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31" name="Rectangle 92"/>
            <p:cNvSpPr>
              <a:spLocks noChangeArrowheads="1"/>
            </p:cNvSpPr>
            <p:nvPr/>
          </p:nvSpPr>
          <p:spPr bwMode="auto">
            <a:xfrm>
              <a:off x="3107" y="108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32" name="Rectangle 93"/>
            <p:cNvSpPr>
              <a:spLocks noChangeArrowheads="1"/>
            </p:cNvSpPr>
            <p:nvPr/>
          </p:nvSpPr>
          <p:spPr bwMode="auto">
            <a:xfrm>
              <a:off x="568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33" name="Rectangle 94"/>
            <p:cNvSpPr>
              <a:spLocks noChangeArrowheads="1"/>
            </p:cNvSpPr>
            <p:nvPr/>
          </p:nvSpPr>
          <p:spPr bwMode="auto">
            <a:xfrm>
              <a:off x="3107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34" name="Rectangle 4"/>
            <p:cNvSpPr>
              <a:spLocks noChangeArrowheads="1"/>
            </p:cNvSpPr>
            <p:nvPr/>
          </p:nvSpPr>
          <p:spPr bwMode="auto">
            <a:xfrm>
              <a:off x="567" y="1087"/>
              <a:ext cx="12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  Transaction </a:t>
              </a:r>
              <a:endParaRPr lang="en-GB"/>
            </a:p>
          </p:txBody>
        </p:sp>
        <p:sp>
          <p:nvSpPr>
            <p:cNvPr id="81935" name="Rectangle 5"/>
            <p:cNvSpPr>
              <a:spLocks noChangeArrowheads="1"/>
            </p:cNvSpPr>
            <p:nvPr/>
          </p:nvSpPr>
          <p:spPr bwMode="auto">
            <a:xfrm>
              <a:off x="1657" y="1080"/>
              <a:ext cx="14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endParaRPr lang="en-GB"/>
            </a:p>
          </p:txBody>
        </p:sp>
        <p:sp>
          <p:nvSpPr>
            <p:cNvPr id="81936" name="Rectangle 7"/>
            <p:cNvSpPr>
              <a:spLocks noChangeArrowheads="1"/>
            </p:cNvSpPr>
            <p:nvPr/>
          </p:nvSpPr>
          <p:spPr bwMode="auto">
            <a:xfrm flipH="1">
              <a:off x="1706" y="1080"/>
              <a:ext cx="2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81937" name="Rectangle 8"/>
            <p:cNvSpPr>
              <a:spLocks noChangeArrowheads="1"/>
            </p:cNvSpPr>
            <p:nvPr/>
          </p:nvSpPr>
          <p:spPr bwMode="auto">
            <a:xfrm>
              <a:off x="558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81938" name="Rectangle 9"/>
            <p:cNvSpPr>
              <a:spLocks noChangeArrowheads="1"/>
            </p:cNvSpPr>
            <p:nvPr/>
          </p:nvSpPr>
          <p:spPr bwMode="auto">
            <a:xfrm>
              <a:off x="558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81939" name="Rectangle 10"/>
            <p:cNvSpPr>
              <a:spLocks noChangeArrowheads="1"/>
            </p:cNvSpPr>
            <p:nvPr/>
          </p:nvSpPr>
          <p:spPr bwMode="auto">
            <a:xfrm>
              <a:off x="558" y="1811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81940" name="Rectangle 11"/>
            <p:cNvSpPr>
              <a:spLocks noChangeArrowheads="1"/>
            </p:cNvSpPr>
            <p:nvPr/>
          </p:nvSpPr>
          <p:spPr bwMode="auto">
            <a:xfrm>
              <a:off x="3233" y="1087"/>
              <a:ext cx="125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U  Transaction </a:t>
              </a:r>
              <a:endParaRPr lang="en-GB"/>
            </a:p>
          </p:txBody>
        </p:sp>
        <p:sp>
          <p:nvSpPr>
            <p:cNvPr id="81941" name="Rectangle 14"/>
            <p:cNvSpPr>
              <a:spLocks noChangeArrowheads="1"/>
            </p:cNvSpPr>
            <p:nvPr/>
          </p:nvSpPr>
          <p:spPr bwMode="auto">
            <a:xfrm>
              <a:off x="4263" y="1087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81942" name="Rectangle 15"/>
            <p:cNvSpPr>
              <a:spLocks noChangeArrowheads="1"/>
            </p:cNvSpPr>
            <p:nvPr/>
          </p:nvSpPr>
          <p:spPr bwMode="auto">
            <a:xfrm>
              <a:off x="3233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81943" name="Rectangle 16"/>
            <p:cNvSpPr>
              <a:spLocks noChangeArrowheads="1"/>
            </p:cNvSpPr>
            <p:nvPr/>
          </p:nvSpPr>
          <p:spPr bwMode="auto">
            <a:xfrm>
              <a:off x="3233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81944" name="Rectangle 17"/>
            <p:cNvSpPr>
              <a:spLocks noChangeArrowheads="1"/>
            </p:cNvSpPr>
            <p:nvPr/>
          </p:nvSpPr>
          <p:spPr bwMode="auto">
            <a:xfrm>
              <a:off x="3233" y="1811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81945" name="Rectangle 25"/>
            <p:cNvSpPr>
              <a:spLocks noChangeArrowheads="1"/>
            </p:cNvSpPr>
            <p:nvPr/>
          </p:nvSpPr>
          <p:spPr bwMode="auto">
            <a:xfrm>
              <a:off x="558" y="2167"/>
              <a:ext cx="199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 b.getBalance()</a:t>
              </a:r>
              <a:endParaRPr lang="en-GB"/>
            </a:p>
          </p:txBody>
        </p:sp>
        <p:sp>
          <p:nvSpPr>
            <p:cNvPr id="81946" name="Rectangle 26"/>
            <p:cNvSpPr>
              <a:spLocks noChangeArrowheads="1"/>
            </p:cNvSpPr>
            <p:nvPr/>
          </p:nvSpPr>
          <p:spPr bwMode="auto">
            <a:xfrm>
              <a:off x="2584" y="2160"/>
              <a:ext cx="43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/>
                <a:t> $200</a:t>
              </a:r>
            </a:p>
          </p:txBody>
        </p:sp>
        <p:sp>
          <p:nvSpPr>
            <p:cNvPr id="81947" name="Rectangle 38"/>
            <p:cNvSpPr>
              <a:spLocks noChangeArrowheads="1"/>
            </p:cNvSpPr>
            <p:nvPr/>
          </p:nvSpPr>
          <p:spPr bwMode="auto">
            <a:xfrm>
              <a:off x="2472" y="2067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48" name="Rectangle 40"/>
            <p:cNvSpPr>
              <a:spLocks noChangeArrowheads="1"/>
            </p:cNvSpPr>
            <p:nvPr/>
          </p:nvSpPr>
          <p:spPr bwMode="auto">
            <a:xfrm>
              <a:off x="5147" y="2067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49" name="Rectangle 42"/>
            <p:cNvSpPr>
              <a:spLocks noChangeArrowheads="1"/>
            </p:cNvSpPr>
            <p:nvPr/>
          </p:nvSpPr>
          <p:spPr bwMode="auto">
            <a:xfrm>
              <a:off x="558" y="2428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81950" name="Rectangle 43"/>
            <p:cNvSpPr>
              <a:spLocks noChangeArrowheads="1"/>
            </p:cNvSpPr>
            <p:nvPr/>
          </p:nvSpPr>
          <p:spPr bwMode="auto">
            <a:xfrm>
              <a:off x="2632" y="2430"/>
              <a:ext cx="39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/>
                <a:t>$220</a:t>
              </a:r>
            </a:p>
          </p:txBody>
        </p:sp>
        <p:sp>
          <p:nvSpPr>
            <p:cNvPr id="81951" name="Rectangle 45"/>
            <p:cNvSpPr>
              <a:spLocks noChangeArrowheads="1"/>
            </p:cNvSpPr>
            <p:nvPr/>
          </p:nvSpPr>
          <p:spPr bwMode="auto">
            <a:xfrm>
              <a:off x="2472" y="2384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52" name="Rectangle 47"/>
            <p:cNvSpPr>
              <a:spLocks noChangeArrowheads="1"/>
            </p:cNvSpPr>
            <p:nvPr/>
          </p:nvSpPr>
          <p:spPr bwMode="auto">
            <a:xfrm>
              <a:off x="5147" y="2329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53" name="Rectangle 49"/>
            <p:cNvSpPr>
              <a:spLocks noChangeArrowheads="1"/>
            </p:cNvSpPr>
            <p:nvPr/>
          </p:nvSpPr>
          <p:spPr bwMode="auto">
            <a:xfrm>
              <a:off x="3233" y="2623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81954" name="Rectangle 50"/>
            <p:cNvSpPr>
              <a:spLocks noChangeArrowheads="1"/>
            </p:cNvSpPr>
            <p:nvPr/>
          </p:nvSpPr>
          <p:spPr bwMode="auto">
            <a:xfrm>
              <a:off x="5216" y="2610"/>
              <a:ext cx="4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$220</a:t>
              </a:r>
              <a:endParaRPr lang="en-GB"/>
            </a:p>
          </p:txBody>
        </p:sp>
        <p:sp>
          <p:nvSpPr>
            <p:cNvPr id="81955" name="Rectangle 52"/>
            <p:cNvSpPr>
              <a:spLocks noChangeArrowheads="1"/>
            </p:cNvSpPr>
            <p:nvPr/>
          </p:nvSpPr>
          <p:spPr bwMode="auto">
            <a:xfrm>
              <a:off x="2472" y="2590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56" name="Rectangle 54"/>
            <p:cNvSpPr>
              <a:spLocks noChangeArrowheads="1"/>
            </p:cNvSpPr>
            <p:nvPr/>
          </p:nvSpPr>
          <p:spPr bwMode="auto">
            <a:xfrm>
              <a:off x="5147" y="2590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57" name="Rectangle 56"/>
            <p:cNvSpPr>
              <a:spLocks noChangeArrowheads="1"/>
            </p:cNvSpPr>
            <p:nvPr/>
          </p:nvSpPr>
          <p:spPr bwMode="auto">
            <a:xfrm>
              <a:off x="3233" y="2885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81958" name="Rectangle 57"/>
            <p:cNvSpPr>
              <a:spLocks noChangeArrowheads="1"/>
            </p:cNvSpPr>
            <p:nvPr/>
          </p:nvSpPr>
          <p:spPr bwMode="auto">
            <a:xfrm>
              <a:off x="5314" y="2880"/>
              <a:ext cx="39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$242</a:t>
              </a:r>
              <a:endParaRPr lang="en-GB"/>
            </a:p>
          </p:txBody>
        </p:sp>
        <p:sp>
          <p:nvSpPr>
            <p:cNvPr id="81959" name="Rectangle 59"/>
            <p:cNvSpPr>
              <a:spLocks noChangeArrowheads="1"/>
            </p:cNvSpPr>
            <p:nvPr/>
          </p:nvSpPr>
          <p:spPr bwMode="auto">
            <a:xfrm>
              <a:off x="2472" y="2851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60" name="Rectangle 61"/>
            <p:cNvSpPr>
              <a:spLocks noChangeArrowheads="1"/>
            </p:cNvSpPr>
            <p:nvPr/>
          </p:nvSpPr>
          <p:spPr bwMode="auto">
            <a:xfrm>
              <a:off x="5147" y="2851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61" name="Rectangle 63"/>
            <p:cNvSpPr>
              <a:spLocks noChangeArrowheads="1"/>
            </p:cNvSpPr>
            <p:nvPr/>
          </p:nvSpPr>
          <p:spPr bwMode="auto">
            <a:xfrm>
              <a:off x="558" y="3112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81962" name="Rectangle 64"/>
            <p:cNvSpPr>
              <a:spLocks noChangeArrowheads="1"/>
            </p:cNvSpPr>
            <p:nvPr/>
          </p:nvSpPr>
          <p:spPr bwMode="auto">
            <a:xfrm>
              <a:off x="2495" y="3112"/>
              <a:ext cx="3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$80</a:t>
              </a:r>
              <a:endParaRPr lang="en-GB"/>
            </a:p>
          </p:txBody>
        </p:sp>
        <p:sp>
          <p:nvSpPr>
            <p:cNvPr id="81963" name="Rectangle 65"/>
            <p:cNvSpPr>
              <a:spLocks noChangeArrowheads="1"/>
            </p:cNvSpPr>
            <p:nvPr/>
          </p:nvSpPr>
          <p:spPr bwMode="auto">
            <a:xfrm>
              <a:off x="5169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</a:t>
              </a:r>
              <a:endParaRPr lang="en-GB"/>
            </a:p>
          </p:txBody>
        </p:sp>
        <p:sp>
          <p:nvSpPr>
            <p:cNvPr id="81964" name="Rectangle 66"/>
            <p:cNvSpPr>
              <a:spLocks noChangeArrowheads="1"/>
            </p:cNvSpPr>
            <p:nvPr/>
          </p:nvSpPr>
          <p:spPr bwMode="auto">
            <a:xfrm>
              <a:off x="5215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 </a:t>
              </a:r>
              <a:endParaRPr lang="en-GB"/>
            </a:p>
          </p:txBody>
        </p:sp>
        <p:sp>
          <p:nvSpPr>
            <p:cNvPr id="81965" name="Rectangle 68"/>
            <p:cNvSpPr>
              <a:spLocks noChangeArrowheads="1"/>
            </p:cNvSpPr>
            <p:nvPr/>
          </p:nvSpPr>
          <p:spPr bwMode="auto">
            <a:xfrm>
              <a:off x="2472" y="3112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66" name="Rectangle 70"/>
            <p:cNvSpPr>
              <a:spLocks noChangeArrowheads="1"/>
            </p:cNvSpPr>
            <p:nvPr/>
          </p:nvSpPr>
          <p:spPr bwMode="auto">
            <a:xfrm>
              <a:off x="5147" y="3112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67" name="Rectangle 72"/>
            <p:cNvSpPr>
              <a:spLocks noChangeArrowheads="1"/>
            </p:cNvSpPr>
            <p:nvPr/>
          </p:nvSpPr>
          <p:spPr bwMode="auto">
            <a:xfrm>
              <a:off x="3233" y="3373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81968" name="Rectangle 73"/>
            <p:cNvSpPr>
              <a:spLocks noChangeArrowheads="1"/>
            </p:cNvSpPr>
            <p:nvPr/>
          </p:nvSpPr>
          <p:spPr bwMode="auto">
            <a:xfrm>
              <a:off x="5169" y="3373"/>
              <a:ext cx="5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 $278</a:t>
              </a:r>
              <a:endParaRPr lang="en-GB"/>
            </a:p>
          </p:txBody>
        </p:sp>
        <p:sp>
          <p:nvSpPr>
            <p:cNvPr id="81969" name="Rectangle 76"/>
            <p:cNvSpPr>
              <a:spLocks noChangeArrowheads="1"/>
            </p:cNvSpPr>
            <p:nvPr/>
          </p:nvSpPr>
          <p:spPr bwMode="auto">
            <a:xfrm>
              <a:off x="2472" y="3373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70" name="Rectangle 84"/>
            <p:cNvSpPr>
              <a:spLocks noChangeArrowheads="1"/>
            </p:cNvSpPr>
            <p:nvPr/>
          </p:nvSpPr>
          <p:spPr bwMode="auto">
            <a:xfrm>
              <a:off x="5147" y="3373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1971" name="Line 95"/>
            <p:cNvSpPr>
              <a:spLocks noChangeShapeType="1"/>
            </p:cNvSpPr>
            <p:nvPr/>
          </p:nvSpPr>
          <p:spPr bwMode="auto">
            <a:xfrm>
              <a:off x="565" y="1056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1972" name="Line 96"/>
            <p:cNvSpPr>
              <a:spLocks noChangeShapeType="1"/>
            </p:cNvSpPr>
            <p:nvPr/>
          </p:nvSpPr>
          <p:spPr bwMode="auto">
            <a:xfrm>
              <a:off x="447" y="3605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Serial</a:t>
            </a: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Todos os protocolos de controle de concorrência são baseados sobre o critério de </a:t>
            </a:r>
            <a:r>
              <a:rPr lang="pt-BR" b="1" smtClean="0"/>
              <a:t>equivalência serial </a:t>
            </a:r>
            <a:r>
              <a:rPr lang="pt-BR" smtClean="0"/>
              <a:t>e são derivados de regras de </a:t>
            </a:r>
            <a:r>
              <a:rPr lang="pt-BR" b="1" smtClean="0"/>
              <a:t>conflitos entre operações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00FF"/>
                </a:solidFill>
              </a:rPr>
              <a:t>Locks</a:t>
            </a:r>
          </a:p>
        </p:txBody>
      </p:sp>
      <p:sp>
        <p:nvSpPr>
          <p:cNvPr id="829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Sejam as transações T e U.</a:t>
            </a:r>
          </a:p>
          <a:p>
            <a:endParaRPr lang="pt-BR" smtClean="0"/>
          </a:p>
          <a:p>
            <a:r>
              <a:rPr lang="pt-BR" smtClean="0"/>
              <a:t>Ambas acessam uma conta B, mas T completa seu acesso antes de U iniciar acesso à conta B.</a:t>
            </a:r>
          </a:p>
          <a:p>
            <a:endParaRPr lang="pt-BR" smtClean="0"/>
          </a:p>
          <a:p>
            <a:r>
              <a:rPr lang="pt-BR" smtClean="0"/>
              <a:t>Um exemplo simples de um mecanismo de serialização é o uso de </a:t>
            </a:r>
            <a:r>
              <a:rPr lang="pt-BR" i="1" smtClean="0">
                <a:solidFill>
                  <a:srgbClr val="0000FF"/>
                </a:solidFill>
              </a:rPr>
              <a:t>locks </a:t>
            </a:r>
            <a:r>
              <a:rPr lang="pt-BR" smtClean="0">
                <a:solidFill>
                  <a:srgbClr val="0000FF"/>
                </a:solidFill>
              </a:rPr>
              <a:t>exclusivos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00FF"/>
                </a:solidFill>
              </a:rPr>
              <a:t>Locks</a:t>
            </a:r>
          </a:p>
        </p:txBody>
      </p:sp>
      <p:sp>
        <p:nvSpPr>
          <p:cNvPr id="839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Neste esquema, um servidor tenta bloquear qualquer objeto que é para ser usado por qualquer operação de uma transação de cliente.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00FF"/>
                </a:solidFill>
              </a:rPr>
              <a:t>Locks</a:t>
            </a:r>
          </a:p>
        </p:txBody>
      </p:sp>
      <p:sp>
        <p:nvSpPr>
          <p:cNvPr id="849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Se um cliente requer acesso a um objeto que já está bloqueado, devido a uma outra transação de cliente, a requisição é suspensa e o cliente deve esperar até que o objeto seja desbloqueado.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>
                <a:solidFill>
                  <a:srgbClr val="0000FF"/>
                </a:solidFill>
              </a:rPr>
              <a:t>Transactions </a:t>
            </a:r>
            <a:r>
              <a:rPr lang="en-GB" sz="3600" i="1" smtClean="0">
                <a:solidFill>
                  <a:srgbClr val="0000FF"/>
                </a:solidFill>
              </a:rPr>
              <a:t>T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</a:rPr>
              <a:t>U</a:t>
            </a:r>
            <a:r>
              <a:rPr lang="en-GB" sz="3600" smtClean="0">
                <a:solidFill>
                  <a:srgbClr val="0000FF"/>
                </a:solidFill>
              </a:rPr>
              <a:t> with exclusive locks</a:t>
            </a:r>
          </a:p>
        </p:txBody>
      </p:sp>
      <p:sp>
        <p:nvSpPr>
          <p:cNvPr id="79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Instructor’s Guide for  Coulouris, Dollimore and Kindberg   Distributed Systems: Concepts and Design   Edn. 4   </a:t>
            </a:r>
            <a:br>
              <a:rPr lang="en-GB"/>
            </a:br>
            <a:r>
              <a:rPr lang="en-GB"/>
              <a:t>©  Addison-Wesley Publishers 2005 </a:t>
            </a:r>
            <a:endParaRPr lang="en-US"/>
          </a:p>
        </p:txBody>
      </p:sp>
      <p:sp>
        <p:nvSpPr>
          <p:cNvPr id="86020" name="Rectangle 161"/>
          <p:cNvSpPr>
            <a:spLocks noChangeArrowheads="1"/>
          </p:cNvSpPr>
          <p:nvPr/>
        </p:nvSpPr>
        <p:spPr bwMode="auto">
          <a:xfrm>
            <a:off x="6334125" y="2503488"/>
            <a:ext cx="1216025" cy="312737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1" name="Rectangle 160"/>
          <p:cNvSpPr>
            <a:spLocks noChangeArrowheads="1"/>
          </p:cNvSpPr>
          <p:nvPr/>
        </p:nvSpPr>
        <p:spPr bwMode="auto">
          <a:xfrm>
            <a:off x="895350" y="2503488"/>
            <a:ext cx="2009775" cy="29686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2" name="Rectangle 159"/>
          <p:cNvSpPr>
            <a:spLocks noChangeArrowheads="1"/>
          </p:cNvSpPr>
          <p:nvPr/>
        </p:nvSpPr>
        <p:spPr bwMode="auto">
          <a:xfrm>
            <a:off x="3036888" y="2503488"/>
            <a:ext cx="1214437" cy="312737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3" name="Rectangle 156"/>
          <p:cNvSpPr>
            <a:spLocks noChangeArrowheads="1"/>
          </p:cNvSpPr>
          <p:nvPr/>
        </p:nvSpPr>
        <p:spPr bwMode="auto">
          <a:xfrm>
            <a:off x="4381500" y="2503488"/>
            <a:ext cx="1870075" cy="2952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4" name="Rectangle 152"/>
          <p:cNvSpPr>
            <a:spLocks noChangeArrowheads="1"/>
          </p:cNvSpPr>
          <p:nvPr/>
        </p:nvSpPr>
        <p:spPr bwMode="auto">
          <a:xfrm>
            <a:off x="895350" y="1317625"/>
            <a:ext cx="3419475" cy="312738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5" name="Rectangle 153"/>
          <p:cNvSpPr>
            <a:spLocks noChangeArrowheads="1"/>
          </p:cNvSpPr>
          <p:nvPr/>
        </p:nvSpPr>
        <p:spPr bwMode="auto">
          <a:xfrm>
            <a:off x="4351338" y="1325563"/>
            <a:ext cx="3621087" cy="30321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6" name="Rectangle 154"/>
          <p:cNvSpPr>
            <a:spLocks noChangeArrowheads="1"/>
          </p:cNvSpPr>
          <p:nvPr/>
        </p:nvSpPr>
        <p:spPr bwMode="auto">
          <a:xfrm>
            <a:off x="879475" y="1646238"/>
            <a:ext cx="3419475" cy="7778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7" name="Rectangle 155"/>
          <p:cNvSpPr>
            <a:spLocks noChangeArrowheads="1"/>
          </p:cNvSpPr>
          <p:nvPr/>
        </p:nvSpPr>
        <p:spPr bwMode="auto">
          <a:xfrm>
            <a:off x="4349750" y="1662113"/>
            <a:ext cx="3622675" cy="76041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8" name="Rectangle 30"/>
          <p:cNvSpPr>
            <a:spLocks noChangeArrowheads="1"/>
          </p:cNvSpPr>
          <p:nvPr/>
        </p:nvSpPr>
        <p:spPr bwMode="auto">
          <a:xfrm>
            <a:off x="3133725" y="251777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9" name="Rectangle 35"/>
          <p:cNvSpPr>
            <a:spLocks noChangeArrowheads="1"/>
          </p:cNvSpPr>
          <p:nvPr/>
        </p:nvSpPr>
        <p:spPr bwMode="auto">
          <a:xfrm>
            <a:off x="6332538" y="2517775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0" name="Rectangle 46"/>
          <p:cNvSpPr>
            <a:spLocks noChangeArrowheads="1"/>
          </p:cNvSpPr>
          <p:nvPr/>
        </p:nvSpPr>
        <p:spPr bwMode="auto">
          <a:xfrm>
            <a:off x="3133725" y="280352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1" name="Rectangle 51"/>
          <p:cNvSpPr>
            <a:spLocks noChangeArrowheads="1"/>
          </p:cNvSpPr>
          <p:nvPr/>
        </p:nvSpPr>
        <p:spPr bwMode="auto">
          <a:xfrm>
            <a:off x="6332538" y="2803525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2" name="Rectangle 134"/>
          <p:cNvSpPr>
            <a:spLocks noChangeArrowheads="1"/>
          </p:cNvSpPr>
          <p:nvPr/>
        </p:nvSpPr>
        <p:spPr bwMode="auto">
          <a:xfrm>
            <a:off x="3133725" y="5981700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3" name="Rectangle 138"/>
          <p:cNvSpPr>
            <a:spLocks noChangeArrowheads="1"/>
          </p:cNvSpPr>
          <p:nvPr/>
        </p:nvSpPr>
        <p:spPr bwMode="auto">
          <a:xfrm>
            <a:off x="4316413" y="5981700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4" name="Rectangle 142"/>
          <p:cNvSpPr>
            <a:spLocks noChangeArrowheads="1"/>
          </p:cNvSpPr>
          <p:nvPr/>
        </p:nvSpPr>
        <p:spPr bwMode="auto">
          <a:xfrm>
            <a:off x="6332538" y="5981700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5" name="Rectangle 4"/>
          <p:cNvSpPr>
            <a:spLocks noChangeArrowheads="1"/>
          </p:cNvSpPr>
          <p:nvPr/>
        </p:nvSpPr>
        <p:spPr bwMode="auto">
          <a:xfrm>
            <a:off x="1274763" y="1376363"/>
            <a:ext cx="1208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Transaction </a:t>
            </a:r>
            <a:endParaRPr lang="en-GB"/>
          </a:p>
        </p:txBody>
      </p:sp>
      <p:sp>
        <p:nvSpPr>
          <p:cNvPr id="86036" name="Rectangle 5"/>
          <p:cNvSpPr>
            <a:spLocks noChangeArrowheads="1"/>
          </p:cNvSpPr>
          <p:nvPr/>
        </p:nvSpPr>
        <p:spPr bwMode="auto">
          <a:xfrm flipH="1">
            <a:off x="2500313" y="1357313"/>
            <a:ext cx="71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b="1" i="1">
                <a:solidFill>
                  <a:srgbClr val="000000"/>
                </a:solidFill>
              </a:rPr>
              <a:t>T</a:t>
            </a:r>
            <a:endParaRPr lang="en-GB"/>
          </a:p>
        </p:txBody>
      </p:sp>
      <p:sp>
        <p:nvSpPr>
          <p:cNvPr id="86037" name="Rectangle 6"/>
          <p:cNvSpPr>
            <a:spLocks noChangeArrowheads="1"/>
          </p:cNvSpPr>
          <p:nvPr/>
        </p:nvSpPr>
        <p:spPr bwMode="auto">
          <a:xfrm>
            <a:off x="2389188" y="1376363"/>
            <a:ext cx="682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:</a:t>
            </a:r>
            <a:endParaRPr lang="en-GB"/>
          </a:p>
        </p:txBody>
      </p:sp>
      <p:sp>
        <p:nvSpPr>
          <p:cNvPr id="86038" name="Rectangle 7"/>
          <p:cNvSpPr>
            <a:spLocks noChangeArrowheads="1"/>
          </p:cNvSpPr>
          <p:nvPr/>
        </p:nvSpPr>
        <p:spPr bwMode="auto">
          <a:xfrm>
            <a:off x="2441575" y="1376363"/>
            <a:ext cx="115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  </a:t>
            </a:r>
            <a:endParaRPr lang="en-GB"/>
          </a:p>
        </p:txBody>
      </p:sp>
      <p:sp>
        <p:nvSpPr>
          <p:cNvPr id="86039" name="Rectangle 8"/>
          <p:cNvSpPr>
            <a:spLocks noChangeArrowheads="1"/>
          </p:cNvSpPr>
          <p:nvPr/>
        </p:nvSpPr>
        <p:spPr bwMode="auto">
          <a:xfrm>
            <a:off x="1304925" y="1649413"/>
            <a:ext cx="22844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balance = b.getBalance()</a:t>
            </a:r>
            <a:endParaRPr lang="en-GB"/>
          </a:p>
        </p:txBody>
      </p:sp>
      <p:sp>
        <p:nvSpPr>
          <p:cNvPr id="86040" name="Rectangle 9"/>
          <p:cNvSpPr>
            <a:spLocks noChangeArrowheads="1"/>
          </p:cNvSpPr>
          <p:nvPr/>
        </p:nvSpPr>
        <p:spPr bwMode="auto">
          <a:xfrm>
            <a:off x="1304925" y="1917700"/>
            <a:ext cx="1958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b.setBalance(bal*1.1)</a:t>
            </a:r>
            <a:endParaRPr lang="en-GB"/>
          </a:p>
        </p:txBody>
      </p:sp>
      <p:sp>
        <p:nvSpPr>
          <p:cNvPr id="86041" name="Rectangle 10"/>
          <p:cNvSpPr>
            <a:spLocks noChangeArrowheads="1"/>
          </p:cNvSpPr>
          <p:nvPr/>
        </p:nvSpPr>
        <p:spPr bwMode="auto">
          <a:xfrm>
            <a:off x="1304925" y="2168525"/>
            <a:ext cx="1674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a.withdraw(bal/10)</a:t>
            </a:r>
            <a:endParaRPr lang="en-GB"/>
          </a:p>
        </p:txBody>
      </p:sp>
      <p:sp>
        <p:nvSpPr>
          <p:cNvPr id="86042" name="Rectangle 11"/>
          <p:cNvSpPr>
            <a:spLocks noChangeArrowheads="1"/>
          </p:cNvSpPr>
          <p:nvPr/>
        </p:nvSpPr>
        <p:spPr bwMode="auto">
          <a:xfrm>
            <a:off x="4484688" y="1376363"/>
            <a:ext cx="1208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Transaction </a:t>
            </a:r>
            <a:endParaRPr lang="en-GB"/>
          </a:p>
        </p:txBody>
      </p:sp>
      <p:sp>
        <p:nvSpPr>
          <p:cNvPr id="86043" name="Rectangle 12"/>
          <p:cNvSpPr>
            <a:spLocks noChangeArrowheads="1"/>
          </p:cNvSpPr>
          <p:nvPr/>
        </p:nvSpPr>
        <p:spPr bwMode="auto">
          <a:xfrm flipH="1">
            <a:off x="5786438" y="1357313"/>
            <a:ext cx="71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b="1" i="1">
                <a:solidFill>
                  <a:srgbClr val="000000"/>
                </a:solidFill>
              </a:rPr>
              <a:t>U</a:t>
            </a:r>
            <a:endParaRPr lang="en-GB"/>
          </a:p>
        </p:txBody>
      </p:sp>
      <p:sp>
        <p:nvSpPr>
          <p:cNvPr id="86044" name="Rectangle 13"/>
          <p:cNvSpPr>
            <a:spLocks noChangeArrowheads="1"/>
          </p:cNvSpPr>
          <p:nvPr/>
        </p:nvSpPr>
        <p:spPr bwMode="auto">
          <a:xfrm>
            <a:off x="5614988" y="1376363"/>
            <a:ext cx="698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:</a:t>
            </a:r>
            <a:endParaRPr lang="en-GB"/>
          </a:p>
        </p:txBody>
      </p:sp>
      <p:sp>
        <p:nvSpPr>
          <p:cNvPr id="86045" name="Rectangle 14"/>
          <p:cNvSpPr>
            <a:spLocks noChangeArrowheads="1"/>
          </p:cNvSpPr>
          <p:nvPr/>
        </p:nvSpPr>
        <p:spPr bwMode="auto">
          <a:xfrm>
            <a:off x="5667375" y="1490663"/>
            <a:ext cx="115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  </a:t>
            </a:r>
            <a:endParaRPr lang="en-GB"/>
          </a:p>
        </p:txBody>
      </p:sp>
      <p:sp>
        <p:nvSpPr>
          <p:cNvPr id="86046" name="Rectangle 15"/>
          <p:cNvSpPr>
            <a:spLocks noChangeArrowheads="1"/>
          </p:cNvSpPr>
          <p:nvPr/>
        </p:nvSpPr>
        <p:spPr bwMode="auto">
          <a:xfrm>
            <a:off x="4484688" y="1701800"/>
            <a:ext cx="2286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balance = b.getBalance()</a:t>
            </a:r>
            <a:endParaRPr lang="en-GB"/>
          </a:p>
        </p:txBody>
      </p:sp>
      <p:sp>
        <p:nvSpPr>
          <p:cNvPr id="86047" name="Rectangle 16"/>
          <p:cNvSpPr>
            <a:spLocks noChangeArrowheads="1"/>
          </p:cNvSpPr>
          <p:nvPr/>
        </p:nvSpPr>
        <p:spPr bwMode="auto">
          <a:xfrm>
            <a:off x="4484688" y="1905000"/>
            <a:ext cx="196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b.setBalance(bal*1.1)</a:t>
            </a:r>
            <a:endParaRPr lang="en-GB"/>
          </a:p>
        </p:txBody>
      </p:sp>
      <p:sp>
        <p:nvSpPr>
          <p:cNvPr id="86048" name="Rectangle 17"/>
          <p:cNvSpPr>
            <a:spLocks noChangeArrowheads="1"/>
          </p:cNvSpPr>
          <p:nvPr/>
        </p:nvSpPr>
        <p:spPr bwMode="auto">
          <a:xfrm>
            <a:off x="4484688" y="2173288"/>
            <a:ext cx="16637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c.withdraw(bal/10)</a:t>
            </a:r>
            <a:endParaRPr lang="en-GB"/>
          </a:p>
        </p:txBody>
      </p:sp>
      <p:sp>
        <p:nvSpPr>
          <p:cNvPr id="86049" name="Line 18"/>
          <p:cNvSpPr>
            <a:spLocks noChangeShapeType="1"/>
          </p:cNvSpPr>
          <p:nvPr/>
        </p:nvSpPr>
        <p:spPr bwMode="auto">
          <a:xfrm flipV="1">
            <a:off x="857250" y="1112838"/>
            <a:ext cx="7500938" cy="460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50" name="Rectangle 25"/>
          <p:cNvSpPr>
            <a:spLocks noChangeArrowheads="1"/>
          </p:cNvSpPr>
          <p:nvPr/>
        </p:nvSpPr>
        <p:spPr bwMode="auto">
          <a:xfrm>
            <a:off x="1304925" y="2565400"/>
            <a:ext cx="1003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Operations</a:t>
            </a:r>
            <a:endParaRPr lang="en-GB"/>
          </a:p>
        </p:txBody>
      </p:sp>
      <p:sp>
        <p:nvSpPr>
          <p:cNvPr id="86051" name="Rectangle 26"/>
          <p:cNvSpPr>
            <a:spLocks noChangeArrowheads="1"/>
          </p:cNvSpPr>
          <p:nvPr/>
        </p:nvSpPr>
        <p:spPr bwMode="auto">
          <a:xfrm>
            <a:off x="3159125" y="2565400"/>
            <a:ext cx="5349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Locks</a:t>
            </a:r>
            <a:endParaRPr lang="en-GB"/>
          </a:p>
        </p:txBody>
      </p:sp>
      <p:sp>
        <p:nvSpPr>
          <p:cNvPr id="86052" name="Rectangle 27"/>
          <p:cNvSpPr>
            <a:spLocks noChangeArrowheads="1"/>
          </p:cNvSpPr>
          <p:nvPr/>
        </p:nvSpPr>
        <p:spPr bwMode="auto">
          <a:xfrm>
            <a:off x="4484688" y="2565400"/>
            <a:ext cx="1003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Operations</a:t>
            </a:r>
            <a:endParaRPr lang="en-GB"/>
          </a:p>
        </p:txBody>
      </p:sp>
      <p:sp>
        <p:nvSpPr>
          <p:cNvPr id="86053" name="Rectangle 28"/>
          <p:cNvSpPr>
            <a:spLocks noChangeArrowheads="1"/>
          </p:cNvSpPr>
          <p:nvPr/>
        </p:nvSpPr>
        <p:spPr bwMode="auto">
          <a:xfrm>
            <a:off x="6357938" y="2565400"/>
            <a:ext cx="5349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Locks</a:t>
            </a:r>
            <a:endParaRPr lang="en-GB"/>
          </a:p>
        </p:txBody>
      </p:sp>
      <p:sp>
        <p:nvSpPr>
          <p:cNvPr id="86054" name="Rectangle 44"/>
          <p:cNvSpPr>
            <a:spLocks noChangeArrowheads="1"/>
          </p:cNvSpPr>
          <p:nvPr/>
        </p:nvSpPr>
        <p:spPr bwMode="auto">
          <a:xfrm>
            <a:off x="1304925" y="2927350"/>
            <a:ext cx="15097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openTransaction</a:t>
            </a:r>
            <a:endParaRPr lang="en-GB"/>
          </a:p>
        </p:txBody>
      </p:sp>
      <p:sp>
        <p:nvSpPr>
          <p:cNvPr id="86055" name="Rectangle 60"/>
          <p:cNvSpPr>
            <a:spLocks noChangeArrowheads="1"/>
          </p:cNvSpPr>
          <p:nvPr/>
        </p:nvSpPr>
        <p:spPr bwMode="auto">
          <a:xfrm>
            <a:off x="1304925" y="3195638"/>
            <a:ext cx="1898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bal =  b.getBalance()</a:t>
            </a:r>
            <a:endParaRPr lang="en-GB"/>
          </a:p>
        </p:txBody>
      </p:sp>
      <p:sp>
        <p:nvSpPr>
          <p:cNvPr id="86056" name="Rectangle 61"/>
          <p:cNvSpPr>
            <a:spLocks noChangeArrowheads="1"/>
          </p:cNvSpPr>
          <p:nvPr/>
        </p:nvSpPr>
        <p:spPr bwMode="auto">
          <a:xfrm>
            <a:off x="3286125" y="3214688"/>
            <a:ext cx="6429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lock </a:t>
            </a:r>
            <a:endParaRPr lang="en-GB"/>
          </a:p>
        </p:txBody>
      </p:sp>
      <p:sp>
        <p:nvSpPr>
          <p:cNvPr id="86057" name="Rectangle 62"/>
          <p:cNvSpPr>
            <a:spLocks noChangeArrowheads="1"/>
          </p:cNvSpPr>
          <p:nvPr/>
        </p:nvSpPr>
        <p:spPr bwMode="auto">
          <a:xfrm flipH="1">
            <a:off x="3714750" y="3214688"/>
            <a:ext cx="2143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</a:t>
            </a:r>
            <a:endParaRPr lang="en-GB"/>
          </a:p>
        </p:txBody>
      </p:sp>
      <p:sp>
        <p:nvSpPr>
          <p:cNvPr id="86058" name="Rectangle 68"/>
          <p:cNvSpPr>
            <a:spLocks noChangeArrowheads="1"/>
          </p:cNvSpPr>
          <p:nvPr/>
        </p:nvSpPr>
        <p:spPr bwMode="auto">
          <a:xfrm>
            <a:off x="1304925" y="3578225"/>
            <a:ext cx="1958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b.setBalance(bal*1.1)</a:t>
            </a:r>
            <a:endParaRPr lang="en-GB"/>
          </a:p>
        </p:txBody>
      </p:sp>
      <p:sp>
        <p:nvSpPr>
          <p:cNvPr id="86059" name="Rectangle 69"/>
          <p:cNvSpPr>
            <a:spLocks noChangeArrowheads="1"/>
          </p:cNvSpPr>
          <p:nvPr/>
        </p:nvSpPr>
        <p:spPr bwMode="auto">
          <a:xfrm>
            <a:off x="4484688" y="3508375"/>
            <a:ext cx="15097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openTransaction</a:t>
            </a:r>
            <a:endParaRPr lang="en-GB"/>
          </a:p>
        </p:txBody>
      </p:sp>
      <p:sp>
        <p:nvSpPr>
          <p:cNvPr id="86060" name="Rectangle 75"/>
          <p:cNvSpPr>
            <a:spLocks noChangeArrowheads="1"/>
          </p:cNvSpPr>
          <p:nvPr/>
        </p:nvSpPr>
        <p:spPr bwMode="auto">
          <a:xfrm>
            <a:off x="1304925" y="3898900"/>
            <a:ext cx="1674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a.withdraw(bal/10)</a:t>
            </a:r>
            <a:endParaRPr lang="en-GB"/>
          </a:p>
        </p:txBody>
      </p:sp>
      <p:sp>
        <p:nvSpPr>
          <p:cNvPr id="86061" name="Rectangle 76"/>
          <p:cNvSpPr>
            <a:spLocks noChangeArrowheads="1"/>
          </p:cNvSpPr>
          <p:nvPr/>
        </p:nvSpPr>
        <p:spPr bwMode="auto">
          <a:xfrm>
            <a:off x="3286125" y="3857625"/>
            <a:ext cx="642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lock </a:t>
            </a:r>
            <a:endParaRPr lang="en-GB"/>
          </a:p>
        </p:txBody>
      </p:sp>
      <p:sp>
        <p:nvSpPr>
          <p:cNvPr id="86062" name="Rectangle 77"/>
          <p:cNvSpPr>
            <a:spLocks noChangeArrowheads="1"/>
          </p:cNvSpPr>
          <p:nvPr/>
        </p:nvSpPr>
        <p:spPr bwMode="auto">
          <a:xfrm>
            <a:off x="3714750" y="3857625"/>
            <a:ext cx="142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A</a:t>
            </a:r>
            <a:endParaRPr lang="en-GB"/>
          </a:p>
        </p:txBody>
      </p:sp>
      <p:sp>
        <p:nvSpPr>
          <p:cNvPr id="86063" name="Rectangle 78"/>
          <p:cNvSpPr>
            <a:spLocks noChangeArrowheads="1"/>
          </p:cNvSpPr>
          <p:nvPr/>
        </p:nvSpPr>
        <p:spPr bwMode="auto">
          <a:xfrm>
            <a:off x="4484688" y="3833813"/>
            <a:ext cx="1898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bal =  b.getBalance()</a:t>
            </a:r>
            <a:endParaRPr lang="en-GB"/>
          </a:p>
        </p:txBody>
      </p:sp>
      <p:sp>
        <p:nvSpPr>
          <p:cNvPr id="86064" name="Rectangle 79"/>
          <p:cNvSpPr>
            <a:spLocks noChangeArrowheads="1"/>
          </p:cNvSpPr>
          <p:nvPr/>
        </p:nvSpPr>
        <p:spPr bwMode="auto">
          <a:xfrm>
            <a:off x="6429375" y="3857625"/>
            <a:ext cx="866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waits for </a:t>
            </a:r>
            <a:endParaRPr lang="en-GB"/>
          </a:p>
        </p:txBody>
      </p:sp>
      <p:sp>
        <p:nvSpPr>
          <p:cNvPr id="86065" name="Rectangle 80"/>
          <p:cNvSpPr>
            <a:spLocks noChangeArrowheads="1"/>
          </p:cNvSpPr>
          <p:nvPr/>
        </p:nvSpPr>
        <p:spPr bwMode="auto">
          <a:xfrm flipH="1">
            <a:off x="7358063" y="3857625"/>
            <a:ext cx="71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T</a:t>
            </a:r>
            <a:endParaRPr lang="en-GB"/>
          </a:p>
        </p:txBody>
      </p:sp>
      <p:sp>
        <p:nvSpPr>
          <p:cNvPr id="86066" name="Rectangle 81"/>
          <p:cNvSpPr>
            <a:spLocks noChangeArrowheads="1"/>
          </p:cNvSpPr>
          <p:nvPr/>
        </p:nvSpPr>
        <p:spPr bwMode="auto">
          <a:xfrm>
            <a:off x="7500938" y="3857625"/>
            <a:ext cx="142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’s</a:t>
            </a:r>
            <a:endParaRPr lang="en-GB"/>
          </a:p>
        </p:txBody>
      </p:sp>
      <p:sp>
        <p:nvSpPr>
          <p:cNvPr id="86067" name="Rectangle 82"/>
          <p:cNvSpPr>
            <a:spLocks noChangeArrowheads="1"/>
          </p:cNvSpPr>
          <p:nvPr/>
        </p:nvSpPr>
        <p:spPr bwMode="auto">
          <a:xfrm>
            <a:off x="6357938" y="4143375"/>
            <a:ext cx="7651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lock on </a:t>
            </a:r>
            <a:endParaRPr lang="en-GB"/>
          </a:p>
        </p:txBody>
      </p:sp>
      <p:sp>
        <p:nvSpPr>
          <p:cNvPr id="86068" name="Rectangle 83"/>
          <p:cNvSpPr>
            <a:spLocks noChangeArrowheads="1"/>
          </p:cNvSpPr>
          <p:nvPr/>
        </p:nvSpPr>
        <p:spPr bwMode="auto">
          <a:xfrm flipH="1">
            <a:off x="7143750" y="4143375"/>
            <a:ext cx="428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</a:t>
            </a:r>
            <a:endParaRPr lang="en-GB"/>
          </a:p>
        </p:txBody>
      </p:sp>
      <p:sp>
        <p:nvSpPr>
          <p:cNvPr id="86069" name="Rectangle 89"/>
          <p:cNvSpPr>
            <a:spLocks noChangeArrowheads="1"/>
          </p:cNvSpPr>
          <p:nvPr/>
        </p:nvSpPr>
        <p:spPr bwMode="auto">
          <a:xfrm>
            <a:off x="1304925" y="4368800"/>
            <a:ext cx="1531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closeTransaction</a:t>
            </a:r>
            <a:endParaRPr lang="en-GB"/>
          </a:p>
        </p:txBody>
      </p:sp>
      <p:sp>
        <p:nvSpPr>
          <p:cNvPr id="86070" name="Rectangle 90"/>
          <p:cNvSpPr>
            <a:spLocks noChangeArrowheads="1"/>
          </p:cNvSpPr>
          <p:nvPr/>
        </p:nvSpPr>
        <p:spPr bwMode="auto">
          <a:xfrm>
            <a:off x="3000375" y="4357688"/>
            <a:ext cx="8080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unlock </a:t>
            </a:r>
            <a:endParaRPr lang="en-GB"/>
          </a:p>
        </p:txBody>
      </p:sp>
      <p:sp>
        <p:nvSpPr>
          <p:cNvPr id="86071" name="Rectangle 91"/>
          <p:cNvSpPr>
            <a:spLocks noChangeArrowheads="1"/>
          </p:cNvSpPr>
          <p:nvPr/>
        </p:nvSpPr>
        <p:spPr bwMode="auto">
          <a:xfrm>
            <a:off x="3706813" y="4368800"/>
            <a:ext cx="136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A</a:t>
            </a:r>
            <a:endParaRPr lang="en-GB"/>
          </a:p>
        </p:txBody>
      </p:sp>
      <p:sp>
        <p:nvSpPr>
          <p:cNvPr id="86072" name="Rectangle 92"/>
          <p:cNvSpPr>
            <a:spLocks noChangeArrowheads="1"/>
          </p:cNvSpPr>
          <p:nvPr/>
        </p:nvSpPr>
        <p:spPr bwMode="auto">
          <a:xfrm>
            <a:off x="3813175" y="4368800"/>
            <a:ext cx="1730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, </a:t>
            </a:r>
            <a:endParaRPr lang="en-GB"/>
          </a:p>
        </p:txBody>
      </p:sp>
      <p:sp>
        <p:nvSpPr>
          <p:cNvPr id="86073" name="Rectangle 93"/>
          <p:cNvSpPr>
            <a:spLocks noChangeArrowheads="1"/>
          </p:cNvSpPr>
          <p:nvPr/>
        </p:nvSpPr>
        <p:spPr bwMode="auto">
          <a:xfrm>
            <a:off x="3917950" y="4368800"/>
            <a:ext cx="136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</a:t>
            </a:r>
            <a:endParaRPr lang="en-GB"/>
          </a:p>
        </p:txBody>
      </p:sp>
      <p:sp>
        <p:nvSpPr>
          <p:cNvPr id="86074" name="Rectangle 94"/>
          <p:cNvSpPr>
            <a:spLocks noChangeArrowheads="1"/>
          </p:cNvSpPr>
          <p:nvPr/>
        </p:nvSpPr>
        <p:spPr bwMode="auto">
          <a:xfrm>
            <a:off x="4484688" y="4438650"/>
            <a:ext cx="114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  </a:t>
            </a:r>
            <a:endParaRPr lang="en-GB"/>
          </a:p>
        </p:txBody>
      </p:sp>
      <p:sp>
        <p:nvSpPr>
          <p:cNvPr id="86075" name="Rectangle 95"/>
          <p:cNvSpPr>
            <a:spLocks noChangeArrowheads="1"/>
          </p:cNvSpPr>
          <p:nvPr/>
        </p:nvSpPr>
        <p:spPr bwMode="auto">
          <a:xfrm>
            <a:off x="4556125" y="4438650"/>
            <a:ext cx="57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</a:t>
            </a:r>
            <a:endParaRPr lang="en-GB"/>
          </a:p>
        </p:txBody>
      </p:sp>
      <p:sp>
        <p:nvSpPr>
          <p:cNvPr id="86076" name="Rectangle 101"/>
          <p:cNvSpPr>
            <a:spLocks noChangeArrowheads="1"/>
          </p:cNvSpPr>
          <p:nvPr/>
        </p:nvSpPr>
        <p:spPr bwMode="auto">
          <a:xfrm>
            <a:off x="6357938" y="4706938"/>
            <a:ext cx="4794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lock </a:t>
            </a:r>
            <a:endParaRPr lang="en-GB"/>
          </a:p>
        </p:txBody>
      </p:sp>
      <p:sp>
        <p:nvSpPr>
          <p:cNvPr id="86077" name="Rectangle 102"/>
          <p:cNvSpPr>
            <a:spLocks noChangeArrowheads="1"/>
          </p:cNvSpPr>
          <p:nvPr/>
        </p:nvSpPr>
        <p:spPr bwMode="auto">
          <a:xfrm>
            <a:off x="6786563" y="4714875"/>
            <a:ext cx="285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 B</a:t>
            </a:r>
            <a:endParaRPr lang="en-GB"/>
          </a:p>
        </p:txBody>
      </p:sp>
      <p:sp>
        <p:nvSpPr>
          <p:cNvPr id="86078" name="Rectangle 108"/>
          <p:cNvSpPr>
            <a:spLocks noChangeArrowheads="1"/>
          </p:cNvSpPr>
          <p:nvPr/>
        </p:nvSpPr>
        <p:spPr bwMode="auto">
          <a:xfrm>
            <a:off x="4484688" y="5089525"/>
            <a:ext cx="196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b.setBalance(bal*1.1)</a:t>
            </a:r>
            <a:endParaRPr lang="en-GB"/>
          </a:p>
        </p:txBody>
      </p:sp>
      <p:sp>
        <p:nvSpPr>
          <p:cNvPr id="86079" name="Rectangle 109"/>
          <p:cNvSpPr>
            <a:spLocks noChangeArrowheads="1"/>
          </p:cNvSpPr>
          <p:nvPr/>
        </p:nvSpPr>
        <p:spPr bwMode="auto">
          <a:xfrm>
            <a:off x="6357938" y="5032375"/>
            <a:ext cx="587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</a:t>
            </a:r>
            <a:endParaRPr lang="en-GB"/>
          </a:p>
        </p:txBody>
      </p:sp>
      <p:sp>
        <p:nvSpPr>
          <p:cNvPr id="86080" name="Rectangle 110"/>
          <p:cNvSpPr>
            <a:spLocks noChangeArrowheads="1"/>
          </p:cNvSpPr>
          <p:nvPr/>
        </p:nvSpPr>
        <p:spPr bwMode="auto">
          <a:xfrm>
            <a:off x="6410325" y="5032375"/>
            <a:ext cx="587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 </a:t>
            </a:r>
            <a:endParaRPr lang="en-GB"/>
          </a:p>
        </p:txBody>
      </p:sp>
      <p:sp>
        <p:nvSpPr>
          <p:cNvPr id="86081" name="Rectangle 116"/>
          <p:cNvSpPr>
            <a:spLocks noChangeArrowheads="1"/>
          </p:cNvSpPr>
          <p:nvPr/>
        </p:nvSpPr>
        <p:spPr bwMode="auto">
          <a:xfrm>
            <a:off x="3159125" y="5357813"/>
            <a:ext cx="587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</a:t>
            </a:r>
            <a:endParaRPr lang="en-GB"/>
          </a:p>
        </p:txBody>
      </p:sp>
      <p:sp>
        <p:nvSpPr>
          <p:cNvPr id="86082" name="Rectangle 117"/>
          <p:cNvSpPr>
            <a:spLocks noChangeArrowheads="1"/>
          </p:cNvSpPr>
          <p:nvPr/>
        </p:nvSpPr>
        <p:spPr bwMode="auto">
          <a:xfrm>
            <a:off x="3211513" y="5357813"/>
            <a:ext cx="58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 </a:t>
            </a:r>
            <a:endParaRPr lang="en-GB"/>
          </a:p>
        </p:txBody>
      </p:sp>
      <p:sp>
        <p:nvSpPr>
          <p:cNvPr id="86083" name="Rectangle 118"/>
          <p:cNvSpPr>
            <a:spLocks noChangeArrowheads="1"/>
          </p:cNvSpPr>
          <p:nvPr/>
        </p:nvSpPr>
        <p:spPr bwMode="auto">
          <a:xfrm>
            <a:off x="4484688" y="5392738"/>
            <a:ext cx="16637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c.withdraw(bal/10)</a:t>
            </a:r>
            <a:endParaRPr lang="en-GB"/>
          </a:p>
        </p:txBody>
      </p:sp>
      <p:sp>
        <p:nvSpPr>
          <p:cNvPr id="86084" name="Rectangle 119"/>
          <p:cNvSpPr>
            <a:spLocks noChangeArrowheads="1"/>
          </p:cNvSpPr>
          <p:nvPr/>
        </p:nvSpPr>
        <p:spPr bwMode="auto">
          <a:xfrm>
            <a:off x="6357938" y="5392738"/>
            <a:ext cx="422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lock </a:t>
            </a:r>
            <a:endParaRPr lang="en-GB"/>
          </a:p>
        </p:txBody>
      </p:sp>
      <p:sp>
        <p:nvSpPr>
          <p:cNvPr id="86085" name="Rectangle 120"/>
          <p:cNvSpPr>
            <a:spLocks noChangeArrowheads="1"/>
          </p:cNvSpPr>
          <p:nvPr/>
        </p:nvSpPr>
        <p:spPr bwMode="auto">
          <a:xfrm>
            <a:off x="6786563" y="5429250"/>
            <a:ext cx="2143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</a:t>
            </a:r>
            <a:endParaRPr lang="en-GB"/>
          </a:p>
        </p:txBody>
      </p:sp>
      <p:sp>
        <p:nvSpPr>
          <p:cNvPr id="86086" name="Rectangle 126"/>
          <p:cNvSpPr>
            <a:spLocks noChangeArrowheads="1"/>
          </p:cNvSpPr>
          <p:nvPr/>
        </p:nvSpPr>
        <p:spPr bwMode="auto">
          <a:xfrm>
            <a:off x="4484688" y="5740400"/>
            <a:ext cx="1531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closeTransaction</a:t>
            </a:r>
            <a:endParaRPr lang="en-GB"/>
          </a:p>
        </p:txBody>
      </p:sp>
      <p:sp>
        <p:nvSpPr>
          <p:cNvPr id="86087" name="Rectangle 127"/>
          <p:cNvSpPr>
            <a:spLocks noChangeArrowheads="1"/>
          </p:cNvSpPr>
          <p:nvPr/>
        </p:nvSpPr>
        <p:spPr bwMode="auto">
          <a:xfrm>
            <a:off x="6357938" y="5759450"/>
            <a:ext cx="6492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unlock </a:t>
            </a:r>
            <a:endParaRPr lang="en-GB"/>
          </a:p>
        </p:txBody>
      </p:sp>
      <p:sp>
        <p:nvSpPr>
          <p:cNvPr id="86088" name="Rectangle 128"/>
          <p:cNvSpPr>
            <a:spLocks noChangeArrowheads="1"/>
          </p:cNvSpPr>
          <p:nvPr/>
        </p:nvSpPr>
        <p:spPr bwMode="auto">
          <a:xfrm flipH="1">
            <a:off x="7072313" y="5786438"/>
            <a:ext cx="142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</a:t>
            </a:r>
            <a:endParaRPr lang="en-GB"/>
          </a:p>
        </p:txBody>
      </p:sp>
      <p:sp>
        <p:nvSpPr>
          <p:cNvPr id="86089" name="Rectangle 129"/>
          <p:cNvSpPr>
            <a:spLocks noChangeArrowheads="1"/>
          </p:cNvSpPr>
          <p:nvPr/>
        </p:nvSpPr>
        <p:spPr bwMode="auto">
          <a:xfrm>
            <a:off x="7072313" y="5929313"/>
            <a:ext cx="142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, </a:t>
            </a:r>
            <a:endParaRPr lang="en-GB"/>
          </a:p>
        </p:txBody>
      </p:sp>
      <p:sp>
        <p:nvSpPr>
          <p:cNvPr id="86090" name="Rectangle 130"/>
          <p:cNvSpPr>
            <a:spLocks noChangeArrowheads="1"/>
          </p:cNvSpPr>
          <p:nvPr/>
        </p:nvSpPr>
        <p:spPr bwMode="auto">
          <a:xfrm flipH="1">
            <a:off x="7286625" y="5786438"/>
            <a:ext cx="142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</a:t>
            </a:r>
            <a:endParaRPr lang="en-GB"/>
          </a:p>
        </p:txBody>
      </p:sp>
      <p:sp>
        <p:nvSpPr>
          <p:cNvPr id="86091" name="Oval 147"/>
          <p:cNvSpPr>
            <a:spLocks noChangeArrowheads="1"/>
          </p:cNvSpPr>
          <p:nvPr/>
        </p:nvSpPr>
        <p:spPr bwMode="auto">
          <a:xfrm>
            <a:off x="4624388" y="4503738"/>
            <a:ext cx="71437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6092" name="Oval 148"/>
          <p:cNvSpPr>
            <a:spLocks noChangeArrowheads="1"/>
          </p:cNvSpPr>
          <p:nvPr/>
        </p:nvSpPr>
        <p:spPr bwMode="auto">
          <a:xfrm>
            <a:off x="4765675" y="4503738"/>
            <a:ext cx="71438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6093" name="Oval 149"/>
          <p:cNvSpPr>
            <a:spLocks noChangeArrowheads="1"/>
          </p:cNvSpPr>
          <p:nvPr/>
        </p:nvSpPr>
        <p:spPr bwMode="auto">
          <a:xfrm>
            <a:off x="4905375" y="4503738"/>
            <a:ext cx="73025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6094" name="Line 158"/>
          <p:cNvSpPr>
            <a:spLocks noChangeShapeType="1"/>
          </p:cNvSpPr>
          <p:nvPr/>
        </p:nvSpPr>
        <p:spPr bwMode="auto">
          <a:xfrm flipV="1">
            <a:off x="871538" y="6142038"/>
            <a:ext cx="7132637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00FF"/>
                </a:solidFill>
              </a:rPr>
              <a:t>Locks</a:t>
            </a:r>
          </a:p>
        </p:txBody>
      </p:sp>
      <p:sp>
        <p:nvSpPr>
          <p:cNvPr id="870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Neste exemplo é assumido que quando as transações T e U iniciam, os saldos (balances) das contas A, B e C ainda não estão bloqueados.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Quando a transação </a:t>
            </a:r>
            <a:r>
              <a:rPr lang="pt-BR" dirty="0" smtClean="0">
                <a:solidFill>
                  <a:srgbClr val="C00000"/>
                </a:solidFill>
              </a:rPr>
              <a:t>T é para usar a conta B</a:t>
            </a:r>
            <a:r>
              <a:rPr lang="pt-BR" dirty="0" smtClean="0">
                <a:solidFill>
                  <a:srgbClr val="0000FF"/>
                </a:solidFill>
              </a:rPr>
              <a:t>, esta é </a:t>
            </a:r>
            <a:r>
              <a:rPr lang="pt-BR" dirty="0" smtClean="0">
                <a:solidFill>
                  <a:srgbClr val="C00000"/>
                </a:solidFill>
              </a:rPr>
              <a:t>bloqueada</a:t>
            </a:r>
            <a:r>
              <a:rPr lang="pt-BR" dirty="0" smtClean="0">
                <a:solidFill>
                  <a:srgbClr val="0000FF"/>
                </a:solidFill>
              </a:rPr>
              <a:t> para T </a:t>
            </a:r>
            <a:r>
              <a:rPr lang="pt-BR" dirty="0" smtClean="0">
                <a:solidFill>
                  <a:srgbClr val="C00000"/>
                </a:solidFill>
              </a:rPr>
              <a:t>(T pode usar B) </a:t>
            </a:r>
            <a:r>
              <a:rPr lang="pt-BR" dirty="0" smtClean="0">
                <a:solidFill>
                  <a:srgbClr val="0000FF"/>
                </a:solidFill>
              </a:rPr>
              <a:t>.</a:t>
            </a:r>
          </a:p>
          <a:p>
            <a:pPr>
              <a:buFont typeface="Arial" charset="0"/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00FF"/>
                </a:solidFill>
              </a:rPr>
              <a:t>Locks</a:t>
            </a:r>
          </a:p>
        </p:txBody>
      </p:sp>
      <p:sp>
        <p:nvSpPr>
          <p:cNvPr id="880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a transação </a:t>
            </a:r>
            <a:r>
              <a:rPr lang="pt-BR" dirty="0" smtClean="0">
                <a:solidFill>
                  <a:srgbClr val="0000FF"/>
                </a:solidFill>
              </a:rPr>
              <a:t>U é para usar a conta B</a:t>
            </a:r>
            <a:r>
              <a:rPr lang="pt-BR" dirty="0" smtClean="0"/>
              <a:t>,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B ainda está bloqueada para T</a:t>
            </a:r>
            <a:r>
              <a:rPr lang="pt-BR" dirty="0" smtClean="0"/>
              <a:t>, e a transação </a:t>
            </a:r>
            <a:r>
              <a:rPr lang="pt-BR" dirty="0" smtClean="0">
                <a:solidFill>
                  <a:srgbClr val="C00000"/>
                </a:solidFill>
              </a:rPr>
              <a:t>U espera (</a:t>
            </a:r>
            <a:r>
              <a:rPr lang="pt-BR" dirty="0" err="1" smtClean="0">
                <a:solidFill>
                  <a:srgbClr val="C00000"/>
                </a:solidFill>
              </a:rPr>
              <a:t>wait</a:t>
            </a:r>
            <a:r>
              <a:rPr lang="pt-BR" dirty="0" smtClean="0">
                <a:solidFill>
                  <a:srgbClr val="C00000"/>
                </a:solidFill>
              </a:rPr>
              <a:t>)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Quando a </a:t>
            </a:r>
            <a:r>
              <a:rPr lang="pt-BR" dirty="0" smtClean="0">
                <a:solidFill>
                  <a:srgbClr val="0000FF"/>
                </a:solidFill>
              </a:rPr>
              <a:t>transação T é consolidada </a:t>
            </a:r>
            <a:r>
              <a:rPr lang="pt-BR" dirty="0" smtClean="0"/>
              <a:t>(</a:t>
            </a:r>
            <a:r>
              <a:rPr lang="pt-BR" b="1" dirty="0" err="1" smtClean="0"/>
              <a:t>committed</a:t>
            </a:r>
            <a:r>
              <a:rPr lang="pt-BR" dirty="0" smtClean="0"/>
              <a:t>),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B é desbloqueada</a:t>
            </a:r>
            <a:r>
              <a:rPr lang="pt-BR" dirty="0" smtClean="0"/>
              <a:t>, onde, então, a </a:t>
            </a:r>
            <a:r>
              <a:rPr lang="pt-BR" dirty="0" smtClean="0">
                <a:solidFill>
                  <a:srgbClr val="0000FF"/>
                </a:solidFill>
              </a:rPr>
              <a:t>transação U é retomada</a:t>
            </a:r>
            <a:r>
              <a:rPr lang="pt-BR" dirty="0" smtClean="0"/>
              <a:t>.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00FF"/>
                </a:solidFill>
              </a:rPr>
              <a:t>Locks</a:t>
            </a:r>
          </a:p>
        </p:txBody>
      </p:sp>
      <p:sp>
        <p:nvSpPr>
          <p:cNvPr id="890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O uso do </a:t>
            </a:r>
            <a:r>
              <a:rPr lang="pt-BR" i="1" dirty="0" err="1" smtClean="0">
                <a:solidFill>
                  <a:srgbClr val="0000FF"/>
                </a:solidFill>
              </a:rPr>
              <a:t>lock</a:t>
            </a:r>
            <a:r>
              <a:rPr lang="pt-BR" dirty="0" smtClean="0">
                <a:solidFill>
                  <a:srgbClr val="0000FF"/>
                </a:solidFill>
              </a:rPr>
              <a:t> sobre B </a:t>
            </a:r>
            <a:r>
              <a:rPr lang="pt-BR" dirty="0" smtClean="0">
                <a:solidFill>
                  <a:srgbClr val="C00000"/>
                </a:solidFill>
              </a:rPr>
              <a:t>serializa o acesso a B.</a:t>
            </a:r>
          </a:p>
          <a:p>
            <a:pPr>
              <a:buFont typeface="Arial" charset="0"/>
              <a:buNone/>
            </a:pPr>
            <a:endParaRPr lang="pt-BR" dirty="0" smtClean="0"/>
          </a:p>
          <a:p>
            <a:r>
              <a:rPr lang="pt-BR" dirty="0" smtClean="0"/>
              <a:t>Por exemplo, se T tivesse liberado o </a:t>
            </a:r>
            <a:r>
              <a:rPr lang="pt-BR" dirty="0" err="1" smtClean="0"/>
              <a:t>lock</a:t>
            </a:r>
            <a:r>
              <a:rPr lang="pt-BR" dirty="0" smtClean="0"/>
              <a:t> sobre B, entre:    </a:t>
            </a:r>
            <a:r>
              <a:rPr lang="pt-BR" i="1" dirty="0" err="1" smtClean="0">
                <a:solidFill>
                  <a:srgbClr val="0000FF"/>
                </a:solidFill>
              </a:rPr>
              <a:t>bal</a:t>
            </a:r>
            <a:r>
              <a:rPr lang="pt-BR" i="1" dirty="0" smtClean="0">
                <a:solidFill>
                  <a:srgbClr val="0000FF"/>
                </a:solidFill>
              </a:rPr>
              <a:t>=</a:t>
            </a:r>
            <a:r>
              <a:rPr lang="pt-BR" i="1" dirty="0" err="1" smtClean="0">
                <a:solidFill>
                  <a:srgbClr val="0000FF"/>
                </a:solidFill>
              </a:rPr>
              <a:t>b.getBalance</a:t>
            </a:r>
            <a:r>
              <a:rPr lang="pt-BR" i="1" dirty="0" smtClean="0">
                <a:solidFill>
                  <a:srgbClr val="0000FF"/>
                </a:solidFill>
              </a:rPr>
              <a:t>()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e  </a:t>
            </a:r>
            <a:br>
              <a:rPr lang="pt-BR" dirty="0" smtClean="0"/>
            </a:br>
            <a:r>
              <a:rPr lang="pt-BR" dirty="0" smtClean="0"/>
              <a:t>                   </a:t>
            </a:r>
            <a:r>
              <a:rPr lang="pt-BR" dirty="0" err="1" smtClean="0">
                <a:solidFill>
                  <a:srgbClr val="0000FF"/>
                </a:solidFill>
              </a:rPr>
              <a:t>b.</a:t>
            </a:r>
            <a:r>
              <a:rPr lang="pt-BR" i="1" dirty="0" err="1" smtClean="0">
                <a:solidFill>
                  <a:srgbClr val="0000FF"/>
                </a:solidFill>
              </a:rPr>
              <a:t>setBalance</a:t>
            </a:r>
            <a:r>
              <a:rPr lang="pt-BR" i="1" dirty="0" smtClean="0">
                <a:solidFill>
                  <a:srgbClr val="0000FF"/>
                </a:solidFill>
              </a:rPr>
              <a:t>(</a:t>
            </a:r>
            <a:r>
              <a:rPr lang="pt-BR" i="1" dirty="0" err="1" smtClean="0">
                <a:solidFill>
                  <a:srgbClr val="0000FF"/>
                </a:solidFill>
              </a:rPr>
              <a:t>bal</a:t>
            </a:r>
            <a:r>
              <a:rPr lang="pt-BR" i="1" dirty="0" smtClean="0">
                <a:solidFill>
                  <a:srgbClr val="0000FF"/>
                </a:solidFill>
              </a:rPr>
              <a:t>*1.1)</a:t>
            </a:r>
          </a:p>
          <a:p>
            <a:pPr>
              <a:buFont typeface="Arial" charset="0"/>
              <a:buNone/>
            </a:pPr>
            <a:r>
              <a:rPr lang="pt-BR" i="1" dirty="0" smtClean="0"/>
              <a:t>    </a:t>
            </a:r>
            <a:r>
              <a:rPr lang="pt-BR" dirty="0" smtClean="0"/>
              <a:t>a operação  </a:t>
            </a:r>
            <a:r>
              <a:rPr lang="pt-BR" i="1" dirty="0" err="1" smtClean="0">
                <a:solidFill>
                  <a:schemeClr val="accent3">
                    <a:lumMod val="50000"/>
                  </a:schemeClr>
                </a:solidFill>
              </a:rPr>
              <a:t>bal</a:t>
            </a:r>
            <a:r>
              <a:rPr lang="pt-BR" i="1" dirty="0" smtClean="0">
                <a:solidFill>
                  <a:schemeClr val="accent3">
                    <a:lumMod val="50000"/>
                  </a:schemeClr>
                </a:solidFill>
              </a:rPr>
              <a:t>=</a:t>
            </a:r>
            <a:r>
              <a:rPr lang="pt-BR" i="1" dirty="0" err="1" smtClean="0">
                <a:solidFill>
                  <a:schemeClr val="accent3">
                    <a:lumMod val="50000"/>
                  </a:schemeClr>
                </a:solidFill>
              </a:rPr>
              <a:t>getBalance</a:t>
            </a:r>
            <a:r>
              <a:rPr lang="pt-BR" i="1" dirty="0" smtClean="0">
                <a:solidFill>
                  <a:schemeClr val="accent3">
                    <a:lumMod val="50000"/>
                  </a:schemeClr>
                </a:solidFill>
              </a:rPr>
              <a:t>()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da transação U</a:t>
            </a:r>
            <a:r>
              <a:rPr lang="pt-BR" dirty="0" smtClean="0"/>
              <a:t>,</a:t>
            </a:r>
            <a:r>
              <a:rPr lang="pt-BR" i="1" dirty="0" smtClean="0"/>
              <a:t/>
            </a:r>
            <a:br>
              <a:rPr lang="pt-BR" i="1" dirty="0" smtClean="0"/>
            </a:b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sobre B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dirty="0" smtClean="0"/>
              <a:t>poderia ser intercalada entre elas.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Locks</a:t>
            </a:r>
          </a:p>
        </p:txBody>
      </p:sp>
      <p:sp>
        <p:nvSpPr>
          <p:cNvPr id="901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FF"/>
                </a:solidFill>
              </a:rPr>
              <a:t>Equivalência serial com </a:t>
            </a:r>
            <a:r>
              <a:rPr lang="pt-BR" dirty="0" err="1" smtClean="0">
                <a:solidFill>
                  <a:srgbClr val="0000FF"/>
                </a:solidFill>
              </a:rPr>
              <a:t>Locks</a:t>
            </a:r>
            <a:r>
              <a:rPr lang="pt-BR" dirty="0" smtClean="0"/>
              <a:t>, requer que todos os acessos de uma transação para um particular objeto (uma conta), seja serializado com respeito aos acessos por outras transações.</a:t>
            </a: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>
                <a:solidFill>
                  <a:srgbClr val="0000FF"/>
                </a:solidFill>
              </a:rPr>
              <a:t>Todos os pares de operações conflitantes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de duas transações, </a:t>
            </a:r>
            <a:r>
              <a:rPr lang="pt-BR" dirty="0" smtClean="0">
                <a:solidFill>
                  <a:srgbClr val="0000FF"/>
                </a:solidFill>
              </a:rPr>
              <a:t>devem se executadas na mesma ordem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Locks</a:t>
            </a:r>
          </a:p>
        </p:txBody>
      </p:sp>
      <p:sp>
        <p:nvSpPr>
          <p:cNvPr id="911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garantir isto, não é permitido quaisquer novos </a:t>
            </a:r>
            <a:r>
              <a:rPr lang="pt-BR" i="1" dirty="0" err="1" smtClean="0"/>
              <a:t>locks</a:t>
            </a:r>
            <a:r>
              <a:rPr lang="pt-BR" dirty="0" smtClean="0"/>
              <a:t>, após a transação ter liberado um </a:t>
            </a:r>
            <a:r>
              <a:rPr lang="pt-BR" i="1" dirty="0" err="1" smtClean="0"/>
              <a:t>lock</a:t>
            </a:r>
            <a:r>
              <a:rPr lang="pt-BR" dirty="0" smtClean="0"/>
              <a:t>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>
                <a:solidFill>
                  <a:srgbClr val="0000FF"/>
                </a:solidFill>
              </a:rPr>
              <a:t>primeira fase </a:t>
            </a:r>
            <a:r>
              <a:rPr lang="pt-BR" dirty="0" smtClean="0"/>
              <a:t>de uma transação é uma durante a qual novos </a:t>
            </a:r>
            <a:r>
              <a:rPr lang="pt-BR" i="1" dirty="0" err="1" smtClean="0"/>
              <a:t>locks</a:t>
            </a:r>
            <a:r>
              <a:rPr lang="pt-BR" i="1" dirty="0" smtClean="0"/>
              <a:t> </a:t>
            </a:r>
            <a:r>
              <a:rPr lang="pt-BR" dirty="0" smtClean="0"/>
              <a:t>podem ser adquiridos (</a:t>
            </a:r>
            <a:r>
              <a:rPr lang="pt-BR" dirty="0" err="1" smtClean="0"/>
              <a:t>acquired</a:t>
            </a:r>
            <a:r>
              <a:rPr lang="pt-BR" dirty="0" smtClean="0"/>
              <a:t>).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Na </a:t>
            </a:r>
            <a:r>
              <a:rPr lang="pt-BR" dirty="0" smtClean="0">
                <a:solidFill>
                  <a:srgbClr val="0000FF"/>
                </a:solidFill>
              </a:rPr>
              <a:t>segunda fase</a:t>
            </a:r>
            <a:r>
              <a:rPr lang="pt-BR" dirty="0" smtClean="0"/>
              <a:t>, os </a:t>
            </a:r>
            <a:r>
              <a:rPr lang="pt-BR" i="1" dirty="0" err="1" smtClean="0"/>
              <a:t>locks</a:t>
            </a:r>
            <a:r>
              <a:rPr lang="pt-BR" dirty="0" smtClean="0"/>
              <a:t> são liberados.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pt-BR" smtClean="0"/>
              <a:t>Exemplo de Transação</a:t>
            </a:r>
          </a:p>
        </p:txBody>
      </p:sp>
      <p:sp>
        <p:nvSpPr>
          <p:cNvPr id="9216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400" smtClean="0"/>
              <a:t>1. Você esta fazendo uma transferência da poupança para a conta corrente. </a:t>
            </a:r>
          </a:p>
          <a:p>
            <a:pPr>
              <a:buFont typeface="Arial" charset="0"/>
              <a:buNone/>
            </a:pPr>
            <a:r>
              <a:rPr lang="pt-BR" sz="2400" smtClean="0"/>
              <a:t>2. Ao realizar o saque da poupança a transação é iniciada. </a:t>
            </a:r>
          </a:p>
          <a:p>
            <a:pPr>
              <a:buFont typeface="Arial" charset="0"/>
              <a:buNone/>
            </a:pPr>
            <a:r>
              <a:rPr lang="pt-BR" sz="2400" smtClean="0"/>
              <a:t>3. A transação é vista como o grupo de operações :  saque poupança =&gt; credito conta corrente. </a:t>
            </a:r>
          </a:p>
          <a:p>
            <a:pPr>
              <a:buFont typeface="Arial" charset="0"/>
              <a:buNone/>
            </a:pPr>
            <a:r>
              <a:rPr lang="pt-BR" sz="2400" smtClean="0"/>
              <a:t>4. O saque da poupança é efetuado com sucesso , mas na hora de creditar a conta corrente o sistema caiu... </a:t>
            </a:r>
          </a:p>
          <a:p>
            <a:pPr>
              <a:buFont typeface="Arial" charset="0"/>
              <a:buNone/>
            </a:pPr>
            <a:r>
              <a:rPr lang="pt-BR" sz="2400" smtClean="0"/>
              <a:t>5. A transação não foi completada pois o crédito do dinheiro na conta não foi efetuado. </a:t>
            </a:r>
          </a:p>
          <a:p>
            <a:pPr>
              <a:buFont typeface="Arial" charset="0"/>
              <a:buNone/>
            </a:pPr>
            <a:r>
              <a:rPr lang="pt-BR" sz="2400" smtClean="0"/>
              <a:t>6. O sistema desfaz a operação de saque da poupança (credita novamente o valor) para não haver inconsistência na transação. </a:t>
            </a:r>
          </a:p>
          <a:p>
            <a:endParaRPr lang="pt-BR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b="1" i="1" dirty="0" smtClean="0"/>
          </a:p>
          <a:p>
            <a:pPr eaLnBrk="1" hangingPunct="1">
              <a:defRPr/>
            </a:pPr>
            <a:endParaRPr lang="pt-BR" b="1" i="1" dirty="0" smtClean="0"/>
          </a:p>
          <a:p>
            <a:pPr eaLnBrk="1" hangingPunct="1">
              <a:defRPr/>
            </a:pPr>
            <a:r>
              <a:rPr lang="pt-BR" b="1" i="1" dirty="0" err="1" smtClean="0"/>
              <a:t>Locks</a:t>
            </a:r>
            <a:r>
              <a:rPr lang="pt-BR" dirty="0" smtClean="0"/>
              <a:t> são usados para </a:t>
            </a:r>
            <a:r>
              <a:rPr lang="pt-BR" dirty="0" smtClean="0">
                <a:solidFill>
                  <a:srgbClr val="0000FF"/>
                </a:solidFill>
              </a:rPr>
              <a:t>ordenar transações  </a:t>
            </a:r>
            <a:r>
              <a:rPr lang="pt-BR" dirty="0" smtClean="0"/>
              <a:t>que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acessam os mesmos objetos </a:t>
            </a:r>
            <a:r>
              <a:rPr lang="pt-BR" dirty="0" smtClean="0"/>
              <a:t>de acordo com </a:t>
            </a:r>
            <a:r>
              <a:rPr lang="pt-BR" dirty="0" smtClean="0">
                <a:solidFill>
                  <a:srgbClr val="0000FF"/>
                </a:solidFill>
              </a:rPr>
              <a:t>a ordem de chegada de suas operações </a:t>
            </a:r>
            <a:r>
              <a:rPr lang="pt-BR" dirty="0" smtClean="0"/>
              <a:t>nos objetos.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smtClean="0">
                <a:hlinkClick r:id="rId2" action="ppaction://hlinkfile"/>
              </a:rPr>
              <a:t>O Processamento de Transações</a:t>
            </a:r>
            <a:endParaRPr lang="pt-BR" u="sng" smtClean="0"/>
          </a:p>
        </p:txBody>
      </p:sp>
      <p:sp>
        <p:nvSpPr>
          <p:cNvPr id="931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BeginTrans, CommitTrans, RollBack, CloseTrans, AbortTrans, </a:t>
            </a:r>
          </a:p>
          <a:p>
            <a:endParaRPr lang="pt-BR" smtClean="0"/>
          </a:p>
          <a:p>
            <a:r>
              <a:rPr lang="pt-BR" smtClean="0"/>
              <a:t>Um objeto </a:t>
            </a:r>
            <a:r>
              <a:rPr lang="pt-BR" smtClean="0">
                <a:solidFill>
                  <a:srgbClr val="0000FF"/>
                </a:solidFill>
              </a:rPr>
              <a:t>Transaction</a:t>
            </a:r>
            <a:r>
              <a:rPr lang="pt-BR" smtClean="0"/>
              <a:t> é usado para </a:t>
            </a:r>
            <a:r>
              <a:rPr lang="pt-BR" b="1" smtClean="0">
                <a:solidFill>
                  <a:srgbClr val="00B050"/>
                </a:solidFill>
              </a:rPr>
              <a:t>consolidar</a:t>
            </a:r>
            <a:r>
              <a:rPr lang="pt-BR" smtClean="0"/>
              <a:t> (</a:t>
            </a:r>
            <a:r>
              <a:rPr lang="pt-BR" b="1" smtClean="0"/>
              <a:t>commit</a:t>
            </a:r>
            <a:r>
              <a:rPr lang="pt-BR" smtClean="0"/>
              <a:t>) ou </a:t>
            </a:r>
            <a:r>
              <a:rPr lang="pt-BR" b="1" smtClean="0">
                <a:solidFill>
                  <a:srgbClr val="C00000"/>
                </a:solidFill>
              </a:rPr>
              <a:t>desfazer</a:t>
            </a:r>
            <a:r>
              <a:rPr lang="pt-BR" smtClean="0"/>
              <a:t> (</a:t>
            </a:r>
            <a:r>
              <a:rPr lang="pt-BR" b="1" smtClean="0"/>
              <a:t>rollback</a:t>
            </a:r>
            <a:r>
              <a:rPr lang="pt-BR" smtClean="0"/>
              <a:t>) as modificações realizadas na fonte de dados com base no sucesso ou não  dos componentes da transação.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15063"/>
            <a:ext cx="2895600" cy="506412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(16)   Use of locks in strict two-phase locking</a:t>
            </a:r>
          </a:p>
        </p:txBody>
      </p:sp>
      <p:sp>
        <p:nvSpPr>
          <p:cNvPr id="94212" name="Rectangle 3"/>
          <p:cNvSpPr>
            <a:spLocks noChangeArrowheads="1"/>
          </p:cNvSpPr>
          <p:nvPr/>
        </p:nvSpPr>
        <p:spPr bwMode="auto">
          <a:xfrm>
            <a:off x="485775" y="1214438"/>
            <a:ext cx="79883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/>
            <a:endParaRPr lang="en-GB" sz="2000"/>
          </a:p>
          <a:p>
            <a:pPr marL="285750" indent="-285750"/>
            <a:r>
              <a:rPr lang="en-GB" sz="2000"/>
              <a:t>1. When an operation accesses an object within a transaction:</a:t>
            </a:r>
          </a:p>
          <a:p>
            <a:pPr marL="947738" lvl="1" indent="-471488"/>
            <a:r>
              <a:rPr lang="en-GB" sz="2000"/>
              <a:t>(a)	If the object is not already locked, it is locked and the operation proceeds.</a:t>
            </a:r>
          </a:p>
          <a:p>
            <a:pPr marL="947738" lvl="1" indent="-471488"/>
            <a:r>
              <a:rPr lang="en-GB" sz="2000"/>
              <a:t>(b)	If the object has a conflicting lock set by another transaction, the transaction must wait until it is unlocked.</a:t>
            </a:r>
          </a:p>
          <a:p>
            <a:pPr marL="947738" lvl="1" indent="-471488"/>
            <a:r>
              <a:rPr lang="en-GB" sz="2000"/>
              <a:t>(c)	If the object has a non-conflicting lock set by another transaction, the lock is shared and the operation proceeds.</a:t>
            </a:r>
          </a:p>
          <a:p>
            <a:pPr marL="947738" lvl="1" indent="-471488"/>
            <a:r>
              <a:rPr lang="en-GB" sz="2000"/>
              <a:t>(d)	If the object has already been locked in the same transaction, the lock will be promoted if necessary and the operation proceeds. (Where promotion is prevented by a conflicting lock, rule (b) is used.)</a:t>
            </a:r>
          </a:p>
          <a:p>
            <a:pPr marL="285750" indent="-285750"/>
            <a:endParaRPr lang="en-GB" sz="2000"/>
          </a:p>
          <a:p>
            <a:pPr marL="285750" indent="-285750"/>
            <a:r>
              <a:rPr lang="en-GB" sz="2000"/>
              <a:t>2. When a transaction is committed or aborted, the server unlocks all objects it locked for the transaction.</a:t>
            </a:r>
          </a:p>
          <a:p>
            <a:pPr marL="285750" indent="-285750"/>
            <a:endParaRPr lang="en-GB" sz="2000"/>
          </a:p>
        </p:txBody>
      </p:sp>
      <p:sp>
        <p:nvSpPr>
          <p:cNvPr id="94213" name="Line 4"/>
          <p:cNvSpPr>
            <a:spLocks noChangeShapeType="1"/>
          </p:cNvSpPr>
          <p:nvPr/>
        </p:nvSpPr>
        <p:spPr bwMode="auto">
          <a:xfrm>
            <a:off x="428625" y="5072063"/>
            <a:ext cx="7988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Implementando Locks</a:t>
            </a:r>
          </a:p>
        </p:txBody>
      </p:sp>
      <p:sp>
        <p:nvSpPr>
          <p:cNvPr id="952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i="1" smtClean="0">
                <a:solidFill>
                  <a:srgbClr val="0000FF"/>
                </a:solidFill>
              </a:rPr>
              <a:t>Locks</a:t>
            </a:r>
            <a:r>
              <a:rPr lang="pt-BR" sz="2800" smtClean="0"/>
              <a:t> são implementados por um objeto separado no lado do servidor, que chamamos de </a:t>
            </a:r>
            <a:r>
              <a:rPr lang="pt-BR" sz="2800" b="1" i="1" smtClean="0"/>
              <a:t>Lock Manager </a:t>
            </a:r>
            <a:r>
              <a:rPr lang="pt-BR" sz="2800" i="1" smtClean="0"/>
              <a:t>(</a:t>
            </a:r>
            <a:r>
              <a:rPr lang="pt-BR" sz="2800" i="1" smtClean="0">
                <a:solidFill>
                  <a:srgbClr val="0000FF"/>
                </a:solidFill>
              </a:rPr>
              <a:t>Gerenciador de Locks</a:t>
            </a:r>
            <a:r>
              <a:rPr lang="pt-BR" sz="2800" i="1" smtClean="0"/>
              <a:t>).</a:t>
            </a:r>
          </a:p>
          <a:p>
            <a:endParaRPr lang="pt-BR" sz="2800" i="1" smtClean="0"/>
          </a:p>
          <a:p>
            <a:r>
              <a:rPr lang="pt-BR" sz="2800" smtClean="0"/>
              <a:t>É implementado por uma classe chamada </a:t>
            </a:r>
            <a:r>
              <a:rPr lang="pt-BR" sz="2800" i="1" smtClean="0">
                <a:solidFill>
                  <a:srgbClr val="0000FF"/>
                </a:solidFill>
              </a:rPr>
              <a:t>LockManager</a:t>
            </a:r>
            <a:r>
              <a:rPr lang="pt-BR" sz="2800" i="1" smtClean="0"/>
              <a:t>.</a:t>
            </a:r>
          </a:p>
          <a:p>
            <a:endParaRPr lang="pt-BR" sz="2800" i="1" smtClean="0"/>
          </a:p>
          <a:p>
            <a:r>
              <a:rPr lang="pt-BR" sz="2800" i="1" smtClean="0">
                <a:solidFill>
                  <a:srgbClr val="0000FF"/>
                </a:solidFill>
              </a:rPr>
              <a:t>LockManager</a:t>
            </a:r>
            <a:r>
              <a:rPr lang="pt-BR" sz="2800" i="1" smtClean="0"/>
              <a:t> </a:t>
            </a:r>
            <a:r>
              <a:rPr lang="pt-BR" sz="2800" smtClean="0"/>
              <a:t>retém um conjunto de </a:t>
            </a:r>
            <a:r>
              <a:rPr lang="pt-BR" sz="2800" i="1" smtClean="0">
                <a:solidFill>
                  <a:srgbClr val="0000FF"/>
                </a:solidFill>
              </a:rPr>
              <a:t>locks</a:t>
            </a:r>
            <a:r>
              <a:rPr lang="pt-BR" sz="2800" smtClean="0"/>
              <a:t>, por exemplo em uma tabela </a:t>
            </a:r>
            <a:r>
              <a:rPr lang="pt-BR" sz="2800" i="1" smtClean="0"/>
              <a:t>hash</a:t>
            </a:r>
            <a:r>
              <a:rPr lang="pt-BR" sz="2800" smtClean="0"/>
              <a:t>.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Implementando Locks</a:t>
            </a:r>
          </a:p>
        </p:txBody>
      </p:sp>
      <p:sp>
        <p:nvSpPr>
          <p:cNvPr id="962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Cada </a:t>
            </a:r>
            <a:r>
              <a:rPr lang="pt-BR" i="1" smtClean="0">
                <a:solidFill>
                  <a:srgbClr val="0000FF"/>
                </a:solidFill>
              </a:rPr>
              <a:t>lock</a:t>
            </a:r>
            <a:r>
              <a:rPr lang="pt-BR" smtClean="0"/>
              <a:t> é uma instância da </a:t>
            </a:r>
            <a:r>
              <a:rPr lang="pt-BR" smtClean="0">
                <a:solidFill>
                  <a:srgbClr val="0000FF"/>
                </a:solidFill>
              </a:rPr>
              <a:t>classe </a:t>
            </a:r>
            <a:r>
              <a:rPr lang="pt-BR" i="1" smtClean="0">
                <a:solidFill>
                  <a:srgbClr val="0000FF"/>
                </a:solidFill>
              </a:rPr>
              <a:t>Lock </a:t>
            </a:r>
            <a:r>
              <a:rPr lang="pt-BR" smtClean="0"/>
              <a:t>e é associada com um particular objeto.</a:t>
            </a:r>
          </a:p>
          <a:p>
            <a:endParaRPr lang="pt-BR" i="1" smtClean="0"/>
          </a:p>
          <a:p>
            <a:r>
              <a:rPr lang="pt-BR" smtClean="0"/>
              <a:t>Ver a implementação de uma </a:t>
            </a:r>
            <a:r>
              <a:rPr lang="pt-BR" smtClean="0">
                <a:solidFill>
                  <a:srgbClr val="0000FF"/>
                </a:solidFill>
              </a:rPr>
              <a:t>classe </a:t>
            </a:r>
            <a:r>
              <a:rPr lang="pt-BR" i="1" smtClean="0">
                <a:solidFill>
                  <a:srgbClr val="0000FF"/>
                </a:solidFill>
              </a:rPr>
              <a:t>Lock</a:t>
            </a:r>
            <a:r>
              <a:rPr lang="pt-BR" i="1" smtClean="0"/>
              <a:t>.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15063"/>
            <a:ext cx="2895600" cy="506412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r>
              <a:rPr lang="en-GB" sz="3200" i="1" smtClean="0"/>
              <a:t>Lock</a:t>
            </a:r>
            <a:r>
              <a:rPr lang="en-GB" sz="3200" smtClean="0"/>
              <a:t> class</a:t>
            </a:r>
          </a:p>
        </p:txBody>
      </p:sp>
      <p:sp>
        <p:nvSpPr>
          <p:cNvPr id="97284" name="Rectangle 3"/>
          <p:cNvSpPr>
            <a:spLocks noChangeArrowheads="1"/>
          </p:cNvSpPr>
          <p:nvPr/>
        </p:nvSpPr>
        <p:spPr bwMode="auto">
          <a:xfrm>
            <a:off x="603250" y="928688"/>
            <a:ext cx="798195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i="1"/>
              <a:t>public class Lock {</a:t>
            </a:r>
          </a:p>
          <a:p>
            <a:r>
              <a:rPr lang="en-GB" sz="1600" i="1"/>
              <a:t>	private Object object;	// the object being protected by the lock</a:t>
            </a:r>
          </a:p>
          <a:p>
            <a:r>
              <a:rPr lang="en-GB" sz="1600" i="1"/>
              <a:t>	private Vector holders;        	// the TIDs of current holders</a:t>
            </a:r>
          </a:p>
          <a:p>
            <a:r>
              <a:rPr lang="en-GB" sz="1600" i="1"/>
              <a:t>	private LockType lockType;  	// the current type </a:t>
            </a:r>
          </a:p>
          <a:p>
            <a:r>
              <a:rPr lang="en-GB" sz="1600" i="1"/>
              <a:t>	public synchronized void </a:t>
            </a:r>
            <a:r>
              <a:rPr lang="en-GB" sz="1600" b="1" i="1">
                <a:solidFill>
                  <a:srgbClr val="0000FF"/>
                </a:solidFill>
              </a:rPr>
              <a:t>acquire</a:t>
            </a:r>
            <a:r>
              <a:rPr lang="en-GB" sz="1600" i="1"/>
              <a:t>(TransID trans,  LockType  aLockType ){</a:t>
            </a:r>
          </a:p>
          <a:p>
            <a:r>
              <a:rPr lang="en-GB" sz="1600" i="1"/>
              <a:t>		while</a:t>
            </a:r>
            <a:r>
              <a:rPr lang="en-GB" sz="1600"/>
              <a:t>(/*another transaction holds the lock in conflicing mode*/)</a:t>
            </a:r>
            <a:r>
              <a:rPr lang="en-GB" sz="1600" i="1"/>
              <a:t> {</a:t>
            </a:r>
          </a:p>
          <a:p>
            <a:r>
              <a:rPr lang="en-GB" sz="1600" i="1"/>
              <a:t>			try {</a:t>
            </a:r>
          </a:p>
          <a:p>
            <a:r>
              <a:rPr lang="en-GB" sz="1600" i="1"/>
              <a:t>				</a:t>
            </a:r>
            <a:r>
              <a:rPr lang="en-GB" sz="1600" i="1">
                <a:solidFill>
                  <a:srgbClr val="C00000"/>
                </a:solidFill>
              </a:rPr>
              <a:t>wait();</a:t>
            </a:r>
          </a:p>
          <a:p>
            <a:r>
              <a:rPr lang="en-GB" sz="1600" i="1"/>
              <a:t>			}catch ( InterruptedException e){/*...*/ }</a:t>
            </a:r>
          </a:p>
          <a:p>
            <a:r>
              <a:rPr lang="en-GB" sz="1600" i="1"/>
              <a:t> 		}</a:t>
            </a:r>
          </a:p>
          <a:p>
            <a:r>
              <a:rPr lang="en-GB" sz="1600" i="1"/>
              <a:t> 		if(holders.isEmpty()) {  // no TIDs  hold lock </a:t>
            </a:r>
          </a:p>
          <a:p>
            <a:r>
              <a:rPr lang="en-GB" sz="1600" i="1"/>
              <a:t> 			holders.addElement(trans);</a:t>
            </a:r>
          </a:p>
          <a:p>
            <a:r>
              <a:rPr lang="en-GB" sz="1600" i="1"/>
              <a:t>			lockType  = aLockType;</a:t>
            </a:r>
          </a:p>
          <a:p>
            <a:r>
              <a:rPr lang="en-GB" sz="1600" i="1"/>
              <a:t> 		} else if </a:t>
            </a:r>
            <a:r>
              <a:rPr lang="en-GB" sz="1600"/>
              <a:t>( /*another transaction holds the lock, share it*/</a:t>
            </a:r>
            <a:r>
              <a:rPr lang="en-GB" sz="1600" i="1"/>
              <a:t> ) ) {  </a:t>
            </a:r>
          </a:p>
          <a:p>
            <a:r>
              <a:rPr lang="en-GB" sz="1600" i="1"/>
              <a:t> 		      if</a:t>
            </a:r>
            <a:r>
              <a:rPr lang="en-GB" sz="1600"/>
              <a:t>(/* this transaction not a holder*/)</a:t>
            </a:r>
            <a:r>
              <a:rPr lang="en-GB" sz="1600" i="1"/>
              <a:t> holders.addElement(trans); </a:t>
            </a:r>
          </a:p>
          <a:p>
            <a:r>
              <a:rPr lang="en-GB" sz="1600" i="1"/>
              <a:t>		} else if </a:t>
            </a:r>
            <a:r>
              <a:rPr lang="en-GB" sz="1600"/>
              <a:t>(/* this transaction is a holder but needs a more exclusive    </a:t>
            </a:r>
            <a:br>
              <a:rPr lang="en-GB" sz="1600"/>
            </a:br>
            <a:r>
              <a:rPr lang="en-GB" sz="1600"/>
              <a:t>                                              lock*/)</a:t>
            </a:r>
            <a:endParaRPr lang="en-GB" sz="1600" i="1"/>
          </a:p>
          <a:p>
            <a:r>
              <a:rPr lang="en-GB" sz="1600" i="1"/>
              <a:t> 		              lockType.promote();</a:t>
            </a:r>
          </a:p>
          <a:p>
            <a:r>
              <a:rPr lang="en-GB" sz="1600" i="1"/>
              <a:t> 		}</a:t>
            </a:r>
          </a:p>
          <a:p>
            <a:r>
              <a:rPr lang="en-GB" sz="1600" i="1"/>
              <a:t>	}</a:t>
            </a:r>
            <a:endParaRPr lang="en-GB"/>
          </a:p>
        </p:txBody>
      </p:sp>
      <p:sp>
        <p:nvSpPr>
          <p:cNvPr id="97285" name="Text Box 4"/>
          <p:cNvSpPr txBox="1">
            <a:spLocks noChangeArrowheads="1"/>
          </p:cNvSpPr>
          <p:nvPr/>
        </p:nvSpPr>
        <p:spPr bwMode="auto">
          <a:xfrm>
            <a:off x="5915025" y="5895975"/>
            <a:ext cx="2582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Continues on next slide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857875"/>
            <a:ext cx="2895600" cy="863600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Class Lock (continued)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733425" y="1884363"/>
            <a:ext cx="84105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i="1"/>
              <a:t>public synchronized void </a:t>
            </a:r>
            <a:r>
              <a:rPr lang="en-GB" sz="2000" i="1">
                <a:solidFill>
                  <a:srgbClr val="0000FF"/>
                </a:solidFill>
              </a:rPr>
              <a:t>release</a:t>
            </a:r>
            <a:r>
              <a:rPr lang="en-GB" sz="2000" i="1"/>
              <a:t>(TransID trans ){</a:t>
            </a:r>
          </a:p>
          <a:p>
            <a:r>
              <a:rPr lang="en-GB" sz="2000" i="1"/>
              <a:t>		holders.removeElement(trans);     // remove this holder</a:t>
            </a:r>
          </a:p>
          <a:p>
            <a:r>
              <a:rPr lang="en-GB" sz="2000" i="1"/>
              <a:t>		</a:t>
            </a:r>
            <a:r>
              <a:rPr lang="en-GB" sz="2000"/>
              <a:t>// set locktype to none</a:t>
            </a:r>
            <a:endParaRPr lang="en-GB" sz="2000" i="1"/>
          </a:p>
          <a:p>
            <a:r>
              <a:rPr lang="en-GB" sz="2000" i="1"/>
              <a:t>		</a:t>
            </a:r>
            <a:r>
              <a:rPr lang="en-GB" sz="2000" i="1">
                <a:solidFill>
                  <a:srgbClr val="C00000"/>
                </a:solidFill>
              </a:rPr>
              <a:t>notifyAll();</a:t>
            </a:r>
          </a:p>
          <a:p>
            <a:r>
              <a:rPr lang="en-GB" sz="2000" i="1"/>
              <a:t>	}</a:t>
            </a:r>
          </a:p>
          <a:p>
            <a:r>
              <a:rPr lang="en-GB" sz="2000" i="1"/>
              <a:t>}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Implementação de Locks</a:t>
            </a:r>
          </a:p>
        </p:txBody>
      </p:sp>
      <p:sp>
        <p:nvSpPr>
          <p:cNvPr id="99331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Cada instância de </a:t>
            </a:r>
            <a:r>
              <a:rPr lang="pt-BR" smtClean="0">
                <a:solidFill>
                  <a:srgbClr val="0000FF"/>
                </a:solidFill>
              </a:rPr>
              <a:t>Lock</a:t>
            </a:r>
            <a:r>
              <a:rPr lang="pt-BR" smtClean="0"/>
              <a:t> mantém a seguinte informação em suas variáveis de instância:</a:t>
            </a:r>
          </a:p>
          <a:p>
            <a:pPr lvl="1"/>
            <a:r>
              <a:rPr lang="pt-BR" smtClean="0"/>
              <a:t>O identificador do objeto bloqueado.</a:t>
            </a:r>
          </a:p>
          <a:p>
            <a:pPr lvl="1"/>
            <a:r>
              <a:rPr lang="pt-BR" smtClean="0"/>
              <a:t>Os identificadores de transações que  correntemente retém o </a:t>
            </a:r>
            <a:r>
              <a:rPr lang="pt-BR" i="1" smtClean="0"/>
              <a:t>lock</a:t>
            </a:r>
            <a:r>
              <a:rPr lang="pt-BR" smtClean="0"/>
              <a:t> (</a:t>
            </a:r>
            <a:r>
              <a:rPr lang="pt-BR" i="1" smtClean="0"/>
              <a:t>Locks </a:t>
            </a:r>
            <a:r>
              <a:rPr lang="pt-BR" smtClean="0"/>
              <a:t>compartilhados podem ter diversos retentores – </a:t>
            </a:r>
            <a:r>
              <a:rPr lang="pt-BR" i="1" smtClean="0"/>
              <a:t>holders</a:t>
            </a:r>
            <a:r>
              <a:rPr lang="pt-BR" smtClean="0"/>
              <a:t>.</a:t>
            </a:r>
          </a:p>
          <a:p>
            <a:pPr lvl="1"/>
            <a:r>
              <a:rPr lang="pt-BR" smtClean="0"/>
              <a:t>Um tipo de </a:t>
            </a:r>
            <a:r>
              <a:rPr lang="pt-BR" i="1" smtClean="0"/>
              <a:t>lock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Implementação de Locks</a:t>
            </a:r>
          </a:p>
        </p:txBody>
      </p:sp>
      <p:sp>
        <p:nvSpPr>
          <p:cNvPr id="1003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800" smtClean="0"/>
          </a:p>
          <a:p>
            <a:r>
              <a:rPr lang="pt-BR" sz="2800" smtClean="0"/>
              <a:t>Os métodos da classe </a:t>
            </a:r>
            <a:r>
              <a:rPr lang="pt-BR" sz="2800" i="1" smtClean="0"/>
              <a:t>Lock</a:t>
            </a:r>
            <a:r>
              <a:rPr lang="pt-BR" sz="2800" smtClean="0"/>
              <a:t> são sincronizados, de modo que as threads (transações) tentando </a:t>
            </a:r>
            <a:r>
              <a:rPr lang="pt-BR" sz="2800" smtClean="0">
                <a:solidFill>
                  <a:srgbClr val="C00000"/>
                </a:solidFill>
              </a:rPr>
              <a:t>adquirir (estabelecer) </a:t>
            </a:r>
            <a:r>
              <a:rPr lang="pt-BR" sz="2800" smtClean="0"/>
              <a:t>ou </a:t>
            </a:r>
            <a:r>
              <a:rPr lang="pt-BR" sz="2800" smtClean="0">
                <a:solidFill>
                  <a:srgbClr val="00B050"/>
                </a:solidFill>
              </a:rPr>
              <a:t>liberar</a:t>
            </a:r>
            <a:r>
              <a:rPr lang="pt-BR" sz="2800" smtClean="0"/>
              <a:t> um lock, não interferirá com uma outra thread.</a:t>
            </a:r>
          </a:p>
          <a:p>
            <a:endParaRPr lang="pt-BR" sz="2800" smtClean="0"/>
          </a:p>
          <a:p>
            <a:r>
              <a:rPr lang="pt-BR" sz="2800" smtClean="0"/>
              <a:t>Tentativas para adquirir um </a:t>
            </a:r>
            <a:r>
              <a:rPr lang="pt-BR" sz="2800" i="1" smtClean="0"/>
              <a:t>lock </a:t>
            </a:r>
            <a:r>
              <a:rPr lang="pt-BR" sz="2800" smtClean="0"/>
              <a:t>usam o método </a:t>
            </a:r>
            <a:r>
              <a:rPr lang="pt-BR" sz="2800" i="1" smtClean="0"/>
              <a:t>wait </a:t>
            </a:r>
            <a:r>
              <a:rPr lang="pt-BR" sz="2800" smtClean="0"/>
              <a:t>sempre que uma transação tem que esperar para uma outra thread liberar o </a:t>
            </a:r>
            <a:r>
              <a:rPr lang="pt-BR" sz="2800" i="1" smtClean="0"/>
              <a:t>lock </a:t>
            </a:r>
            <a:r>
              <a:rPr lang="pt-BR" sz="2800" smtClean="0"/>
              <a:t>(bloqueio).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LockManager</a:t>
            </a:r>
          </a:p>
        </p:txBody>
      </p:sp>
      <p:sp>
        <p:nvSpPr>
          <p:cNvPr id="1013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A classe </a:t>
            </a:r>
            <a:r>
              <a:rPr lang="pt-BR" smtClean="0">
                <a:solidFill>
                  <a:srgbClr val="0000FF"/>
                </a:solidFill>
              </a:rPr>
              <a:t>LockManager</a:t>
            </a:r>
            <a:r>
              <a:rPr lang="pt-BR" smtClean="0"/>
              <a:t> é mostrada no slide seguinte.</a:t>
            </a:r>
          </a:p>
          <a:p>
            <a:endParaRPr lang="pt-BR" smtClean="0"/>
          </a:p>
          <a:p>
            <a:r>
              <a:rPr lang="pt-BR" smtClean="0"/>
              <a:t>Todos as requisições para estabelecer Locks e para liberar locks em nome de transações, são enviadas para uma instância de </a:t>
            </a:r>
            <a:r>
              <a:rPr lang="pt-BR" i="1" smtClean="0">
                <a:solidFill>
                  <a:srgbClr val="0000FF"/>
                </a:solidFill>
              </a:rPr>
              <a:t>LockManager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pt-BR" smtClean="0"/>
              <a:t>Lock Manager</a:t>
            </a:r>
          </a:p>
        </p:txBody>
      </p:sp>
      <p:sp>
        <p:nvSpPr>
          <p:cNvPr id="102403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357813"/>
          </a:xfrm>
        </p:spPr>
        <p:txBody>
          <a:bodyPr/>
          <a:lstStyle/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public class LockManager {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private Hashtable theLocks;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endParaRPr lang="en-GB" sz="1600" i="1" smtClean="0"/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public  void </a:t>
            </a:r>
            <a:r>
              <a:rPr lang="en-GB" sz="1600" b="1" i="1" smtClean="0"/>
              <a:t>setLock</a:t>
            </a:r>
            <a:r>
              <a:rPr lang="en-GB" sz="1600" i="1" smtClean="0"/>
              <a:t>(Object object, TransID trans,  LockType lockType) {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 	</a:t>
            </a:r>
            <a:r>
              <a:rPr lang="en-GB" sz="1600" b="1" i="1" smtClean="0"/>
              <a:t>Lock foundLock</a:t>
            </a:r>
            <a:r>
              <a:rPr lang="en-GB" sz="1600" i="1" smtClean="0"/>
              <a:t>;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	synchronized(this){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		</a:t>
            </a:r>
            <a:r>
              <a:rPr lang="en-GB" sz="1600" smtClean="0"/>
              <a:t>// find the lock associated with object       	 	</a:t>
            </a:r>
            <a:br>
              <a:rPr lang="en-GB" sz="1600" smtClean="0"/>
            </a:br>
            <a:r>
              <a:rPr lang="en-GB" sz="1600" smtClean="0"/>
              <a:t>            // if there isn’t one, create it and add to the hashtable</a:t>
            </a:r>
            <a:endParaRPr lang="en-GB" sz="1600" i="1" smtClean="0"/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     	}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    </a:t>
            </a:r>
            <a:r>
              <a:rPr lang="en-GB" sz="1600" b="1" i="1" smtClean="0"/>
              <a:t>foundLock.</a:t>
            </a:r>
            <a:r>
              <a:rPr lang="en-GB" sz="1600" b="1" i="1" smtClean="0">
                <a:solidFill>
                  <a:srgbClr val="0000FF"/>
                </a:solidFill>
              </a:rPr>
              <a:t>acquire</a:t>
            </a:r>
            <a:r>
              <a:rPr lang="en-GB" sz="1600" i="1" smtClean="0"/>
              <a:t>(trans, lockType);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}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 typeface="Arial" charset="0"/>
              <a:buNone/>
            </a:pPr>
            <a:r>
              <a:rPr lang="en-GB" sz="1600" i="1" smtClean="0"/>
              <a:t>   // synchronize this one because we want to remove all entries 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public synchronized void </a:t>
            </a:r>
            <a:r>
              <a:rPr lang="en-GB" sz="1600" b="1" i="1" smtClean="0"/>
              <a:t>unLock</a:t>
            </a:r>
            <a:r>
              <a:rPr lang="en-GB" sz="1600" i="1" smtClean="0"/>
              <a:t>(TransID trans) {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	Enumeration e = theLocks.elements();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	while(e.hasMoreElements()){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        </a:t>
            </a:r>
            <a:r>
              <a:rPr lang="en-GB" sz="1600" b="1" i="1" smtClean="0"/>
              <a:t>Lock aLock </a:t>
            </a:r>
            <a:r>
              <a:rPr lang="en-GB" sz="1600" i="1" smtClean="0"/>
              <a:t>= (</a:t>
            </a:r>
            <a:r>
              <a:rPr lang="en-GB" sz="1600" b="1" i="1" smtClean="0"/>
              <a:t>Lock</a:t>
            </a:r>
            <a:r>
              <a:rPr lang="en-GB" sz="1600" i="1" smtClean="0"/>
              <a:t>)(e.nextElement());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        if </a:t>
            </a:r>
            <a:r>
              <a:rPr lang="en-GB" sz="1600" smtClean="0"/>
              <a:t>(/* trans is a holder of this lock*/</a:t>
            </a:r>
            <a:r>
              <a:rPr lang="en-GB" sz="1600" i="1" smtClean="0"/>
              <a:t> ) </a:t>
            </a:r>
            <a:r>
              <a:rPr lang="en-GB" sz="1600" b="1" i="1" smtClean="0"/>
              <a:t>aLock</a:t>
            </a:r>
            <a:r>
              <a:rPr lang="en-GB" sz="1600" i="1" smtClean="0"/>
              <a:t>.</a:t>
            </a:r>
            <a:r>
              <a:rPr lang="en-GB" sz="1600" b="1" i="1" smtClean="0">
                <a:solidFill>
                  <a:srgbClr val="0000FF"/>
                </a:solidFill>
              </a:rPr>
              <a:t>release</a:t>
            </a:r>
            <a:r>
              <a:rPr lang="en-GB" sz="1600" i="1" smtClean="0"/>
              <a:t>(trans);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    }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    }</a:t>
            </a:r>
          </a:p>
          <a:p>
            <a:pPr>
              <a:lnSpc>
                <a:spcPct val="85000"/>
              </a:lnSpc>
              <a:buFont typeface="Arial" charset="0"/>
              <a:buNone/>
            </a:pPr>
            <a:r>
              <a:rPr lang="en-GB" sz="1600" i="1" smtClean="0"/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4035</Words>
  <Application>Microsoft Office PowerPoint</Application>
  <PresentationFormat>Apresentação na tela (4:3)</PresentationFormat>
  <Paragraphs>729</Paragraphs>
  <Slides>99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99</vt:i4>
      </vt:variant>
    </vt:vector>
  </HeadingPairs>
  <TitlesOfParts>
    <vt:vector size="100" baseType="lpstr">
      <vt:lpstr>Tema do Office</vt:lpstr>
      <vt:lpstr>Controle de Concorrência</vt:lpstr>
      <vt:lpstr>Locks</vt:lpstr>
      <vt:lpstr>Locks</vt:lpstr>
      <vt:lpstr>Conceito de Transação</vt:lpstr>
      <vt:lpstr>Conceito de Transação</vt:lpstr>
      <vt:lpstr>Atomicidade de Transações</vt:lpstr>
      <vt:lpstr>Classe de Falha:  Crash</vt:lpstr>
      <vt:lpstr>Equivalência Serial</vt:lpstr>
      <vt:lpstr>Locks</vt:lpstr>
      <vt:lpstr>Meta de Transações</vt:lpstr>
      <vt:lpstr>Indivisibilidade</vt:lpstr>
      <vt:lpstr>Um exemplo</vt:lpstr>
      <vt:lpstr>Operations of the Account interface</vt:lpstr>
      <vt:lpstr>Agências do Banco</vt:lpstr>
      <vt:lpstr> Operations of the Agency interface </vt:lpstr>
      <vt:lpstr>Sem sincronização</vt:lpstr>
      <vt:lpstr>Com sincronização</vt:lpstr>
      <vt:lpstr>Com sincronização</vt:lpstr>
      <vt:lpstr>Transações</vt:lpstr>
      <vt:lpstr>Transações</vt:lpstr>
      <vt:lpstr>Transações</vt:lpstr>
      <vt:lpstr>Uma transação T de um cliente</vt:lpstr>
      <vt:lpstr>Transações</vt:lpstr>
      <vt:lpstr>Transação</vt:lpstr>
      <vt:lpstr>Middleware CORBA</vt:lpstr>
      <vt:lpstr>Middleware CORBA</vt:lpstr>
      <vt:lpstr>Objetos Recuperáveis</vt:lpstr>
      <vt:lpstr>Objetos Recuperáveis</vt:lpstr>
      <vt:lpstr>Primeiro aspecto para a atomicidade</vt:lpstr>
      <vt:lpstr>Aspectos adicionais deste aspecto </vt:lpstr>
      <vt:lpstr>Segundo aspecto para atomicidade</vt:lpstr>
      <vt:lpstr>Requisitos</vt:lpstr>
      <vt:lpstr>Garantir Isolamento</vt:lpstr>
      <vt:lpstr>Garantir Isolamento</vt:lpstr>
      <vt:lpstr>Concorrência de Transações</vt:lpstr>
      <vt:lpstr>Coordenador de Transações</vt:lpstr>
      <vt:lpstr>Operações na Interface Coordinator</vt:lpstr>
      <vt:lpstr>Transaction life histories</vt:lpstr>
      <vt:lpstr>Controle Concorrência</vt:lpstr>
      <vt:lpstr>Operações</vt:lpstr>
      <vt:lpstr>O problema “lost update”</vt:lpstr>
      <vt:lpstr>O problema “lost update”</vt:lpstr>
      <vt:lpstr>Observação das Figuras</vt:lpstr>
      <vt:lpstr>The “lost update” problem</vt:lpstr>
      <vt:lpstr>Resultado Correto!</vt:lpstr>
      <vt:lpstr>Resultado !</vt:lpstr>
      <vt:lpstr>Por que ??     Erro !!!</vt:lpstr>
      <vt:lpstr>The “lost update” problem</vt:lpstr>
      <vt:lpstr>The “lost update” problem</vt:lpstr>
      <vt:lpstr>Resolvendo “lost update”</vt:lpstr>
      <vt:lpstr> A serially equivalent interleaving of T and U</vt:lpstr>
      <vt:lpstr>A serially equivalent interleaving of T and U</vt:lpstr>
      <vt:lpstr>A serially equivalent interleaving of T and U</vt:lpstr>
      <vt:lpstr>The Inconsistent Retrievals Problem</vt:lpstr>
      <vt:lpstr>The Inconsistent Retrievals Problem</vt:lpstr>
      <vt:lpstr>The Inconsistent Retrievals Problem</vt:lpstr>
      <vt:lpstr>The Inconsistent Retrievals Problem</vt:lpstr>
      <vt:lpstr>A serially equivalent interleaving of V and W</vt:lpstr>
      <vt:lpstr>A serially equivalent interleaving of V and W</vt:lpstr>
      <vt:lpstr>A serially equivalent interleaving of V and W</vt:lpstr>
      <vt:lpstr>A serially equivalent interleaving of V and W</vt:lpstr>
      <vt:lpstr>A serially equivalent interleaving of V and W</vt:lpstr>
      <vt:lpstr>A serially equivalent interleaving of V and W</vt:lpstr>
      <vt:lpstr>Equivalência Serial</vt:lpstr>
      <vt:lpstr>Equivalência Serial</vt:lpstr>
      <vt:lpstr>Equivalência Serial</vt:lpstr>
      <vt:lpstr>Equivalência Serial</vt:lpstr>
      <vt:lpstr>Operações Conflitantes</vt:lpstr>
      <vt:lpstr>Operações Conflitantes</vt:lpstr>
      <vt:lpstr> Read and write operation conflict rules</vt:lpstr>
      <vt:lpstr>Operações Conflitantes</vt:lpstr>
      <vt:lpstr>Operações Conflitantes</vt:lpstr>
      <vt:lpstr>(10)   A non-serially equivalent interleaving of operations of transactions T and U</vt:lpstr>
      <vt:lpstr>Intercalação Não-Serialmente Equivalente de operações de Transações T e U</vt:lpstr>
      <vt:lpstr>Intercalação Não-Serialmente Equivalente de operações de Transações T e U</vt:lpstr>
      <vt:lpstr>Intercalação Não-Serialmente Equivalente de operações de Transações T e U</vt:lpstr>
      <vt:lpstr>Locks</vt:lpstr>
      <vt:lpstr>Como se pode serializar transações</vt:lpstr>
      <vt:lpstr>(7) A serially equivalent interleaving of T and U</vt:lpstr>
      <vt:lpstr>Locks</vt:lpstr>
      <vt:lpstr>Locks</vt:lpstr>
      <vt:lpstr>Locks</vt:lpstr>
      <vt:lpstr>Transactions T and U with exclusive locks</vt:lpstr>
      <vt:lpstr>Locks</vt:lpstr>
      <vt:lpstr>Locks</vt:lpstr>
      <vt:lpstr>Locks</vt:lpstr>
      <vt:lpstr>Locks</vt:lpstr>
      <vt:lpstr>Locks</vt:lpstr>
      <vt:lpstr>Exemplo de Transação</vt:lpstr>
      <vt:lpstr>O Processamento de Transações</vt:lpstr>
      <vt:lpstr>(16)   Use of locks in strict two-phase locking</vt:lpstr>
      <vt:lpstr>Implementando Locks</vt:lpstr>
      <vt:lpstr>Implementando Locks</vt:lpstr>
      <vt:lpstr>Lock class</vt:lpstr>
      <vt:lpstr>Class Lock (continued)</vt:lpstr>
      <vt:lpstr>Implementação de Locks</vt:lpstr>
      <vt:lpstr>Implementação de Locks</vt:lpstr>
      <vt:lpstr>LockManager</vt:lpstr>
      <vt:lpstr>Lock Manager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Controle de Concorrência</dc:title>
  <dc:creator>Bosco</dc:creator>
  <cp:lastModifiedBy>bosco</cp:lastModifiedBy>
  <cp:revision>172</cp:revision>
  <dcterms:created xsi:type="dcterms:W3CDTF">2009-04-03T18:35:06Z</dcterms:created>
  <dcterms:modified xsi:type="dcterms:W3CDTF">2011-04-12T21:11:51Z</dcterms:modified>
</cp:coreProperties>
</file>