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80" r:id="rId20"/>
    <p:sldId id="283" r:id="rId21"/>
    <p:sldId id="284" r:id="rId22"/>
    <p:sldId id="285" r:id="rId23"/>
    <p:sldId id="286" r:id="rId24"/>
    <p:sldId id="274" r:id="rId25"/>
    <p:sldId id="275" r:id="rId26"/>
    <p:sldId id="281" r:id="rId27"/>
    <p:sldId id="277" r:id="rId28"/>
    <p:sldId id="276" r:id="rId29"/>
    <p:sldId id="278" r:id="rId30"/>
    <p:sldId id="279" r:id="rId3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04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B6803-4889-4E95-9C52-C027E8D149D8}" type="datetimeFigureOut">
              <a:rPr lang="pt-BR" smtClean="0"/>
              <a:pPr/>
              <a:t>16/03/2009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7AC85-2A5B-470B-A8AA-67D85ECD97A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26</a:t>
            </a:fld>
            <a:endParaRPr 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27</a:t>
            </a:fld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28</a:t>
            </a:fld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29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30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7AC85-2A5B-470B-A8AA-67D85ECD97A7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16/03/2009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16/03/2009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16/03/2009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16/03/2009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16/03/2009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16/03/2009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16/03/2009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16/03/2009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16/03/2009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16/03/2009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2B60-9295-49D1-9D76-B9F4AA7E45AE}" type="datetimeFigureOut">
              <a:rPr lang="pt-BR" smtClean="0"/>
              <a:pPr/>
              <a:t>16/03/2009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62B60-9295-49D1-9D76-B9F4AA7E45AE}" type="datetimeFigureOut">
              <a:rPr lang="pt-BR" smtClean="0"/>
              <a:pPr/>
              <a:t>16/03/2009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D4CC-950C-41D7-A0E3-749B5715A5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2se/1.5.0/docs/api/java/lang/Object.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Concorrência em Java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b="1" dirty="0" smtClean="0"/>
              <a:t>Threads em Java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Criando Threads no Java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usando </a:t>
            </a:r>
            <a:r>
              <a:rPr lang="pt-BR" dirty="0"/>
              <a:t>herança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Definir </a:t>
            </a:r>
            <a:r>
              <a:rPr lang="pt-BR" dirty="0"/>
              <a:t>uma classe que implemente </a:t>
            </a:r>
            <a:r>
              <a:rPr lang="pt-BR" b="1" dirty="0" smtClean="0"/>
              <a:t>Runnable</a:t>
            </a:r>
            <a:r>
              <a:rPr lang="pt-BR" dirty="0" smtClean="0"/>
              <a:t>:</a:t>
            </a:r>
          </a:p>
          <a:p>
            <a:pPr>
              <a:buNone/>
            </a:pPr>
            <a:r>
              <a:rPr lang="pt-BR" b="1" dirty="0" smtClean="0"/>
              <a:t>     </a:t>
            </a:r>
            <a:br>
              <a:rPr lang="pt-BR" b="1" dirty="0" smtClean="0"/>
            </a:br>
            <a:r>
              <a:rPr lang="en-US" dirty="0" smtClean="0"/>
              <a:t>public </a:t>
            </a:r>
            <a:r>
              <a:rPr lang="en-US" dirty="0"/>
              <a:t>class </a:t>
            </a:r>
            <a:r>
              <a:rPr lang="en-US" dirty="0" err="1"/>
              <a:t>MyRun</a:t>
            </a:r>
            <a:r>
              <a:rPr lang="en-US" dirty="0"/>
              <a:t> implements </a:t>
            </a:r>
            <a:r>
              <a:rPr lang="en-US" dirty="0" err="1"/>
              <a:t>Runnable</a:t>
            </a:r>
            <a:r>
              <a:rPr lang="en-US" dirty="0"/>
              <a:t> {</a:t>
            </a:r>
            <a:endParaRPr lang="pt-BR" b="1" dirty="0"/>
          </a:p>
          <a:p>
            <a:pPr>
              <a:buNone/>
            </a:pPr>
            <a:r>
              <a:rPr lang="pt-BR" b="1" dirty="0"/>
              <a:t> </a:t>
            </a:r>
            <a:r>
              <a:rPr lang="pt-BR" b="1" dirty="0" smtClean="0"/>
              <a:t>        </a:t>
            </a:r>
            <a:r>
              <a:rPr lang="pt-BR" dirty="0" smtClean="0"/>
              <a:t>public </a:t>
            </a:r>
            <a:r>
              <a:rPr lang="pt-BR" dirty="0"/>
              <a:t>void run() {</a:t>
            </a:r>
          </a:p>
          <a:p>
            <a:pPr>
              <a:buNone/>
            </a:pPr>
            <a:r>
              <a:rPr lang="pt-BR" dirty="0" smtClean="0"/>
              <a:t>                 // </a:t>
            </a:r>
            <a:r>
              <a:rPr lang="pt-BR" dirty="0"/>
              <a:t>código da </a:t>
            </a:r>
            <a:r>
              <a:rPr lang="pt-BR" dirty="0" smtClean="0"/>
              <a:t>thread</a:t>
            </a:r>
            <a:endParaRPr lang="pt-BR" dirty="0"/>
          </a:p>
          <a:p>
            <a:pPr>
              <a:buNone/>
            </a:pPr>
            <a:r>
              <a:rPr lang="pt-BR" dirty="0" smtClean="0"/>
              <a:t>             ... </a:t>
            </a:r>
            <a:br>
              <a:rPr lang="pt-BR" dirty="0" smtClean="0"/>
            </a:br>
            <a:r>
              <a:rPr lang="pt-BR" dirty="0" smtClean="0"/>
              <a:t>}</a:t>
            </a:r>
            <a:endParaRPr lang="pt-BR" b="1" dirty="0" smtClean="0"/>
          </a:p>
          <a:p>
            <a:pPr>
              <a:buNone/>
            </a:pPr>
            <a:endParaRPr lang="pt-BR" b="1" dirty="0"/>
          </a:p>
          <a:p>
            <a:r>
              <a:rPr lang="pt-BR" dirty="0"/>
              <a:t>Criar uma </a:t>
            </a:r>
            <a:r>
              <a:rPr lang="pt-BR" b="1" dirty="0"/>
              <a:t>Thread</a:t>
            </a:r>
            <a:r>
              <a:rPr lang="pt-BR" dirty="0"/>
              <a:t> passando uma instância </a:t>
            </a:r>
            <a:r>
              <a:rPr lang="pt-BR" dirty="0" smtClean="0"/>
              <a:t>do </a:t>
            </a:r>
            <a:r>
              <a:rPr lang="pt-BR" b="1" dirty="0" smtClean="0"/>
              <a:t>Runnable </a:t>
            </a:r>
            <a:r>
              <a:rPr lang="pt-BR" dirty="0"/>
              <a:t>como </a:t>
            </a:r>
            <a:r>
              <a:rPr lang="pt-BR" dirty="0" smtClean="0"/>
              <a:t>parâmetro </a:t>
            </a:r>
            <a:r>
              <a:rPr lang="pt-BR" dirty="0"/>
              <a:t>e chamar </a:t>
            </a:r>
            <a:r>
              <a:rPr lang="pt-BR" b="1" dirty="0"/>
              <a:t>start</a:t>
            </a:r>
            <a:r>
              <a:rPr lang="pt-BR" b="1" dirty="0" smtClean="0"/>
              <a:t>()</a:t>
            </a:r>
            <a:r>
              <a:rPr lang="pt-BR" dirty="0" smtClean="0"/>
              <a:t>: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2600" dirty="0" smtClean="0"/>
              <a:t>...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600" dirty="0" smtClean="0"/>
              <a:t>Thread  t  =  new  Thread </a:t>
            </a:r>
            <a:r>
              <a:rPr lang="en-US" sz="2600" dirty="0"/>
              <a:t>(new </a:t>
            </a:r>
            <a:r>
              <a:rPr lang="en-US" sz="2600" dirty="0" err="1"/>
              <a:t>MyRun</a:t>
            </a:r>
            <a:r>
              <a:rPr lang="en-US" sz="2600" dirty="0"/>
              <a:t>()); </a:t>
            </a:r>
            <a:r>
              <a:rPr lang="en-US" sz="2600" dirty="0" smtClean="0"/>
              <a:t> // </a:t>
            </a:r>
            <a:r>
              <a:rPr lang="en-US" sz="2600" dirty="0" err="1"/>
              <a:t>cria</a:t>
            </a:r>
            <a:r>
              <a:rPr lang="en-US" sz="2600" dirty="0"/>
              <a:t> a </a:t>
            </a:r>
            <a:r>
              <a:rPr lang="en-US" sz="2600" dirty="0" smtClean="0"/>
              <a:t>thread                        </a:t>
            </a:r>
            <a:br>
              <a:rPr lang="en-US" sz="2600" dirty="0" smtClean="0"/>
            </a:br>
            <a:r>
              <a:rPr lang="en-US" sz="2600" dirty="0" smtClean="0"/>
              <a:t>                                                                           </a:t>
            </a:r>
            <a:br>
              <a:rPr lang="en-US" sz="2600" dirty="0" smtClean="0"/>
            </a:br>
            <a:r>
              <a:rPr lang="pt-BR" sz="2600" dirty="0" smtClean="0"/>
              <a:t>t.start</a:t>
            </a:r>
            <a:r>
              <a:rPr lang="pt-BR" sz="2600" dirty="0"/>
              <a:t>(); </a:t>
            </a:r>
            <a:r>
              <a:rPr lang="pt-BR" sz="2600" dirty="0" smtClean="0"/>
              <a:t>  // </a:t>
            </a:r>
            <a:r>
              <a:rPr lang="pt-BR" sz="2600" dirty="0"/>
              <a:t>inicia </a:t>
            </a:r>
            <a:r>
              <a:rPr lang="pt-BR" sz="2600" dirty="0" smtClean="0"/>
              <a:t>thread</a:t>
            </a:r>
            <a:br>
              <a:rPr lang="pt-BR" sz="2600" dirty="0" smtClean="0"/>
            </a:br>
            <a:r>
              <a:rPr lang="pt-BR" sz="2600" dirty="0" smtClean="0"/>
              <a:t>... </a:t>
            </a:r>
            <a:endParaRPr lang="pt-BR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Criando Threads no Java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sem </a:t>
            </a:r>
            <a:r>
              <a:rPr lang="pt-BR" dirty="0"/>
              <a:t>usar herança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Criar um </a:t>
            </a:r>
            <a:r>
              <a:rPr lang="pt-BR" b="1" dirty="0"/>
              <a:t>Runnable</a:t>
            </a:r>
            <a:r>
              <a:rPr lang="pt-BR" dirty="0"/>
              <a:t>, definindo o método </a:t>
            </a:r>
            <a:r>
              <a:rPr lang="pt-BR" b="1" dirty="0"/>
              <a:t>run</a:t>
            </a:r>
            <a:r>
              <a:rPr lang="pt-BR" b="1" dirty="0" smtClean="0"/>
              <a:t>()</a:t>
            </a:r>
            <a:r>
              <a:rPr lang="pt-BR" dirty="0" smtClean="0"/>
              <a:t>,</a:t>
            </a:r>
            <a:r>
              <a:rPr lang="pt-BR" b="1" dirty="0" smtClean="0"/>
              <a:t> </a:t>
            </a:r>
            <a:endParaRPr lang="pt-BR" dirty="0" smtClean="0"/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instanciar </a:t>
            </a:r>
            <a:r>
              <a:rPr lang="pt-BR" dirty="0"/>
              <a:t>a thread passando o </a:t>
            </a:r>
            <a:r>
              <a:rPr lang="pt-BR" b="1" dirty="0"/>
              <a:t>Runnable</a:t>
            </a:r>
            <a:r>
              <a:rPr lang="pt-BR" dirty="0"/>
              <a:t> </a:t>
            </a:r>
            <a:r>
              <a:rPr lang="pt-BR" dirty="0" smtClean="0"/>
              <a:t>e chamar </a:t>
            </a:r>
            <a:r>
              <a:rPr lang="pt-BR" b="1" dirty="0"/>
              <a:t>start</a:t>
            </a:r>
            <a:r>
              <a:rPr lang="pt-BR" b="1" dirty="0" smtClean="0"/>
              <a:t>() </a:t>
            </a:r>
            <a:r>
              <a:rPr lang="pt-BR" dirty="0" smtClean="0"/>
              <a:t>: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...</a:t>
            </a:r>
            <a:endParaRPr lang="pt-BR" dirty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Runnable</a:t>
            </a:r>
            <a:r>
              <a:rPr lang="en-US" dirty="0" smtClean="0"/>
              <a:t>  </a:t>
            </a:r>
            <a:r>
              <a:rPr lang="en-US" dirty="0" err="1" smtClean="0"/>
              <a:t>myRun</a:t>
            </a:r>
            <a:r>
              <a:rPr lang="en-US" dirty="0" smtClean="0"/>
              <a:t>  =  </a:t>
            </a:r>
            <a:r>
              <a:rPr lang="en-US" dirty="0"/>
              <a:t>new </a:t>
            </a:r>
            <a:r>
              <a:rPr lang="en-US" dirty="0" err="1"/>
              <a:t>Runnable</a:t>
            </a:r>
            <a:r>
              <a:rPr lang="en-US" dirty="0"/>
              <a:t>() </a:t>
            </a:r>
            <a:r>
              <a:rPr lang="en-US" dirty="0" smtClean="0"/>
              <a:t>{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/>
              <a:t>// </a:t>
            </a:r>
            <a:r>
              <a:rPr lang="en-US" dirty="0" err="1"/>
              <a:t>cria</a:t>
            </a:r>
            <a:r>
              <a:rPr lang="en-US" dirty="0"/>
              <a:t> o </a:t>
            </a:r>
            <a:r>
              <a:rPr lang="en-US" dirty="0" err="1"/>
              <a:t>runnable</a:t>
            </a:r>
            <a:endParaRPr lang="en-US" dirty="0"/>
          </a:p>
          <a:p>
            <a:pPr>
              <a:buNone/>
            </a:pPr>
            <a:r>
              <a:rPr lang="pt-BR" dirty="0" smtClean="0"/>
              <a:t>        public </a:t>
            </a:r>
            <a:r>
              <a:rPr lang="pt-BR" dirty="0"/>
              <a:t>void run() {</a:t>
            </a:r>
          </a:p>
          <a:p>
            <a:pPr>
              <a:buNone/>
            </a:pPr>
            <a:r>
              <a:rPr lang="pt-BR" dirty="0" smtClean="0"/>
              <a:t>            ... </a:t>
            </a:r>
            <a:r>
              <a:rPr lang="pt-BR" dirty="0"/>
              <a:t>// código da thread</a:t>
            </a:r>
          </a:p>
          <a:p>
            <a:pPr>
              <a:buNone/>
            </a:pPr>
            <a:r>
              <a:rPr lang="pt-BR" dirty="0" smtClean="0"/>
              <a:t>        }</a:t>
            </a:r>
            <a:endParaRPr lang="pt-BR" dirty="0"/>
          </a:p>
          <a:p>
            <a:pPr>
              <a:buNone/>
            </a:pPr>
            <a:r>
              <a:rPr lang="pt-BR" dirty="0" smtClean="0"/>
              <a:t>     };</a:t>
            </a:r>
            <a:endParaRPr lang="pt-BR" dirty="0"/>
          </a:p>
          <a:p>
            <a:pPr>
              <a:buNone/>
            </a:pPr>
            <a:r>
              <a:rPr lang="pt-BR" dirty="0" smtClean="0"/>
              <a:t>     ...</a:t>
            </a:r>
            <a:endParaRPr lang="pt-BR" dirty="0"/>
          </a:p>
          <a:p>
            <a:pPr>
              <a:buNone/>
            </a:pPr>
            <a:r>
              <a:rPr lang="en-US" dirty="0" smtClean="0"/>
              <a:t>     new </a:t>
            </a:r>
            <a:r>
              <a:rPr lang="en-US" dirty="0"/>
              <a:t>Thread(</a:t>
            </a:r>
            <a:r>
              <a:rPr lang="en-US" dirty="0" err="1"/>
              <a:t>myRun</a:t>
            </a:r>
            <a:r>
              <a:rPr lang="en-US" dirty="0"/>
              <a:t>).start(); </a:t>
            </a:r>
            <a:r>
              <a:rPr lang="en-US" dirty="0" smtClean="0"/>
              <a:t> // </a:t>
            </a:r>
            <a:r>
              <a:rPr lang="en-US" dirty="0" err="1"/>
              <a:t>cria</a:t>
            </a:r>
            <a:r>
              <a:rPr lang="en-US" dirty="0"/>
              <a:t> e </a:t>
            </a:r>
            <a:r>
              <a:rPr lang="en-US" dirty="0" err="1"/>
              <a:t>inicia</a:t>
            </a:r>
            <a:r>
              <a:rPr lang="en-US" dirty="0"/>
              <a:t> a </a:t>
            </a:r>
            <a:r>
              <a:rPr lang="en-US" dirty="0" smtClean="0"/>
              <a:t>thread</a:t>
            </a:r>
            <a:br>
              <a:rPr lang="en-US" dirty="0" smtClean="0"/>
            </a:br>
            <a:r>
              <a:rPr lang="en-US" dirty="0" smtClean="0"/>
              <a:t>…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Criando Threads no Java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sem </a:t>
            </a:r>
            <a:r>
              <a:rPr lang="pt-BR" dirty="0"/>
              <a:t>usar herança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Criar </a:t>
            </a:r>
            <a:r>
              <a:rPr lang="pt-BR" dirty="0"/>
              <a:t>uma </a:t>
            </a:r>
            <a:r>
              <a:rPr lang="pt-BR" b="1" dirty="0"/>
              <a:t>Thread</a:t>
            </a:r>
            <a:r>
              <a:rPr lang="pt-BR" dirty="0"/>
              <a:t>, definindo o método </a:t>
            </a:r>
            <a:r>
              <a:rPr lang="pt-BR" b="1" dirty="0"/>
              <a:t>run</a:t>
            </a:r>
            <a:r>
              <a:rPr lang="pt-BR" b="1" dirty="0" smtClean="0"/>
              <a:t>(), </a:t>
            </a:r>
            <a:r>
              <a:rPr lang="pt-BR" dirty="0" smtClean="0"/>
              <a:t>e </a:t>
            </a:r>
            <a:r>
              <a:rPr lang="pt-BR" dirty="0"/>
              <a:t>chamar </a:t>
            </a:r>
            <a:r>
              <a:rPr lang="pt-BR" b="1" dirty="0"/>
              <a:t>start</a:t>
            </a:r>
            <a:r>
              <a:rPr lang="pt-BR" b="1" dirty="0" smtClean="0"/>
              <a:t>() </a:t>
            </a:r>
            <a:r>
              <a:rPr lang="pt-BR" dirty="0" smtClean="0"/>
              <a:t>:</a:t>
            </a:r>
            <a:br>
              <a:rPr lang="pt-BR" dirty="0" smtClean="0"/>
            </a:b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...</a:t>
            </a:r>
            <a:br>
              <a:rPr lang="pt-BR" dirty="0" smtClean="0"/>
            </a:b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Thread  </a:t>
            </a:r>
            <a:r>
              <a:rPr lang="en-US" dirty="0" err="1" smtClean="0"/>
              <a:t>myThread</a:t>
            </a:r>
            <a:r>
              <a:rPr lang="en-US" dirty="0" smtClean="0"/>
              <a:t>  =  new </a:t>
            </a:r>
            <a:r>
              <a:rPr lang="en-US" dirty="0"/>
              <a:t>Thread() {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// </a:t>
            </a:r>
            <a:r>
              <a:rPr lang="en-US" dirty="0" err="1"/>
              <a:t>cria</a:t>
            </a:r>
            <a:r>
              <a:rPr lang="en-US" dirty="0"/>
              <a:t> a thread</a:t>
            </a:r>
          </a:p>
          <a:p>
            <a:pPr>
              <a:buNone/>
            </a:pPr>
            <a:r>
              <a:rPr lang="pt-BR" dirty="0" smtClean="0"/>
              <a:t>         public </a:t>
            </a:r>
            <a:r>
              <a:rPr lang="pt-BR" dirty="0"/>
              <a:t>void run() {</a:t>
            </a:r>
          </a:p>
          <a:p>
            <a:pPr>
              <a:buNone/>
            </a:pPr>
            <a:r>
              <a:rPr lang="pt-BR" dirty="0" smtClean="0"/>
              <a:t>               ... </a:t>
            </a:r>
            <a:r>
              <a:rPr lang="pt-BR" dirty="0"/>
              <a:t>// código da thread</a:t>
            </a:r>
          </a:p>
          <a:p>
            <a:pPr>
              <a:buNone/>
            </a:pPr>
            <a:r>
              <a:rPr lang="pt-BR" dirty="0" smtClean="0"/>
              <a:t>         }</a:t>
            </a:r>
            <a:endParaRPr lang="pt-BR" dirty="0"/>
          </a:p>
          <a:p>
            <a:pPr>
              <a:buNone/>
            </a:pPr>
            <a:r>
              <a:rPr lang="pt-BR" dirty="0" smtClean="0"/>
              <a:t>     };</a:t>
            </a:r>
            <a:endParaRPr lang="pt-BR" dirty="0"/>
          </a:p>
          <a:p>
            <a:pPr>
              <a:buNone/>
            </a:pPr>
            <a:r>
              <a:rPr lang="pt-BR" dirty="0" smtClean="0"/>
              <a:t>     ...</a:t>
            </a:r>
            <a:endParaRPr lang="pt-BR" dirty="0"/>
          </a:p>
          <a:p>
            <a:pPr>
              <a:buNone/>
            </a:pPr>
            <a:r>
              <a:rPr lang="pt-BR" dirty="0" smtClean="0"/>
              <a:t>     myThread.start</a:t>
            </a:r>
            <a:r>
              <a:rPr lang="pt-BR" dirty="0"/>
              <a:t>(); </a:t>
            </a:r>
            <a:r>
              <a:rPr lang="pt-BR" dirty="0" smtClean="0"/>
              <a:t>  // </a:t>
            </a:r>
            <a:r>
              <a:rPr lang="pt-BR" dirty="0"/>
              <a:t>executa a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Nome da Thread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Identificador </a:t>
            </a:r>
            <a:r>
              <a:rPr lang="pt-BR" dirty="0"/>
              <a:t>não-único da </a:t>
            </a:r>
            <a:r>
              <a:rPr lang="pt-BR" dirty="0" smtClean="0"/>
              <a:t>Thread.</a:t>
            </a:r>
            <a:endParaRPr lang="pt-BR" dirty="0"/>
          </a:p>
          <a:p>
            <a:r>
              <a:rPr lang="pt-BR" dirty="0" smtClean="0"/>
              <a:t>Pode </a:t>
            </a:r>
            <a:r>
              <a:rPr lang="pt-BR" dirty="0"/>
              <a:t>ser definido ao criar a Thread com</a:t>
            </a:r>
          </a:p>
          <a:p>
            <a:pPr>
              <a:buNone/>
            </a:pPr>
            <a:r>
              <a:rPr lang="pt-BR" dirty="0" smtClean="0"/>
              <a:t>      </a:t>
            </a:r>
            <a:r>
              <a:rPr lang="pt-BR" b="1" dirty="0" smtClean="0"/>
              <a:t>Thread(String</a:t>
            </a:r>
            <a:r>
              <a:rPr lang="pt-BR" b="1" dirty="0"/>
              <a:t>) </a:t>
            </a:r>
            <a:r>
              <a:rPr lang="pt-BR" dirty="0"/>
              <a:t>ou </a:t>
            </a:r>
            <a:r>
              <a:rPr lang="pt-BR" b="1" dirty="0"/>
              <a:t>Thread(Runnable, String)</a:t>
            </a:r>
          </a:p>
          <a:p>
            <a:r>
              <a:rPr lang="pt-BR" dirty="0" smtClean="0"/>
              <a:t>Se </a:t>
            </a:r>
            <a:r>
              <a:rPr lang="pt-BR" dirty="0"/>
              <a:t>não for definido na criação, o nome da</a:t>
            </a:r>
          </a:p>
          <a:p>
            <a:pPr>
              <a:buNone/>
            </a:pPr>
            <a:r>
              <a:rPr lang="pt-BR" dirty="0" smtClean="0"/>
              <a:t>      Thread </a:t>
            </a:r>
            <a:r>
              <a:rPr lang="pt-BR" dirty="0"/>
              <a:t>será “Thread-n” (com n incremental)</a:t>
            </a:r>
          </a:p>
          <a:p>
            <a:r>
              <a:rPr lang="pt-BR" dirty="0" smtClean="0"/>
              <a:t>Pode </a:t>
            </a:r>
            <a:r>
              <a:rPr lang="pt-BR" dirty="0"/>
              <a:t>ser redefinido com </a:t>
            </a:r>
            <a:r>
              <a:rPr lang="pt-BR" b="1" dirty="0"/>
              <a:t>setName(String)</a:t>
            </a:r>
          </a:p>
          <a:p>
            <a:r>
              <a:rPr lang="pt-BR" dirty="0" smtClean="0"/>
              <a:t>Pode </a:t>
            </a:r>
            <a:r>
              <a:rPr lang="pt-BR" dirty="0"/>
              <a:t>ser obtido através do método </a:t>
            </a:r>
            <a:r>
              <a:rPr lang="pt-BR" b="1" dirty="0"/>
              <a:t>getName()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Prioridade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Valor </a:t>
            </a:r>
            <a:r>
              <a:rPr lang="pt-BR" dirty="0"/>
              <a:t>de 1 a 10; </a:t>
            </a:r>
            <a:r>
              <a:rPr lang="pt-BR" dirty="0" smtClean="0"/>
              <a:t>   5 </a:t>
            </a:r>
            <a:r>
              <a:rPr lang="pt-BR" dirty="0"/>
              <a:t>é o </a:t>
            </a:r>
            <a:r>
              <a:rPr lang="pt-BR" dirty="0" smtClean="0"/>
              <a:t>default.</a:t>
            </a:r>
            <a:endParaRPr lang="pt-BR" dirty="0"/>
          </a:p>
          <a:p>
            <a:r>
              <a:rPr lang="pt-BR" dirty="0" smtClean="0"/>
              <a:t>Threads  herdam </a:t>
            </a:r>
            <a:r>
              <a:rPr lang="pt-BR" dirty="0"/>
              <a:t>prioridade </a:t>
            </a:r>
            <a:r>
              <a:rPr lang="pt-BR" dirty="0" smtClean="0"/>
              <a:t>da </a:t>
            </a:r>
            <a:r>
              <a:rPr lang="pt-BR" i="1" dirty="0" smtClean="0"/>
              <a:t>thread</a:t>
            </a:r>
            <a:r>
              <a:rPr lang="pt-BR" dirty="0" smtClean="0"/>
              <a:t> </a:t>
            </a:r>
            <a:r>
              <a:rPr lang="pt-BR" dirty="0"/>
              <a:t>que a </a:t>
            </a:r>
            <a:r>
              <a:rPr lang="pt-BR" dirty="0" smtClean="0"/>
              <a:t>criou.</a:t>
            </a:r>
            <a:endParaRPr lang="pt-BR" dirty="0"/>
          </a:p>
          <a:p>
            <a:r>
              <a:rPr lang="pt-BR" dirty="0" smtClean="0"/>
              <a:t>Modificada </a:t>
            </a:r>
            <a:r>
              <a:rPr lang="pt-BR" dirty="0"/>
              <a:t>com </a:t>
            </a:r>
            <a:r>
              <a:rPr lang="pt-BR" b="1" dirty="0"/>
              <a:t>setPriority(int</a:t>
            </a:r>
            <a:r>
              <a:rPr lang="pt-BR" b="1" dirty="0" smtClean="0"/>
              <a:t>) 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 smtClean="0"/>
              <a:t>Obtida </a:t>
            </a:r>
            <a:r>
              <a:rPr lang="pt-BR" dirty="0"/>
              <a:t>com </a:t>
            </a:r>
            <a:r>
              <a:rPr lang="pt-BR" b="1" dirty="0"/>
              <a:t>getPriority</a:t>
            </a:r>
            <a:r>
              <a:rPr lang="pt-BR" b="1" dirty="0" smtClean="0"/>
              <a:t>() 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Prioridades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10   A -&gt; B -&gt; C</a:t>
            </a:r>
          </a:p>
          <a:p>
            <a:pPr lvl="1"/>
            <a:r>
              <a:rPr lang="pt-BR" dirty="0" smtClean="0"/>
              <a:t>9     D -&gt; E</a:t>
            </a:r>
          </a:p>
          <a:p>
            <a:pPr lvl="1"/>
            <a:r>
              <a:rPr lang="pt-BR" dirty="0" smtClean="0"/>
              <a:t>8     F</a:t>
            </a:r>
          </a:p>
          <a:p>
            <a:pPr lvl="1"/>
            <a:r>
              <a:rPr lang="pt-BR" dirty="0" smtClean="0"/>
              <a:t>7     G -&gt; H</a:t>
            </a:r>
          </a:p>
          <a:p>
            <a:pPr lvl="1"/>
            <a:r>
              <a:rPr lang="pt-BR" dirty="0"/>
              <a:t>6 </a:t>
            </a:r>
            <a:r>
              <a:rPr lang="pt-BR" dirty="0" smtClean="0"/>
              <a:t>    I</a:t>
            </a:r>
            <a:endParaRPr lang="pt-BR" dirty="0"/>
          </a:p>
          <a:p>
            <a:pPr lvl="1"/>
            <a:r>
              <a:rPr lang="it-IT" dirty="0"/>
              <a:t>5 </a:t>
            </a:r>
            <a:r>
              <a:rPr lang="it-IT" dirty="0" smtClean="0"/>
              <a:t>    J -&gt; K -&gt; L</a:t>
            </a:r>
            <a:endParaRPr lang="it-IT" dirty="0"/>
          </a:p>
          <a:p>
            <a:pPr lvl="1"/>
            <a:r>
              <a:rPr lang="pt-BR" dirty="0"/>
              <a:t>4 </a:t>
            </a:r>
            <a:r>
              <a:rPr lang="pt-BR" dirty="0" smtClean="0"/>
              <a:t>    M</a:t>
            </a:r>
            <a:endParaRPr lang="pt-BR" dirty="0"/>
          </a:p>
          <a:p>
            <a:pPr lvl="1"/>
            <a:r>
              <a:rPr lang="pt-BR" dirty="0"/>
              <a:t>3 </a:t>
            </a:r>
            <a:r>
              <a:rPr lang="pt-BR" dirty="0" smtClean="0"/>
              <a:t>    N -&gt; O</a:t>
            </a:r>
            <a:endParaRPr lang="pt-BR" dirty="0"/>
          </a:p>
          <a:p>
            <a:pPr lvl="1"/>
            <a:r>
              <a:rPr lang="pt-BR" dirty="0"/>
              <a:t>2 </a:t>
            </a:r>
            <a:r>
              <a:rPr lang="pt-BR" dirty="0" smtClean="0"/>
              <a:t>    P</a:t>
            </a:r>
            <a:endParaRPr lang="pt-BR" dirty="0"/>
          </a:p>
          <a:p>
            <a:pPr lvl="1"/>
            <a:r>
              <a:rPr lang="pt-BR" dirty="0"/>
              <a:t>1 </a:t>
            </a:r>
            <a:r>
              <a:rPr lang="pt-BR" dirty="0" smtClean="0"/>
              <a:t>    Q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Escalonamento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endParaRPr lang="pt-BR" b="1" dirty="0" smtClean="0"/>
          </a:p>
          <a:p>
            <a:r>
              <a:rPr lang="pt-BR" b="1" dirty="0" smtClean="0"/>
              <a:t>Threads com prioridades iguais </a:t>
            </a:r>
            <a:r>
              <a:rPr lang="pt-BR" dirty="0" smtClean="0"/>
              <a:t>são escalonadas em </a:t>
            </a:r>
            <a:r>
              <a:rPr lang="pt-BR" b="1" i="1" dirty="0" smtClean="0"/>
              <a:t>round-robin </a:t>
            </a:r>
            <a:r>
              <a:rPr lang="pt-BR" dirty="0" smtClean="0"/>
              <a:t>(rodízio), </a:t>
            </a:r>
            <a:br>
              <a:rPr lang="pt-BR" dirty="0" smtClean="0"/>
            </a:br>
            <a:r>
              <a:rPr lang="pt-BR" dirty="0" smtClean="0"/>
              <a:t>com cada uma ativa durante um </a:t>
            </a:r>
            <a:r>
              <a:rPr lang="pt-BR" b="1" i="1" dirty="0" smtClean="0"/>
              <a:t>quantum</a:t>
            </a:r>
            <a:r>
              <a:rPr lang="pt-BR" dirty="0" smtClean="0"/>
              <a:t>.</a:t>
            </a:r>
            <a:endParaRPr lang="pt-B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Outros métodos de </a:t>
            </a:r>
            <a:r>
              <a:rPr lang="pt-BR" b="1" dirty="0"/>
              <a:t>java.lang.Thread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Obter </a:t>
            </a:r>
            <a:r>
              <a:rPr lang="pt-BR" dirty="0"/>
              <a:t>Referência da Thread em Execução:</a:t>
            </a:r>
          </a:p>
          <a:p>
            <a:pPr>
              <a:buNone/>
            </a:pPr>
            <a:r>
              <a:rPr lang="pt-BR" dirty="0" smtClean="0"/>
              <a:t>         </a:t>
            </a:r>
            <a:r>
              <a:rPr lang="pt-BR" b="1" dirty="0" smtClean="0"/>
              <a:t>currentThread</a:t>
            </a:r>
            <a:r>
              <a:rPr lang="pt-BR" b="1" dirty="0"/>
              <a:t>()</a:t>
            </a:r>
          </a:p>
          <a:p>
            <a:r>
              <a:rPr lang="pt-BR" dirty="0" smtClean="0"/>
              <a:t>Suspender </a:t>
            </a:r>
            <a:r>
              <a:rPr lang="pt-BR" dirty="0"/>
              <a:t>Execução: </a:t>
            </a:r>
            <a:r>
              <a:rPr lang="pt-BR" b="1" dirty="0"/>
              <a:t>sleep(long)</a:t>
            </a:r>
            <a:r>
              <a:rPr lang="pt-BR" dirty="0"/>
              <a:t>, </a:t>
            </a:r>
            <a:r>
              <a:rPr lang="pt-BR" b="1" dirty="0"/>
              <a:t>interrupt()</a:t>
            </a:r>
          </a:p>
          <a:p>
            <a:r>
              <a:rPr lang="en-US" dirty="0" err="1" smtClean="0"/>
              <a:t>Aguardar</a:t>
            </a:r>
            <a:r>
              <a:rPr lang="en-US" dirty="0" smtClean="0"/>
              <a:t>  </a:t>
            </a:r>
            <a:r>
              <a:rPr lang="en-US" dirty="0" err="1" smtClean="0"/>
              <a:t>fim</a:t>
            </a:r>
            <a:r>
              <a:rPr lang="en-US" dirty="0" smtClean="0"/>
              <a:t> </a:t>
            </a:r>
            <a:r>
              <a:rPr lang="en-US" dirty="0" err="1"/>
              <a:t>da</a:t>
            </a:r>
            <a:r>
              <a:rPr lang="en-US" dirty="0"/>
              <a:t> Thread: </a:t>
            </a:r>
            <a:r>
              <a:rPr lang="en-US" b="1" dirty="0"/>
              <a:t>join</a:t>
            </a:r>
            <a:r>
              <a:rPr lang="en-US" b="1" dirty="0" smtClean="0"/>
              <a:t>() </a:t>
            </a:r>
            <a:r>
              <a:rPr lang="en-US" dirty="0" smtClean="0"/>
              <a:t>,  </a:t>
            </a:r>
            <a:r>
              <a:rPr lang="en-US" b="1" dirty="0" smtClean="0"/>
              <a:t>join(long</a:t>
            </a:r>
            <a:r>
              <a:rPr lang="en-US" b="1" dirty="0"/>
              <a:t>)</a:t>
            </a:r>
          </a:p>
          <a:p>
            <a:r>
              <a:rPr lang="pt-BR" dirty="0" smtClean="0"/>
              <a:t>Verificar </a:t>
            </a:r>
            <a:r>
              <a:rPr lang="pt-BR" dirty="0"/>
              <a:t>Estado: </a:t>
            </a:r>
            <a:r>
              <a:rPr lang="pt-BR" dirty="0" smtClean="0"/>
              <a:t> </a:t>
            </a:r>
            <a:r>
              <a:rPr lang="pt-BR" b="1" dirty="0" smtClean="0"/>
              <a:t>isAlive() </a:t>
            </a:r>
            <a:r>
              <a:rPr lang="pt-BR" dirty="0" smtClean="0"/>
              <a:t>, </a:t>
            </a:r>
            <a:r>
              <a:rPr lang="pt-BR" b="1" dirty="0"/>
              <a:t>isInterrupted()</a:t>
            </a:r>
          </a:p>
          <a:p>
            <a:r>
              <a:rPr lang="pt-BR" dirty="0" smtClean="0"/>
              <a:t>Liberar </a:t>
            </a:r>
            <a:r>
              <a:rPr lang="pt-BR" dirty="0"/>
              <a:t>o Processador: </a:t>
            </a:r>
            <a:r>
              <a:rPr lang="pt-BR" dirty="0" smtClean="0"/>
              <a:t> </a:t>
            </a:r>
            <a:r>
              <a:rPr lang="pt-BR" b="1" dirty="0" smtClean="0"/>
              <a:t>yield</a:t>
            </a:r>
            <a:r>
              <a:rPr lang="pt-BR" b="1" dirty="0"/>
              <a:t>()</a:t>
            </a:r>
          </a:p>
          <a:p>
            <a:r>
              <a:rPr lang="pt-BR" dirty="0" smtClean="0"/>
              <a:t>Destruir </a:t>
            </a:r>
            <a:r>
              <a:rPr lang="pt-BR" dirty="0"/>
              <a:t>a Thread: </a:t>
            </a:r>
            <a:r>
              <a:rPr lang="pt-BR" dirty="0" smtClean="0"/>
              <a:t> </a:t>
            </a:r>
            <a:r>
              <a:rPr lang="pt-BR" b="1" dirty="0" smtClean="0"/>
              <a:t>destroy</a:t>
            </a:r>
            <a:r>
              <a:rPr lang="pt-BR" b="1" dirty="0"/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/>
          <a:lstStyle/>
          <a:p>
            <a:r>
              <a:rPr lang="pt-BR" dirty="0" smtClean="0"/>
              <a:t>Exemplo Thread Sleep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/>
              <a:t>public class </a:t>
            </a:r>
            <a:r>
              <a:rPr lang="en-US" dirty="0" err="1"/>
              <a:t>ThreadSleep</a:t>
            </a:r>
            <a:r>
              <a:rPr lang="en-US" dirty="0"/>
              <a:t> extends Thread {</a:t>
            </a:r>
          </a:p>
          <a:p>
            <a:pPr>
              <a:buNone/>
            </a:pPr>
            <a:r>
              <a:rPr lang="pt-BR" dirty="0" smtClean="0"/>
              <a:t>     private </a:t>
            </a:r>
            <a:r>
              <a:rPr lang="pt-BR" dirty="0"/>
              <a:t>long tempo = 0;</a:t>
            </a:r>
          </a:p>
          <a:p>
            <a:pPr>
              <a:buNone/>
            </a:pPr>
            <a:r>
              <a:rPr lang="pt-BR" dirty="0" smtClean="0"/>
              <a:t>     public </a:t>
            </a:r>
            <a:r>
              <a:rPr lang="pt-BR" dirty="0"/>
              <a:t>ThreadSleep(long tempo) { this.tempo = tempo; } // Construtor</a:t>
            </a:r>
          </a:p>
          <a:p>
            <a:pPr>
              <a:buNone/>
            </a:pPr>
            <a:r>
              <a:rPr lang="pt-BR" dirty="0" smtClean="0"/>
              <a:t>     public </a:t>
            </a:r>
            <a:r>
              <a:rPr lang="pt-BR" dirty="0"/>
              <a:t>void run() { // Código da Thread</a:t>
            </a:r>
          </a:p>
          <a:p>
            <a:pPr>
              <a:buNone/>
            </a:pPr>
            <a:r>
              <a:rPr lang="pt-BR" dirty="0" smtClean="0"/>
              <a:t>          System.out.println(getName</a:t>
            </a:r>
            <a:r>
              <a:rPr lang="pt-BR" dirty="0"/>
              <a:t>() +" vai dormir por "+ tempo +" ms.");</a:t>
            </a:r>
          </a:p>
          <a:p>
            <a:pPr>
              <a:buNone/>
            </a:pPr>
            <a:r>
              <a:rPr lang="pt-BR" dirty="0" smtClean="0"/>
              <a:t>          try </a:t>
            </a:r>
            <a:r>
              <a:rPr lang="pt-BR" dirty="0"/>
              <a:t>{</a:t>
            </a:r>
          </a:p>
          <a:p>
            <a:pPr>
              <a:buNone/>
            </a:pPr>
            <a:r>
              <a:rPr lang="pt-BR" dirty="0" smtClean="0"/>
              <a:t>               sleep(tempo</a:t>
            </a:r>
            <a:r>
              <a:rPr lang="pt-BR" dirty="0"/>
              <a:t>);</a:t>
            </a:r>
          </a:p>
          <a:p>
            <a:pPr>
              <a:buNone/>
            </a:pPr>
            <a:r>
              <a:rPr lang="pt-BR" dirty="0" smtClean="0"/>
              <a:t>               System.out.println(getName</a:t>
            </a:r>
            <a:r>
              <a:rPr lang="pt-BR" dirty="0"/>
              <a:t>() + " acordou.");</a:t>
            </a:r>
          </a:p>
          <a:p>
            <a:pPr>
              <a:buNone/>
            </a:pPr>
            <a:r>
              <a:rPr lang="pt-BR" dirty="0" smtClean="0"/>
              <a:t>          } </a:t>
            </a:r>
            <a:r>
              <a:rPr lang="pt-BR" dirty="0"/>
              <a:t>catch (InterruptedException e) { e.printStackTrace(); }</a:t>
            </a:r>
          </a:p>
          <a:p>
            <a:pPr>
              <a:buNone/>
            </a:pPr>
            <a:r>
              <a:rPr lang="pt-BR" dirty="0" smtClean="0"/>
              <a:t>     }</a:t>
            </a:r>
            <a:endParaRPr lang="pt-BR" dirty="0"/>
          </a:p>
          <a:p>
            <a:pPr>
              <a:buNone/>
            </a:pPr>
            <a:r>
              <a:rPr lang="en-US" dirty="0" smtClean="0"/>
              <a:t>     public </a:t>
            </a:r>
            <a:r>
              <a:rPr lang="en-US" dirty="0"/>
              <a:t>static void main(String </a:t>
            </a:r>
            <a:r>
              <a:rPr lang="en-US" dirty="0" err="1"/>
              <a:t>args</a:t>
            </a:r>
            <a:r>
              <a:rPr lang="en-US" dirty="0"/>
              <a:t>[]) {</a:t>
            </a:r>
          </a:p>
          <a:p>
            <a:pPr>
              <a:buNone/>
            </a:pPr>
            <a:r>
              <a:rPr lang="nn-NO" dirty="0" smtClean="0"/>
              <a:t>             for </a:t>
            </a:r>
            <a:r>
              <a:rPr lang="nn-NO" dirty="0"/>
              <a:t>(int i=0; i&lt;10; i++)</a:t>
            </a:r>
          </a:p>
          <a:p>
            <a:pPr>
              <a:buNone/>
            </a:pPr>
            <a:r>
              <a:rPr lang="pt-BR" dirty="0" smtClean="0"/>
              <a:t>             // </a:t>
            </a:r>
            <a:r>
              <a:rPr lang="pt-BR" dirty="0"/>
              <a:t>Cria e executa as Threads</a:t>
            </a:r>
          </a:p>
          <a:p>
            <a:pPr>
              <a:buNone/>
            </a:pPr>
            <a:r>
              <a:rPr lang="en-US" dirty="0" smtClean="0"/>
              <a:t>             new </a:t>
            </a:r>
            <a:r>
              <a:rPr lang="en-US" dirty="0" err="1"/>
              <a:t>ThreadSleep</a:t>
            </a:r>
            <a:r>
              <a:rPr lang="en-US" dirty="0"/>
              <a:t>((long)(</a:t>
            </a:r>
            <a:r>
              <a:rPr lang="en-US" dirty="0" err="1"/>
              <a:t>Math.random</a:t>
            </a:r>
            <a:r>
              <a:rPr lang="en-US" dirty="0"/>
              <a:t>()*10000)).start();</a:t>
            </a:r>
          </a:p>
          <a:p>
            <a:pPr>
              <a:buNone/>
            </a:pPr>
            <a:r>
              <a:rPr lang="pt-BR" dirty="0" smtClean="0"/>
              <a:t>     }</a:t>
            </a:r>
            <a:endParaRPr lang="pt-BR" dirty="0"/>
          </a:p>
          <a:p>
            <a:pPr>
              <a:buNone/>
            </a:pPr>
            <a:r>
              <a:rPr lang="pt-BR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Grupos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Às vezes é útil identificar várias threads como pertencentes a um grupo de threads.</a:t>
            </a:r>
          </a:p>
          <a:p>
            <a:endParaRPr lang="pt-BR" dirty="0" smtClean="0"/>
          </a:p>
          <a:p>
            <a:r>
              <a:rPr lang="pt-BR" dirty="0" smtClean="0"/>
              <a:t>A classe </a:t>
            </a:r>
            <a:r>
              <a:rPr lang="pt-BR" dirty="0" err="1" smtClean="0"/>
              <a:t>ThreadGroup</a:t>
            </a:r>
            <a:r>
              <a:rPr lang="pt-BR" dirty="0" smtClean="0"/>
              <a:t> contém métodos para criar e manipular grupos de threads.</a:t>
            </a:r>
          </a:p>
          <a:p>
            <a:endParaRPr lang="pt-BR" dirty="0" smtClean="0"/>
          </a:p>
          <a:p>
            <a:r>
              <a:rPr lang="pt-BR" dirty="0" smtClean="0"/>
              <a:t>Durante a construção, o grupo recebe um nome único, através de um argumento String.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Máquina Virtual Java, </a:t>
            </a:r>
            <a:br>
              <a:rPr lang="pt-BR" dirty="0" smtClean="0"/>
            </a:br>
            <a:r>
              <a:rPr lang="pt-BR" dirty="0" smtClean="0"/>
              <a:t>Processos e Threads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pt-BR" dirty="0" smtClean="0"/>
              <a:t>Cada </a:t>
            </a:r>
            <a:r>
              <a:rPr lang="pt-BR" dirty="0"/>
              <a:t>instância da JVM corresponde a um</a:t>
            </a:r>
          </a:p>
          <a:p>
            <a:pPr lvl="1">
              <a:buNone/>
            </a:pPr>
            <a:r>
              <a:rPr lang="pt-BR" dirty="0"/>
              <a:t>processo do sistema operacional </a:t>
            </a:r>
            <a:r>
              <a:rPr lang="pt-BR" dirty="0" smtClean="0"/>
              <a:t>hospedeiro.</a:t>
            </a:r>
            <a:endParaRPr lang="pt-BR" dirty="0"/>
          </a:p>
          <a:p>
            <a:pPr lvl="1"/>
            <a:r>
              <a:rPr lang="pt-BR" dirty="0" smtClean="0"/>
              <a:t>A </a:t>
            </a:r>
            <a:r>
              <a:rPr lang="pt-BR" dirty="0"/>
              <a:t>JVM não possui o conceito de processos –</a:t>
            </a:r>
          </a:p>
          <a:p>
            <a:pPr lvl="1">
              <a:buNone/>
            </a:pPr>
            <a:r>
              <a:rPr lang="pt-BR" dirty="0"/>
              <a:t>apenas implementa threads </a:t>
            </a:r>
            <a:r>
              <a:rPr lang="pt-BR" dirty="0" smtClean="0"/>
              <a:t>internamente.</a:t>
            </a:r>
            <a:endParaRPr lang="pt-BR" dirty="0"/>
          </a:p>
          <a:p>
            <a:pPr lvl="1"/>
            <a:r>
              <a:rPr lang="pt-BR" dirty="0" smtClean="0"/>
              <a:t>Ao </a:t>
            </a:r>
            <a:r>
              <a:rPr lang="pt-BR" dirty="0"/>
              <a:t>ser iniciada, a JVM executa o método </a:t>
            </a:r>
            <a:r>
              <a:rPr lang="pt-BR" b="1" dirty="0"/>
              <a:t>main()</a:t>
            </a:r>
          </a:p>
          <a:p>
            <a:pPr lvl="1">
              <a:buNone/>
            </a:pPr>
            <a:r>
              <a:rPr lang="pt-BR" dirty="0"/>
              <a:t>do programa na thread principal, e novas</a:t>
            </a:r>
          </a:p>
          <a:p>
            <a:pPr lvl="1">
              <a:buNone/>
            </a:pPr>
            <a:r>
              <a:rPr lang="pt-BR" dirty="0"/>
              <a:t>threads podem ser criadas a partir </a:t>
            </a:r>
            <a:r>
              <a:rPr lang="pt-BR" dirty="0" smtClean="0"/>
              <a:t>desta.</a:t>
            </a:r>
            <a:endParaRPr lang="pt-BR" dirty="0"/>
          </a:p>
          <a:p>
            <a:pPr lvl="1"/>
            <a:r>
              <a:rPr lang="pt-BR" dirty="0" smtClean="0"/>
              <a:t>Threads </a:t>
            </a:r>
            <a:r>
              <a:rPr lang="pt-BR" dirty="0"/>
              <a:t>de uma mesma JVM compartilham</a:t>
            </a:r>
          </a:p>
          <a:p>
            <a:pPr lvl="1">
              <a:buNone/>
            </a:pPr>
            <a:r>
              <a:rPr lang="pt-BR" dirty="0"/>
              <a:t>memória, portas de comunicação, arquivos e</a:t>
            </a:r>
          </a:p>
          <a:p>
            <a:pPr lvl="1">
              <a:buNone/>
            </a:pPr>
            <a:r>
              <a:rPr lang="pt-BR" dirty="0"/>
              <a:t>outros </a:t>
            </a:r>
            <a:r>
              <a:rPr lang="pt-BR" dirty="0" smtClean="0"/>
              <a:t>recursos.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Grupos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A classe </a:t>
            </a:r>
            <a:r>
              <a:rPr lang="pt-BR" b="1" dirty="0" err="1" smtClean="0"/>
              <a:t>ThreadGroup</a:t>
            </a:r>
            <a:r>
              <a:rPr lang="pt-BR" dirty="0" smtClean="0"/>
              <a:t> define um </a:t>
            </a:r>
            <a:r>
              <a:rPr lang="pt-BR" b="1" dirty="0" smtClean="0"/>
              <a:t>grupo de</a:t>
            </a:r>
          </a:p>
          <a:p>
            <a:pPr>
              <a:buNone/>
            </a:pPr>
            <a:r>
              <a:rPr lang="pt-BR" b="1" dirty="0" smtClean="0"/>
              <a:t>    </a:t>
            </a:r>
            <a:r>
              <a:rPr lang="pt-BR" b="1" i="1" dirty="0" smtClean="0"/>
              <a:t>threads</a:t>
            </a:r>
            <a:r>
              <a:rPr lang="pt-BR" dirty="0" smtClean="0"/>
              <a:t> que são controladas conjuntamente.</a:t>
            </a:r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b="1" dirty="0" smtClean="0"/>
              <a:t>grupo de </a:t>
            </a:r>
            <a:r>
              <a:rPr lang="pt-BR" b="1" i="1" dirty="0" smtClean="0"/>
              <a:t>threads </a:t>
            </a:r>
            <a:r>
              <a:rPr lang="pt-BR" dirty="0" smtClean="0"/>
              <a:t>é definido usando o</a:t>
            </a:r>
          </a:p>
          <a:p>
            <a:pPr>
              <a:buNone/>
            </a:pPr>
            <a:r>
              <a:rPr lang="pt-BR" dirty="0" smtClean="0"/>
              <a:t>    construtor Thread(</a:t>
            </a:r>
            <a:r>
              <a:rPr lang="pt-BR" dirty="0" err="1" smtClean="0"/>
              <a:t>ThreadGroup</a:t>
            </a:r>
            <a:r>
              <a:rPr lang="pt-BR" dirty="0" smtClean="0"/>
              <a:t>, ...).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Criando grupo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sz="3100" dirty="0" smtClean="0"/>
              <a:t>// Cria grupo de Threads</a:t>
            </a:r>
          </a:p>
          <a:p>
            <a:pPr>
              <a:buNone/>
            </a:pPr>
            <a:r>
              <a:rPr lang="en-US" sz="3100" dirty="0" err="1" smtClean="0"/>
              <a:t>ThreadGroup</a:t>
            </a:r>
            <a:r>
              <a:rPr lang="en-US" sz="3100" dirty="0" smtClean="0"/>
              <a:t>  </a:t>
            </a:r>
            <a:r>
              <a:rPr lang="en-US" sz="3100" dirty="0" err="1" smtClean="0"/>
              <a:t>myGroup</a:t>
            </a:r>
            <a:r>
              <a:rPr lang="en-US" sz="3100" dirty="0" smtClean="0"/>
              <a:t>  =  new </a:t>
            </a:r>
            <a:r>
              <a:rPr lang="en-US" sz="3100" dirty="0" err="1" smtClean="0"/>
              <a:t>ThreadGroup</a:t>
            </a:r>
            <a:r>
              <a:rPr lang="en-US" sz="3100" dirty="0" smtClean="0"/>
              <a:t>("</a:t>
            </a:r>
            <a:r>
              <a:rPr lang="en-US" sz="3100" dirty="0" err="1" smtClean="0"/>
              <a:t>MyThreads</a:t>
            </a:r>
            <a:r>
              <a:rPr lang="en-US" sz="3100" dirty="0" smtClean="0"/>
              <a:t>");</a:t>
            </a:r>
          </a:p>
          <a:p>
            <a:pPr>
              <a:buNone/>
            </a:pPr>
            <a:r>
              <a:rPr lang="pt-BR" sz="3100" dirty="0" smtClean="0"/>
              <a:t>...</a:t>
            </a:r>
          </a:p>
          <a:p>
            <a:pPr>
              <a:buNone/>
            </a:pPr>
            <a:r>
              <a:rPr lang="pt-BR" sz="3100" dirty="0" smtClean="0"/>
              <a:t>// Cria Threads e as insere no grupo</a:t>
            </a:r>
          </a:p>
          <a:p>
            <a:pPr>
              <a:buNone/>
            </a:pPr>
            <a:r>
              <a:rPr lang="en-US" sz="3100" dirty="0" smtClean="0"/>
              <a:t>Thread  myThread1  = new </a:t>
            </a:r>
            <a:r>
              <a:rPr lang="en-US" sz="3100" dirty="0" err="1" smtClean="0"/>
              <a:t>MyThread</a:t>
            </a:r>
            <a:r>
              <a:rPr lang="en-US" sz="3100" dirty="0" smtClean="0"/>
              <a:t>(</a:t>
            </a:r>
            <a:r>
              <a:rPr lang="en-US" sz="3100" dirty="0" err="1" smtClean="0"/>
              <a:t>myGroup,"MyThread</a:t>
            </a:r>
            <a:r>
              <a:rPr lang="en-US" sz="3100" dirty="0" smtClean="0"/>
              <a:t>"+</a:t>
            </a:r>
            <a:r>
              <a:rPr lang="en-US" sz="3100" dirty="0" err="1" smtClean="0"/>
              <a:t>i</a:t>
            </a:r>
            <a:r>
              <a:rPr lang="en-US" sz="3100" dirty="0" smtClean="0"/>
              <a:t>);</a:t>
            </a:r>
          </a:p>
          <a:p>
            <a:pPr>
              <a:buNone/>
            </a:pPr>
            <a:r>
              <a:rPr lang="en-US" sz="3100" dirty="0" smtClean="0"/>
              <a:t>Thread  myThread2  = new </a:t>
            </a:r>
            <a:r>
              <a:rPr lang="en-US" sz="3100" dirty="0" err="1" smtClean="0"/>
              <a:t>MyThread</a:t>
            </a:r>
            <a:r>
              <a:rPr lang="en-US" sz="3100" dirty="0" smtClean="0"/>
              <a:t>(</a:t>
            </a:r>
            <a:r>
              <a:rPr lang="en-US" sz="3100" dirty="0" err="1" smtClean="0"/>
              <a:t>myGroup,"MyThread</a:t>
            </a:r>
            <a:r>
              <a:rPr lang="en-US" sz="3100" dirty="0" smtClean="0"/>
              <a:t>"+</a:t>
            </a:r>
            <a:r>
              <a:rPr lang="en-US" sz="3100" dirty="0" err="1" smtClean="0"/>
              <a:t>i</a:t>
            </a:r>
            <a:r>
              <a:rPr lang="en-US" sz="3100" dirty="0" smtClean="0"/>
              <a:t>);</a:t>
            </a:r>
          </a:p>
          <a:p>
            <a:pPr>
              <a:buNone/>
            </a:pPr>
            <a:r>
              <a:rPr lang="pt-BR" sz="3100" dirty="0" smtClean="0"/>
              <a:t>...</a:t>
            </a:r>
          </a:p>
          <a:p>
            <a:pPr>
              <a:buNone/>
            </a:pPr>
            <a:r>
              <a:rPr lang="pt-BR" sz="3100" dirty="0" smtClean="0"/>
              <a:t>// Interrompe todas as Threads do grupo</a:t>
            </a:r>
          </a:p>
          <a:p>
            <a:pPr>
              <a:buNone/>
            </a:pPr>
            <a:r>
              <a:rPr lang="pt-BR" sz="3100" dirty="0" err="1" smtClean="0"/>
              <a:t>group</a:t>
            </a:r>
            <a:r>
              <a:rPr lang="pt-BR" sz="3100" dirty="0" smtClean="0"/>
              <a:t>.</a:t>
            </a:r>
            <a:r>
              <a:rPr lang="pt-BR" sz="3100" dirty="0" err="1" smtClean="0"/>
              <a:t>interrupt</a:t>
            </a:r>
            <a:r>
              <a:rPr lang="pt-BR" sz="3100" dirty="0" smtClean="0"/>
              <a:t>();</a:t>
            </a:r>
          </a:p>
          <a:p>
            <a:pPr>
              <a:buNone/>
            </a:pPr>
            <a:r>
              <a:rPr lang="pt-BR" sz="3100" dirty="0" smtClean="0"/>
              <a:t>...</a:t>
            </a:r>
            <a:endParaRPr lang="pt-BR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Variáveis Locais em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 classe </a:t>
            </a:r>
            <a:r>
              <a:rPr lang="pt-BR" b="1" dirty="0" err="1" smtClean="0"/>
              <a:t>ThreadLocal</a:t>
            </a:r>
            <a:r>
              <a:rPr lang="pt-BR" b="1" dirty="0" smtClean="0"/>
              <a:t> </a:t>
            </a:r>
            <a:r>
              <a:rPr lang="pt-BR" dirty="0" smtClean="0"/>
              <a:t> permite criar variáveis</a:t>
            </a:r>
          </a:p>
          <a:p>
            <a:pPr>
              <a:buNone/>
            </a:pPr>
            <a:r>
              <a:rPr lang="pt-BR" dirty="0" smtClean="0"/>
              <a:t>    locais para Threads (ou seja, que têm valores</a:t>
            </a:r>
          </a:p>
          <a:p>
            <a:pPr>
              <a:buNone/>
            </a:pPr>
            <a:r>
              <a:rPr lang="pt-BR" dirty="0" smtClean="0"/>
              <a:t>    distintos para cada Thread)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pt-BR" dirty="0" smtClean="0"/>
              <a:t>Variáveis Locais em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pt-BR" sz="2400" dirty="0" smtClean="0"/>
              <a:t>// Cria variável local</a:t>
            </a:r>
          </a:p>
          <a:p>
            <a:pPr>
              <a:buNone/>
            </a:pPr>
            <a:r>
              <a:rPr lang="en-US" sz="2400" dirty="0" smtClean="0"/>
              <a:t>static </a:t>
            </a:r>
            <a:r>
              <a:rPr lang="en-US" sz="2400" dirty="0" err="1" smtClean="0"/>
              <a:t>ThreadLocal</a:t>
            </a:r>
            <a:r>
              <a:rPr lang="en-US" sz="2400" dirty="0" smtClean="0"/>
              <a:t>  </a:t>
            </a:r>
            <a:r>
              <a:rPr lang="en-US" sz="2400" dirty="0" err="1" smtClean="0"/>
              <a:t>valorLocal</a:t>
            </a:r>
            <a:r>
              <a:rPr lang="en-US" sz="2400" dirty="0" smtClean="0"/>
              <a:t>  = new </a:t>
            </a:r>
            <a:r>
              <a:rPr lang="en-US" sz="2400" dirty="0" err="1" smtClean="0"/>
              <a:t>ThreadLocal</a:t>
            </a:r>
            <a:r>
              <a:rPr lang="en-US" sz="2400" dirty="0" smtClean="0"/>
              <a:t>();</a:t>
            </a:r>
          </a:p>
          <a:p>
            <a:pPr>
              <a:buNone/>
            </a:pPr>
            <a:r>
              <a:rPr lang="pt-BR" sz="2400" dirty="0" smtClean="0"/>
              <a:t>...</a:t>
            </a:r>
          </a:p>
          <a:p>
            <a:pPr>
              <a:buNone/>
            </a:pPr>
            <a:r>
              <a:rPr lang="pt-BR" sz="2400" dirty="0" smtClean="0"/>
              <a:t>// Define o valor da variável para esta Thread</a:t>
            </a:r>
          </a:p>
          <a:p>
            <a:pPr>
              <a:buNone/>
            </a:pPr>
            <a:r>
              <a:rPr lang="pt-BR" sz="2400" dirty="0" err="1" smtClean="0"/>
              <a:t>valorLocal</a:t>
            </a:r>
            <a:r>
              <a:rPr lang="pt-BR" sz="2400" dirty="0" smtClean="0"/>
              <a:t>.set( </a:t>
            </a:r>
            <a:r>
              <a:rPr lang="pt-BR" sz="2400" dirty="0" err="1" smtClean="0"/>
              <a:t>new</a:t>
            </a:r>
            <a:r>
              <a:rPr lang="pt-BR" sz="2400" dirty="0" smtClean="0"/>
              <a:t>  </a:t>
            </a:r>
            <a:r>
              <a:rPr lang="pt-BR" sz="2400" dirty="0" err="1" smtClean="0"/>
              <a:t>Integer</a:t>
            </a:r>
            <a:r>
              <a:rPr lang="pt-BR" sz="2400" dirty="0" smtClean="0"/>
              <a:t>(10) );</a:t>
            </a:r>
          </a:p>
          <a:p>
            <a:pPr>
              <a:buNone/>
            </a:pPr>
            <a:r>
              <a:rPr lang="pt-BR" sz="2400" dirty="0" smtClean="0"/>
              <a:t>// Obtém o valor de var correspondente a esta Thread</a:t>
            </a:r>
          </a:p>
          <a:p>
            <a:pPr>
              <a:buNone/>
            </a:pPr>
            <a:r>
              <a:rPr lang="pt-BR" sz="2400" dirty="0" err="1" smtClean="0"/>
              <a:t>int</a:t>
            </a:r>
            <a:r>
              <a:rPr lang="pt-BR" sz="2400" dirty="0" smtClean="0"/>
              <a:t>  valor  = ( (</a:t>
            </a:r>
            <a:r>
              <a:rPr lang="pt-BR" sz="2400" dirty="0" err="1" smtClean="0"/>
              <a:t>Integer</a:t>
            </a:r>
            <a:r>
              <a:rPr lang="pt-BR" sz="2400" dirty="0" smtClean="0"/>
              <a:t>) </a:t>
            </a:r>
            <a:r>
              <a:rPr lang="pt-BR" sz="2400" dirty="0" err="1" smtClean="0"/>
              <a:t>valorLocal</a:t>
            </a:r>
            <a:r>
              <a:rPr lang="pt-BR" sz="2400" dirty="0" smtClean="0"/>
              <a:t>.</a:t>
            </a:r>
            <a:r>
              <a:rPr lang="pt-BR" sz="2400" dirty="0" err="1" smtClean="0"/>
              <a:t>get</a:t>
            </a:r>
            <a:r>
              <a:rPr lang="pt-BR" sz="2400" dirty="0" smtClean="0"/>
              <a:t>() ).</a:t>
            </a:r>
            <a:r>
              <a:rPr lang="pt-BR" sz="2400" dirty="0" err="1" smtClean="0"/>
              <a:t>intValue</a:t>
            </a:r>
            <a:r>
              <a:rPr lang="pt-BR" sz="2400" dirty="0" smtClean="0"/>
              <a:t>(); // valor = 10</a:t>
            </a:r>
          </a:p>
          <a:p>
            <a:pPr>
              <a:buNone/>
            </a:pPr>
            <a:r>
              <a:rPr lang="pt-BR" sz="2400" dirty="0" smtClean="0"/>
              <a:t>// Outra thread pode acessar a mesma variável e obter outro valor</a:t>
            </a:r>
          </a:p>
          <a:p>
            <a:pPr>
              <a:buNone/>
            </a:pPr>
            <a:r>
              <a:rPr lang="pt-BR" sz="2400" dirty="0" err="1" smtClean="0"/>
              <a:t>int</a:t>
            </a:r>
            <a:r>
              <a:rPr lang="pt-BR" sz="2400" dirty="0" smtClean="0"/>
              <a:t>  valor  = ( (</a:t>
            </a:r>
            <a:r>
              <a:rPr lang="pt-BR" sz="2400" dirty="0" err="1" smtClean="0"/>
              <a:t>Integer</a:t>
            </a:r>
            <a:r>
              <a:rPr lang="pt-BR" sz="2400" dirty="0" smtClean="0"/>
              <a:t>) </a:t>
            </a:r>
            <a:r>
              <a:rPr lang="pt-BR" sz="2400" dirty="0" err="1" smtClean="0"/>
              <a:t>valorLocal</a:t>
            </a:r>
            <a:r>
              <a:rPr lang="pt-BR" sz="2400" dirty="0" smtClean="0"/>
              <a:t>.</a:t>
            </a:r>
            <a:r>
              <a:rPr lang="pt-BR" sz="2400" dirty="0" err="1" smtClean="0"/>
              <a:t>get</a:t>
            </a:r>
            <a:r>
              <a:rPr lang="pt-BR" sz="2400" dirty="0" smtClean="0"/>
              <a:t>() ).</a:t>
            </a:r>
            <a:r>
              <a:rPr lang="pt-BR" sz="2400" dirty="0" err="1" smtClean="0"/>
              <a:t>intValue</a:t>
            </a:r>
            <a:r>
              <a:rPr lang="pt-BR" sz="2400" dirty="0" smtClean="0"/>
              <a:t>(); // valor = 0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Gerenciando </a:t>
            </a:r>
            <a:br>
              <a:rPr lang="pt-BR" dirty="0" smtClean="0"/>
            </a:br>
            <a:r>
              <a:rPr lang="pt-BR" dirty="0" smtClean="0"/>
              <a:t>Grupos de Threads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t-BR" dirty="0" smtClean="0"/>
          </a:p>
          <a:p>
            <a:r>
              <a:rPr lang="pt-BR" dirty="0" err="1" smtClean="0">
                <a:hlinkClick r:id="rId3" action="ppaction://hlinkfile" tooltip="class in java.lang"/>
              </a:rPr>
              <a:t>java</a:t>
            </a:r>
            <a:r>
              <a:rPr lang="pt-BR" dirty="0" smtClean="0">
                <a:hlinkClick r:id="rId3" action="ppaction://hlinkfile" tooltip="class in java.lang"/>
              </a:rPr>
              <a:t>.</a:t>
            </a:r>
            <a:r>
              <a:rPr lang="pt-BR" dirty="0" err="1" smtClean="0">
                <a:hlinkClick r:id="rId3" action="ppaction://hlinkfile" tooltip="class in java.lang"/>
              </a:rPr>
              <a:t>lang</a:t>
            </a:r>
            <a:r>
              <a:rPr lang="pt-BR" dirty="0" smtClean="0">
                <a:hlinkClick r:id="rId3" action="ppaction://hlinkfile" tooltip="class in java.lang"/>
              </a:rPr>
              <a:t>.</a:t>
            </a:r>
            <a:r>
              <a:rPr lang="pt-BR" dirty="0" err="1" smtClean="0">
                <a:hlinkClick r:id="rId3" action="ppaction://hlinkfile" tooltip="class in java.lang"/>
              </a:rPr>
              <a:t>Object</a:t>
            </a:r>
            <a:r>
              <a:rPr lang="pt-BR" dirty="0" smtClean="0"/>
              <a:t>      </a:t>
            </a:r>
            <a:br>
              <a:rPr lang="pt-BR" dirty="0" smtClean="0"/>
            </a:br>
            <a:r>
              <a:rPr lang="pt-BR" dirty="0" smtClean="0"/>
              <a:t>      </a:t>
            </a:r>
            <a:r>
              <a:rPr lang="pt-BR" b="1" dirty="0" err="1" smtClean="0"/>
              <a:t>java</a:t>
            </a:r>
            <a:r>
              <a:rPr lang="pt-BR" b="1" dirty="0" smtClean="0"/>
              <a:t>.</a:t>
            </a:r>
            <a:r>
              <a:rPr lang="pt-BR" b="1" dirty="0" err="1" smtClean="0"/>
              <a:t>util.concurrent.Executors</a:t>
            </a:r>
            <a:endParaRPr lang="pt-BR" b="1" dirty="0" smtClean="0"/>
          </a:p>
          <a:p>
            <a:endParaRPr lang="pt-BR" b="1" dirty="0" smtClean="0"/>
          </a:p>
          <a:p>
            <a:r>
              <a:rPr lang="pt-BR" dirty="0" smtClean="0"/>
              <a:t>A classe </a:t>
            </a:r>
            <a:r>
              <a:rPr lang="pt-BR" b="1" dirty="0" err="1" smtClean="0"/>
              <a:t>Executors</a:t>
            </a:r>
            <a:r>
              <a:rPr lang="pt-BR" b="1" dirty="0" smtClean="0"/>
              <a:t> </a:t>
            </a:r>
            <a:r>
              <a:rPr lang="pt-BR" dirty="0" smtClean="0"/>
              <a:t>estende a classe raiz </a:t>
            </a:r>
            <a:r>
              <a:rPr lang="pt-BR" b="1" dirty="0" err="1" smtClean="0"/>
              <a:t>Object</a:t>
            </a:r>
            <a:r>
              <a:rPr lang="pt-BR" dirty="0" smtClean="0"/>
              <a:t>.</a:t>
            </a:r>
          </a:p>
          <a:p>
            <a:endParaRPr lang="pt-BR" b="1" dirty="0" smtClean="0"/>
          </a:p>
          <a:p>
            <a:r>
              <a:rPr lang="pt-BR" dirty="0" smtClean="0"/>
              <a:t>A classe </a:t>
            </a:r>
            <a:r>
              <a:rPr lang="pt-BR" b="1" dirty="0" err="1" smtClean="0"/>
              <a:t>Executors</a:t>
            </a:r>
            <a:r>
              <a:rPr lang="pt-BR" dirty="0" smtClean="0"/>
              <a:t> gerencia um </a:t>
            </a:r>
            <a:r>
              <a:rPr lang="pt-BR" b="1" dirty="0" smtClean="0"/>
              <a:t>grupo </a:t>
            </a:r>
            <a:r>
              <a:rPr lang="pt-BR" b="1" dirty="0"/>
              <a:t>de </a:t>
            </a:r>
            <a:r>
              <a:rPr lang="pt-BR" b="1" dirty="0" smtClean="0"/>
              <a:t>threads</a:t>
            </a:r>
            <a:r>
              <a:rPr lang="pt-BR" dirty="0" smtClean="0"/>
              <a:t>.</a:t>
            </a:r>
            <a:endParaRPr lang="pt-BR" dirty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Interface </a:t>
            </a:r>
            <a:r>
              <a:rPr lang="pt-BR" b="1" dirty="0" smtClean="0"/>
              <a:t>Executor</a:t>
            </a:r>
          </a:p>
          <a:p>
            <a:pPr lvl="1"/>
            <a:r>
              <a:rPr lang="pt-BR" dirty="0" smtClean="0"/>
              <a:t>Interface</a:t>
            </a:r>
            <a:r>
              <a:rPr lang="pt-BR" b="1" dirty="0" smtClean="0"/>
              <a:t> </a:t>
            </a:r>
            <a:r>
              <a:rPr lang="pt-BR" b="1" dirty="0" err="1" smtClean="0"/>
              <a:t>ExecutorService</a:t>
            </a:r>
            <a:endParaRPr lang="pt-BR" b="1" dirty="0"/>
          </a:p>
          <a:p>
            <a:pPr lvl="1">
              <a:buNone/>
            </a:pPr>
            <a:r>
              <a:rPr lang="pt-BR" dirty="0" smtClean="0"/>
              <a:t>     </a:t>
            </a:r>
          </a:p>
          <a:p>
            <a:pPr lvl="1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Gerenciando a Execução de Threads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Gerenciamento através da classe </a:t>
            </a:r>
            <a:r>
              <a:rPr lang="pt-BR" b="1" dirty="0" smtClean="0"/>
              <a:t>Executors</a:t>
            </a:r>
            <a:r>
              <a:rPr lang="pt-BR" dirty="0" smtClean="0"/>
              <a:t>:</a:t>
            </a:r>
          </a:p>
          <a:p>
            <a:endParaRPr lang="en-US" b="1" dirty="0" smtClean="0"/>
          </a:p>
          <a:p>
            <a:r>
              <a:rPr lang="en-US" b="1" dirty="0" err="1" smtClean="0"/>
              <a:t>SingleThreadExecutor</a:t>
            </a:r>
            <a:r>
              <a:rPr lang="en-US" dirty="0" smtClean="0"/>
              <a:t> </a:t>
            </a:r>
            <a:r>
              <a:rPr lang="en-US" dirty="0" err="1" smtClean="0"/>
              <a:t>usa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b="1" dirty="0" smtClean="0"/>
              <a:t>thread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endParaRPr lang="en-US" dirty="0" smtClean="0"/>
          </a:p>
          <a:p>
            <a:pPr>
              <a:buNone/>
            </a:pPr>
            <a:r>
              <a:rPr lang="pt-BR" dirty="0" smtClean="0"/>
              <a:t>    executar atividades seqüencialmente.</a:t>
            </a:r>
          </a:p>
          <a:p>
            <a:endParaRPr lang="pt-BR" b="1" dirty="0" smtClean="0"/>
          </a:p>
          <a:p>
            <a:r>
              <a:rPr lang="pt-BR" b="1" dirty="0" smtClean="0"/>
              <a:t>FixedThreadPool</a:t>
            </a:r>
            <a:r>
              <a:rPr lang="pt-BR" dirty="0" smtClean="0"/>
              <a:t> usa um </a:t>
            </a:r>
            <a:r>
              <a:rPr lang="pt-BR" b="1" dirty="0" smtClean="0"/>
              <a:t>grupo de threads</a:t>
            </a:r>
          </a:p>
          <a:p>
            <a:pPr>
              <a:buNone/>
            </a:pPr>
            <a:r>
              <a:rPr lang="pt-BR" dirty="0" smtClean="0"/>
              <a:t>    de tamanho fixo para executar atividades.</a:t>
            </a:r>
          </a:p>
          <a:p>
            <a:endParaRPr lang="en-US" b="1" dirty="0" smtClean="0"/>
          </a:p>
          <a:p>
            <a:r>
              <a:rPr lang="en-US" b="1" dirty="0" err="1" smtClean="0"/>
              <a:t>CachedThreadPool</a:t>
            </a:r>
            <a:r>
              <a:rPr lang="en-US" dirty="0" smtClean="0"/>
              <a:t> </a:t>
            </a:r>
            <a:r>
              <a:rPr lang="en-US" dirty="0" err="1" smtClean="0"/>
              <a:t>cria</a:t>
            </a:r>
            <a:r>
              <a:rPr lang="en-US" dirty="0" smtClean="0"/>
              <a:t> </a:t>
            </a:r>
            <a:r>
              <a:rPr lang="en-US" b="1" dirty="0" smtClean="0"/>
              <a:t>threads sob </a:t>
            </a:r>
            <a:r>
              <a:rPr lang="en-US" b="1" dirty="0" err="1" smtClean="0"/>
              <a:t>demanda</a:t>
            </a:r>
            <a:r>
              <a:rPr lang="en-US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Threads e Atividades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Java usa </a:t>
            </a:r>
            <a:r>
              <a:rPr lang="pt-BR" b="1" i="1" dirty="0" smtClean="0"/>
              <a:t>threads</a:t>
            </a:r>
            <a:r>
              <a:rPr lang="pt-BR" dirty="0" smtClean="0"/>
              <a:t> – fluxos de execução independentes de outros fluxos – para representar</a:t>
            </a:r>
            <a:r>
              <a:rPr lang="pt-BR" b="1" dirty="0" smtClean="0"/>
              <a:t> atividades independentes simultâneas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Escalonamento de Atividades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Um </a:t>
            </a:r>
            <a:r>
              <a:rPr lang="pt-BR" b="1" dirty="0" smtClean="0"/>
              <a:t>ScheduledExecutorService</a:t>
            </a:r>
            <a:r>
              <a:rPr lang="pt-BR" dirty="0" smtClean="0"/>
              <a:t> permite</a:t>
            </a:r>
          </a:p>
          <a:p>
            <a:pPr>
              <a:buNone/>
            </a:pPr>
            <a:r>
              <a:rPr lang="pt-BR" dirty="0" smtClean="0"/>
              <a:t>    escalonar a </a:t>
            </a:r>
            <a:r>
              <a:rPr lang="pt-BR" b="1" dirty="0" smtClean="0"/>
              <a:t>execução de atividades</a:t>
            </a:r>
            <a:r>
              <a:rPr lang="pt-BR" dirty="0" smtClean="0"/>
              <a:t>, definindo</a:t>
            </a:r>
          </a:p>
          <a:p>
            <a:pPr>
              <a:buNone/>
            </a:pPr>
            <a:r>
              <a:rPr lang="pt-BR" dirty="0" smtClean="0"/>
              <a:t>    um </a:t>
            </a:r>
            <a:r>
              <a:rPr lang="pt-BR" dirty="0" smtClean="0">
                <a:solidFill>
                  <a:srgbClr val="1104BC"/>
                </a:solidFill>
              </a:rPr>
              <a:t>atraso para início da atividade e/ou um</a:t>
            </a:r>
          </a:p>
          <a:p>
            <a:pPr>
              <a:buNone/>
            </a:pPr>
            <a:r>
              <a:rPr lang="pt-BR" dirty="0" smtClean="0">
                <a:solidFill>
                  <a:srgbClr val="1104BC"/>
                </a:solidFill>
              </a:rPr>
              <a:t>    período de repetição</a:t>
            </a:r>
            <a:r>
              <a:rPr lang="pt-BR" dirty="0" smtClean="0"/>
              <a:t> entre execuções.</a:t>
            </a:r>
          </a:p>
          <a:p>
            <a:endParaRPr lang="pt-BR" dirty="0" smtClean="0"/>
          </a:p>
          <a:p>
            <a:pPr lvl="1"/>
            <a:r>
              <a:rPr lang="pt-BR" b="1" dirty="0" smtClean="0"/>
              <a:t>SingleThreadScheduledExecutor </a:t>
            </a:r>
            <a:r>
              <a:rPr lang="pt-BR" dirty="0" smtClean="0"/>
              <a:t>usa uma</a:t>
            </a:r>
          </a:p>
          <a:p>
            <a:pPr lvl="1">
              <a:buNone/>
            </a:pPr>
            <a:r>
              <a:rPr lang="pt-BR" dirty="0" smtClean="0"/>
              <a:t>    thread para todas as atividades escalonadas.</a:t>
            </a:r>
          </a:p>
          <a:p>
            <a:pPr lvl="1"/>
            <a:endParaRPr lang="pt-BR" dirty="0" smtClean="0"/>
          </a:p>
          <a:p>
            <a:pPr lvl="1"/>
            <a:r>
              <a:rPr lang="pt-BR" b="1" dirty="0" smtClean="0"/>
              <a:t>ScheduledThreadPool </a:t>
            </a:r>
            <a:r>
              <a:rPr lang="pt-BR" dirty="0" smtClean="0"/>
              <a:t>cria um grupo de</a:t>
            </a:r>
          </a:p>
          <a:p>
            <a:pPr lvl="1">
              <a:buNone/>
            </a:pPr>
            <a:r>
              <a:rPr lang="pt-BR" dirty="0" smtClean="0"/>
              <a:t>    threads para executar as atividades.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pt-BR" dirty="0" smtClean="0"/>
              <a:t>Exemplo de uso de </a:t>
            </a:r>
            <a:r>
              <a:rPr lang="pt-BR" dirty="0" err="1" smtClean="0"/>
              <a:t>Executors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err="1" smtClean="0"/>
              <a:t>import</a:t>
            </a:r>
            <a:r>
              <a:rPr lang="pt-BR" dirty="0" smtClean="0"/>
              <a:t> java.util.concurrent.*;</a:t>
            </a:r>
          </a:p>
          <a:p>
            <a:pPr>
              <a:buNone/>
            </a:pPr>
            <a:r>
              <a:rPr lang="pt-BR" dirty="0" smtClean="0"/>
              <a:t>   public class ExecutorTest {</a:t>
            </a:r>
          </a:p>
          <a:p>
            <a:pPr>
              <a:buNone/>
            </a:pPr>
            <a:r>
              <a:rPr lang="en-US" dirty="0" smtClean="0"/>
              <a:t>      public static void main(String </a:t>
            </a:r>
            <a:r>
              <a:rPr lang="en-US" dirty="0" err="1" smtClean="0"/>
              <a:t>args</a:t>
            </a:r>
            <a:r>
              <a:rPr lang="en-US" dirty="0" smtClean="0"/>
              <a:t>[]) {</a:t>
            </a:r>
          </a:p>
          <a:p>
            <a:pPr>
              <a:buNone/>
            </a:pPr>
            <a:r>
              <a:rPr lang="pt-BR" dirty="0" smtClean="0"/>
              <a:t>          ExecutorService exec = </a:t>
            </a:r>
            <a:r>
              <a:rPr lang="pt-BR" dirty="0" err="1" smtClean="0"/>
              <a:t>Executors</a:t>
            </a:r>
            <a:r>
              <a:rPr lang="pt-BR" dirty="0" smtClean="0"/>
              <a:t> </a:t>
            </a:r>
            <a:r>
              <a:rPr lang="pt-BR" dirty="0" err="1" smtClean="0"/>
              <a:t>newSingleThreadExecutor</a:t>
            </a:r>
            <a:r>
              <a:rPr lang="pt-BR" dirty="0" smtClean="0"/>
              <a:t>();</a:t>
            </a:r>
          </a:p>
          <a:p>
            <a:pPr>
              <a:buNone/>
            </a:pPr>
            <a:r>
              <a:rPr lang="pt-BR" dirty="0" smtClean="0">
                <a:solidFill>
                  <a:srgbClr val="C00000"/>
                </a:solidFill>
              </a:rPr>
              <a:t>// ExecutorService exec = Executors.newFixedThreadPool(5);</a:t>
            </a:r>
          </a:p>
          <a:p>
            <a:pPr>
              <a:buNone/>
            </a:pPr>
            <a:r>
              <a:rPr lang="pt-BR" dirty="0" smtClean="0">
                <a:solidFill>
                  <a:srgbClr val="C00000"/>
                </a:solidFill>
              </a:rPr>
              <a:t>// ExecutorService exec = Executors.newCachedThreadPool();</a:t>
            </a:r>
          </a:p>
          <a:p>
            <a:pPr>
              <a:buNone/>
            </a:pPr>
            <a:r>
              <a:rPr lang="nn-NO" dirty="0" smtClean="0"/>
              <a:t>          for (int i=0; i&lt;10; i++) {</a:t>
            </a:r>
          </a:p>
          <a:p>
            <a:pPr>
              <a:buNone/>
            </a:pPr>
            <a:r>
              <a:rPr lang="pt-BR" dirty="0" smtClean="0"/>
              <a:t>          // Cria e executa as threads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exec.execute</a:t>
            </a:r>
            <a:r>
              <a:rPr lang="en-US" dirty="0" smtClean="0"/>
              <a:t> (new </a:t>
            </a:r>
            <a:r>
              <a:rPr lang="en-US" dirty="0" err="1" smtClean="0"/>
              <a:t>ThreadSleep</a:t>
            </a:r>
            <a:r>
              <a:rPr lang="en-US" dirty="0" smtClean="0"/>
              <a:t>( ( long )( </a:t>
            </a:r>
            <a:r>
              <a:rPr lang="en-US" dirty="0" err="1" smtClean="0"/>
              <a:t>Math.Random</a:t>
            </a:r>
            <a:r>
              <a:rPr lang="en-US" dirty="0" smtClean="0"/>
              <a:t>()*10000)));</a:t>
            </a:r>
          </a:p>
          <a:p>
            <a:pPr>
              <a:buNone/>
            </a:pPr>
            <a:r>
              <a:rPr lang="pt-BR" dirty="0" smtClean="0"/>
              <a:t>          }</a:t>
            </a:r>
          </a:p>
          <a:p>
            <a:pPr>
              <a:buNone/>
            </a:pPr>
            <a:r>
              <a:rPr lang="pt-BR" dirty="0" smtClean="0"/>
              <a:t>          // Encerra o executor assim que as threads terminarem</a:t>
            </a:r>
          </a:p>
          <a:p>
            <a:pPr>
              <a:buNone/>
            </a:pPr>
            <a:r>
              <a:rPr lang="pt-BR" dirty="0" smtClean="0"/>
              <a:t>          exec.shutdown();</a:t>
            </a:r>
          </a:p>
          <a:p>
            <a:pPr>
              <a:buNone/>
            </a:pPr>
            <a:r>
              <a:rPr lang="pt-BR" dirty="0" smtClean="0"/>
              <a:t>      }</a:t>
            </a:r>
          </a:p>
          <a:p>
            <a:pPr>
              <a:buNone/>
            </a:pPr>
            <a:r>
              <a:rPr lang="pt-BR" dirty="0" smtClean="0"/>
              <a:t>   }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>Escalonamento com </a:t>
            </a:r>
            <a:r>
              <a:rPr lang="pt-BR" b="1" dirty="0" err="1" smtClean="0"/>
              <a:t>ScheduledExecutorService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t-BR" dirty="0" smtClean="0"/>
              <a:t>import java.util.concurrent.*;</a:t>
            </a:r>
          </a:p>
          <a:p>
            <a:pPr>
              <a:buNone/>
            </a:pPr>
            <a:r>
              <a:rPr lang="en-US" dirty="0" smtClean="0"/>
              <a:t>public class </a:t>
            </a:r>
            <a:r>
              <a:rPr lang="en-US" dirty="0" err="1" smtClean="0"/>
              <a:t>ScheduleThread</a:t>
            </a:r>
            <a:r>
              <a:rPr lang="en-US" dirty="0" smtClean="0"/>
              <a:t> extends Thread {</a:t>
            </a:r>
          </a:p>
          <a:p>
            <a:pPr>
              <a:buNone/>
            </a:pPr>
            <a:r>
              <a:rPr lang="pt-BR" dirty="0" smtClean="0"/>
              <a:t>    public void run () { System.out.println(getName() + " executada."); }</a:t>
            </a:r>
          </a:p>
          <a:p>
            <a:pPr>
              <a:buNone/>
            </a:pPr>
            <a:r>
              <a:rPr lang="en-US" dirty="0" smtClean="0"/>
              <a:t>    public static void main(String </a:t>
            </a:r>
            <a:r>
              <a:rPr lang="en-US" dirty="0" err="1" smtClean="0"/>
              <a:t>args</a:t>
            </a:r>
            <a:r>
              <a:rPr lang="en-US" dirty="0" smtClean="0"/>
              <a:t>[]) {</a:t>
            </a:r>
          </a:p>
          <a:p>
            <a:pPr>
              <a:buNone/>
            </a:pPr>
            <a:r>
              <a:rPr lang="pt-BR" dirty="0" smtClean="0"/>
              <a:t>        </a:t>
            </a:r>
            <a:r>
              <a:rPr lang="pt-BR" dirty="0" err="1" smtClean="0">
                <a:solidFill>
                  <a:srgbClr val="1104BC"/>
                </a:solidFill>
              </a:rPr>
              <a:t>ScheduledExecutorService</a:t>
            </a:r>
            <a:r>
              <a:rPr lang="pt-BR" dirty="0" smtClean="0"/>
              <a:t> </a:t>
            </a:r>
            <a:r>
              <a:rPr lang="pt-BR" dirty="0" err="1" smtClean="0"/>
              <a:t>exec</a:t>
            </a:r>
            <a:r>
              <a:rPr lang="pt-BR" dirty="0" smtClean="0"/>
              <a:t> =</a:t>
            </a:r>
          </a:p>
          <a:p>
            <a:pPr>
              <a:buNone/>
            </a:pPr>
            <a:r>
              <a:rPr lang="pt-BR" dirty="0" smtClean="0"/>
              <a:t>            </a:t>
            </a:r>
            <a:r>
              <a:rPr lang="pt-BR" dirty="0" err="1" smtClean="0">
                <a:solidFill>
                  <a:schemeClr val="accent3">
                    <a:lumMod val="50000"/>
                  </a:schemeClr>
                </a:solidFill>
              </a:rPr>
              <a:t>Executors</a:t>
            </a:r>
            <a:r>
              <a:rPr lang="pt-BR" dirty="0" smtClean="0"/>
              <a:t>.</a:t>
            </a:r>
            <a:r>
              <a:rPr lang="pt-BR" dirty="0" err="1" smtClean="0">
                <a:solidFill>
                  <a:srgbClr val="C00000"/>
                </a:solidFill>
              </a:rPr>
              <a:t>newSingleThreadScheduledExecutor</a:t>
            </a:r>
            <a:r>
              <a:rPr lang="pt-BR" dirty="0" smtClean="0">
                <a:solidFill>
                  <a:srgbClr val="C00000"/>
                </a:solidFill>
              </a:rPr>
              <a:t>() </a:t>
            </a:r>
            <a:r>
              <a:rPr lang="pt-BR" dirty="0" smtClean="0"/>
              <a:t>;</a:t>
            </a:r>
          </a:p>
          <a:p>
            <a:pPr>
              <a:buNone/>
            </a:pPr>
            <a:r>
              <a:rPr lang="nn-NO" dirty="0" smtClean="0"/>
              <a:t>        for (int i=0; i&lt;10; i++) {</a:t>
            </a:r>
          </a:p>
          <a:p>
            <a:pPr>
              <a:buNone/>
            </a:pPr>
            <a:r>
              <a:rPr lang="en-US" dirty="0" smtClean="0"/>
              <a:t>            long delay = (long) (</a:t>
            </a:r>
            <a:r>
              <a:rPr lang="en-US" dirty="0" err="1" smtClean="0"/>
              <a:t>Math.random</a:t>
            </a:r>
            <a:r>
              <a:rPr lang="en-US" dirty="0" smtClean="0"/>
              <a:t>()*10000);</a:t>
            </a:r>
          </a:p>
          <a:p>
            <a:pPr>
              <a:buNone/>
            </a:pPr>
            <a:r>
              <a:rPr lang="pt-BR" dirty="0" smtClean="0"/>
              <a:t>            System.out.println("Thread-" + i + " será executada em "+ tempo + "ms.");</a:t>
            </a:r>
          </a:p>
          <a:p>
            <a:pPr>
              <a:buNone/>
            </a:pPr>
            <a:r>
              <a:rPr lang="pt-BR" dirty="0" smtClean="0"/>
              <a:t>           // Escalona a execução da thread</a:t>
            </a:r>
          </a:p>
          <a:p>
            <a:pPr>
              <a:buNone/>
            </a:pPr>
            <a:r>
              <a:rPr lang="pt-BR" dirty="0" smtClean="0"/>
              <a:t>           </a:t>
            </a:r>
            <a:r>
              <a:rPr lang="pt-BR" dirty="0" err="1" smtClean="0"/>
              <a:t>exec</a:t>
            </a:r>
            <a:r>
              <a:rPr lang="pt-BR" dirty="0" smtClean="0"/>
              <a:t>.</a:t>
            </a:r>
            <a:r>
              <a:rPr lang="pt-BR" dirty="0" err="1" smtClean="0"/>
              <a:t>schedule</a:t>
            </a:r>
            <a:r>
              <a:rPr lang="pt-BR" dirty="0" smtClean="0"/>
              <a:t>(</a:t>
            </a:r>
            <a:r>
              <a:rPr lang="pt-BR" dirty="0" err="1" smtClean="0">
                <a:solidFill>
                  <a:srgbClr val="1104BC"/>
                </a:solidFill>
              </a:rPr>
              <a:t>newScheduleThread</a:t>
            </a:r>
            <a:r>
              <a:rPr lang="pt-BR" dirty="0" smtClean="0">
                <a:solidFill>
                  <a:srgbClr val="1104BC"/>
                </a:solidFill>
              </a:rPr>
              <a:t>(),</a:t>
            </a:r>
          </a:p>
          <a:p>
            <a:pPr>
              <a:buNone/>
            </a:pPr>
            <a:r>
              <a:rPr lang="pt-BR" dirty="0" smtClean="0"/>
              <a:t>                                     </a:t>
            </a:r>
            <a:r>
              <a:rPr lang="pt-BR" dirty="0" err="1" smtClean="0"/>
              <a:t>delay</a:t>
            </a:r>
            <a:r>
              <a:rPr lang="pt-BR" dirty="0" smtClean="0"/>
              <a:t>, TimeUnit.MILLISECONDS);</a:t>
            </a:r>
          </a:p>
          <a:p>
            <a:pPr>
              <a:buNone/>
            </a:pPr>
            <a:r>
              <a:rPr lang="pt-BR" dirty="0" smtClean="0"/>
              <a:t>        }       </a:t>
            </a:r>
          </a:p>
          <a:p>
            <a:pPr>
              <a:buNone/>
            </a:pPr>
            <a:r>
              <a:rPr lang="pt-BR" dirty="0" smtClean="0"/>
              <a:t>        exec.shutdown();</a:t>
            </a:r>
          </a:p>
          <a:p>
            <a:pPr>
              <a:buNone/>
            </a:pPr>
            <a:r>
              <a:rPr lang="pt-BR" dirty="0" smtClean="0"/>
              <a:t>   }</a:t>
            </a:r>
          </a:p>
          <a:p>
            <a:pPr>
              <a:buNone/>
            </a:pPr>
            <a:r>
              <a:rPr lang="pt-BR" dirty="0" smtClean="0"/>
              <a:t>} 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Implementação </a:t>
            </a:r>
            <a:r>
              <a:rPr lang="pt-BR" dirty="0"/>
              <a:t>de Threads no Java</a:t>
            </a:r>
          </a:p>
          <a:p>
            <a:pPr lvl="1"/>
            <a:r>
              <a:rPr lang="pt-BR" dirty="0" smtClean="0"/>
              <a:t>Green </a:t>
            </a:r>
            <a:r>
              <a:rPr lang="pt-BR" dirty="0"/>
              <a:t>Threads</a:t>
            </a:r>
          </a:p>
          <a:p>
            <a:pPr lvl="2"/>
            <a:r>
              <a:rPr lang="pt-BR" dirty="0" smtClean="0"/>
              <a:t>Usadas </a:t>
            </a:r>
            <a:r>
              <a:rPr lang="pt-BR" dirty="0"/>
              <a:t>em sistemas sem suporte a </a:t>
            </a:r>
            <a:r>
              <a:rPr lang="pt-BR" dirty="0" smtClean="0"/>
              <a:t>threads.</a:t>
            </a:r>
            <a:endParaRPr lang="pt-BR" dirty="0"/>
          </a:p>
          <a:p>
            <a:pPr lvl="2"/>
            <a:r>
              <a:rPr lang="pt-BR" dirty="0" smtClean="0"/>
              <a:t>Threads </a:t>
            </a:r>
            <a:r>
              <a:rPr lang="pt-BR" dirty="0"/>
              <a:t>e escalonamento implementados</a:t>
            </a:r>
          </a:p>
          <a:p>
            <a:pPr lvl="2">
              <a:buNone/>
            </a:pPr>
            <a:r>
              <a:rPr lang="pt-BR" dirty="0" smtClean="0"/>
              <a:t>    pela </a:t>
            </a:r>
            <a:r>
              <a:rPr lang="pt-BR" dirty="0"/>
              <a:t>máquina virtual </a:t>
            </a:r>
            <a:r>
              <a:rPr lang="pt-BR" dirty="0" smtClean="0"/>
              <a:t>Java.</a:t>
            </a:r>
            <a:endParaRPr lang="pt-BR" dirty="0"/>
          </a:p>
          <a:p>
            <a:pPr lvl="1"/>
            <a:r>
              <a:rPr lang="pt-BR" dirty="0" smtClean="0"/>
              <a:t>Threads </a:t>
            </a:r>
            <a:r>
              <a:rPr lang="pt-BR" dirty="0"/>
              <a:t>Nativas</a:t>
            </a:r>
          </a:p>
          <a:p>
            <a:pPr lvl="2"/>
            <a:r>
              <a:rPr lang="pt-BR" dirty="0" smtClean="0"/>
              <a:t>Usa </a:t>
            </a:r>
            <a:r>
              <a:rPr lang="pt-BR" dirty="0"/>
              <a:t>threads nativas e escalonador do S.O.</a:t>
            </a:r>
          </a:p>
          <a:p>
            <a:pPr lvl="2"/>
            <a:r>
              <a:rPr lang="pt-BR" dirty="0" smtClean="0"/>
              <a:t>Usada </a:t>
            </a:r>
            <a:r>
              <a:rPr lang="pt-BR" dirty="0"/>
              <a:t>nos sistemas suportados </a:t>
            </a:r>
            <a:r>
              <a:rPr lang="pt-BR" dirty="0" smtClean="0"/>
              <a:t>oficialmente.</a:t>
            </a:r>
            <a:endParaRPr lang="pt-BR" dirty="0"/>
          </a:p>
          <a:p>
            <a:pPr lvl="3"/>
            <a:r>
              <a:rPr lang="pt-BR" dirty="0" smtClean="0"/>
              <a:t>Linux</a:t>
            </a:r>
            <a:r>
              <a:rPr lang="pt-BR" dirty="0"/>
              <a:t>, Solaris e Windows</a:t>
            </a:r>
          </a:p>
          <a:p>
            <a:pPr lvl="2"/>
            <a:r>
              <a:rPr lang="pt-BR" dirty="0" smtClean="0"/>
              <a:t>Ideal </a:t>
            </a:r>
            <a:r>
              <a:rPr lang="pt-BR" dirty="0"/>
              <a:t>em máquinas com &gt;1 </a:t>
            </a:r>
            <a:r>
              <a:rPr lang="pt-BR" dirty="0" smtClean="0"/>
              <a:t>processador.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>Execução periódica de Threads com </a:t>
            </a:r>
            <a:r>
              <a:rPr lang="pt-BR" b="1" dirty="0" err="1" smtClean="0"/>
              <a:t>ScheduledExecutorService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pt-BR" sz="7200" dirty="0" err="1" smtClean="0"/>
              <a:t>import</a:t>
            </a:r>
            <a:r>
              <a:rPr lang="pt-BR" sz="7200" dirty="0" smtClean="0"/>
              <a:t> </a:t>
            </a:r>
            <a:r>
              <a:rPr lang="pt-BR" sz="7200" dirty="0" err="1" smtClean="0"/>
              <a:t>java</a:t>
            </a:r>
            <a:r>
              <a:rPr lang="pt-BR" sz="7200" dirty="0" smtClean="0"/>
              <a:t>.</a:t>
            </a:r>
            <a:r>
              <a:rPr lang="pt-BR" sz="7200" dirty="0" err="1" smtClean="0"/>
              <a:t>util.concurrent.*;</a:t>
            </a:r>
            <a:endParaRPr lang="pt-BR" sz="7200" dirty="0" smtClean="0"/>
          </a:p>
          <a:p>
            <a:pPr>
              <a:buNone/>
            </a:pPr>
            <a:r>
              <a:rPr lang="en-US" sz="7200" dirty="0" smtClean="0"/>
              <a:t>public class </a:t>
            </a:r>
            <a:r>
              <a:rPr lang="en-US" sz="7200" dirty="0" err="1" smtClean="0"/>
              <a:t>CountdownThread</a:t>
            </a:r>
            <a:r>
              <a:rPr lang="en-US" sz="7200" dirty="0" smtClean="0"/>
              <a:t> extends Thread {</a:t>
            </a:r>
          </a:p>
          <a:p>
            <a:pPr>
              <a:buNone/>
            </a:pPr>
            <a:r>
              <a:rPr lang="it-IT" sz="7200" dirty="0" smtClean="0"/>
              <a:t>     private static long tempo = 0, cont = 10, espera = 5, intervalo = 1;</a:t>
            </a:r>
          </a:p>
          <a:p>
            <a:pPr>
              <a:buNone/>
            </a:pPr>
            <a:r>
              <a:rPr lang="en-US" sz="7200" dirty="0" smtClean="0"/>
              <a:t>     public </a:t>
            </a:r>
            <a:r>
              <a:rPr lang="en-US" sz="7200" dirty="0" err="1" smtClean="0"/>
              <a:t>CountdownThread</a:t>
            </a:r>
            <a:r>
              <a:rPr lang="en-US" sz="7200" dirty="0" smtClean="0"/>
              <a:t>(long tempo) { </a:t>
            </a:r>
            <a:r>
              <a:rPr lang="en-US" sz="7200" dirty="0" err="1" smtClean="0"/>
              <a:t>this.tempo</a:t>
            </a:r>
            <a:r>
              <a:rPr lang="en-US" sz="7200" dirty="0" smtClean="0"/>
              <a:t> = tempo; }</a:t>
            </a:r>
          </a:p>
          <a:p>
            <a:pPr>
              <a:buNone/>
            </a:pPr>
            <a:r>
              <a:rPr lang="pt-BR" sz="7200" dirty="0" smtClean="0"/>
              <a:t>     </a:t>
            </a:r>
            <a:r>
              <a:rPr lang="pt-BR" sz="7200" dirty="0" err="1" smtClean="0"/>
              <a:t>public</a:t>
            </a:r>
            <a:r>
              <a:rPr lang="pt-BR" sz="7200" dirty="0" smtClean="0"/>
              <a:t> </a:t>
            </a:r>
            <a:r>
              <a:rPr lang="pt-BR" sz="7200" dirty="0" err="1" smtClean="0"/>
              <a:t>void</a:t>
            </a:r>
            <a:r>
              <a:rPr lang="pt-BR" sz="7200" dirty="0" smtClean="0"/>
              <a:t> </a:t>
            </a:r>
            <a:r>
              <a:rPr lang="pt-BR" sz="7200" dirty="0" err="1" smtClean="0"/>
              <a:t>run</a:t>
            </a:r>
            <a:r>
              <a:rPr lang="pt-BR" sz="7200" dirty="0" smtClean="0"/>
              <a:t> () {</a:t>
            </a:r>
          </a:p>
          <a:p>
            <a:pPr>
              <a:buNone/>
            </a:pPr>
            <a:r>
              <a:rPr lang="pt-BR" sz="7200" dirty="0" smtClean="0"/>
              <a:t>         System.</a:t>
            </a:r>
            <a:r>
              <a:rPr lang="pt-BR" sz="7200" dirty="0" err="1" smtClean="0"/>
              <a:t>out.println</a:t>
            </a:r>
            <a:r>
              <a:rPr lang="pt-BR" sz="7200" dirty="0" smtClean="0"/>
              <a:t>(tempo +"segundos para o encerramento.");</a:t>
            </a:r>
          </a:p>
          <a:p>
            <a:pPr>
              <a:buNone/>
            </a:pPr>
            <a:r>
              <a:rPr lang="pt-BR" sz="7200" dirty="0" smtClean="0"/>
              <a:t>         tempo--; }</a:t>
            </a:r>
          </a:p>
          <a:p>
            <a:pPr>
              <a:buNone/>
            </a:pPr>
            <a:r>
              <a:rPr lang="en-US" sz="7200" dirty="0" smtClean="0"/>
              <a:t>     public static void main(String </a:t>
            </a:r>
            <a:r>
              <a:rPr lang="en-US" sz="7200" dirty="0" err="1" smtClean="0"/>
              <a:t>args</a:t>
            </a:r>
            <a:r>
              <a:rPr lang="en-US" sz="7200" dirty="0" smtClean="0"/>
              <a:t>[]) {</a:t>
            </a:r>
          </a:p>
          <a:p>
            <a:pPr>
              <a:buNone/>
            </a:pPr>
            <a:r>
              <a:rPr lang="pt-BR" sz="7200" dirty="0" smtClean="0"/>
              <a:t>         </a:t>
            </a:r>
            <a:r>
              <a:rPr lang="pt-BR" sz="7200" dirty="0" err="1" smtClean="0"/>
              <a:t>ScheduledExecutorService</a:t>
            </a:r>
            <a:r>
              <a:rPr lang="pt-BR" sz="7200" dirty="0" smtClean="0"/>
              <a:t>  </a:t>
            </a:r>
            <a:r>
              <a:rPr lang="pt-BR" sz="7200" dirty="0" err="1" smtClean="0"/>
              <a:t>exec</a:t>
            </a:r>
            <a:r>
              <a:rPr lang="pt-BR" sz="7200" dirty="0" smtClean="0"/>
              <a:t>  =  </a:t>
            </a:r>
            <a:r>
              <a:rPr lang="pt-BR" sz="7200" dirty="0" err="1" smtClean="0"/>
              <a:t>Executors</a:t>
            </a:r>
            <a:r>
              <a:rPr lang="pt-BR" sz="7200" dirty="0" smtClean="0"/>
              <a:t>.</a:t>
            </a:r>
            <a:r>
              <a:rPr lang="pt-BR" sz="7200" dirty="0" err="1" smtClean="0"/>
              <a:t>new</a:t>
            </a:r>
            <a:r>
              <a:rPr lang="pt-BR" sz="7200" dirty="0" smtClean="0"/>
              <a:t> </a:t>
            </a:r>
            <a:r>
              <a:rPr lang="pt-BR" sz="7200" dirty="0" err="1" smtClean="0"/>
              <a:t>SingleThreadScheduledExecutor</a:t>
            </a:r>
            <a:r>
              <a:rPr lang="pt-BR" sz="7200" dirty="0" smtClean="0"/>
              <a:t>();</a:t>
            </a:r>
          </a:p>
          <a:p>
            <a:pPr>
              <a:buNone/>
            </a:pPr>
            <a:r>
              <a:rPr lang="pt-BR" sz="7200" dirty="0" smtClean="0"/>
              <a:t>                </a:t>
            </a:r>
            <a:r>
              <a:rPr lang="pt-BR" sz="7200" dirty="0" err="1" smtClean="0"/>
              <a:t>exec</a:t>
            </a:r>
            <a:r>
              <a:rPr lang="pt-BR" sz="7200" dirty="0" smtClean="0"/>
              <a:t>.</a:t>
            </a:r>
            <a:r>
              <a:rPr lang="pt-BR" sz="7200" dirty="0" err="1" smtClean="0"/>
              <a:t>scheduleAtFixedRate</a:t>
            </a:r>
            <a:r>
              <a:rPr lang="pt-BR" sz="7200" dirty="0" smtClean="0"/>
              <a:t>(</a:t>
            </a:r>
            <a:r>
              <a:rPr lang="pt-BR" sz="7200" dirty="0" err="1" smtClean="0"/>
              <a:t>new</a:t>
            </a:r>
            <a:r>
              <a:rPr lang="pt-BR" sz="7200" dirty="0" smtClean="0"/>
              <a:t>  </a:t>
            </a:r>
            <a:r>
              <a:rPr lang="pt-BR" sz="7200" dirty="0" err="1" smtClean="0"/>
              <a:t>CountdownThread</a:t>
            </a:r>
            <a:r>
              <a:rPr lang="pt-BR" sz="7200" dirty="0" smtClean="0"/>
              <a:t>(</a:t>
            </a:r>
            <a:r>
              <a:rPr lang="pt-BR" sz="7200" dirty="0" err="1" smtClean="0"/>
              <a:t>cont</a:t>
            </a:r>
            <a:r>
              <a:rPr lang="pt-BR" sz="7200" dirty="0" smtClean="0"/>
              <a:t>),</a:t>
            </a:r>
          </a:p>
          <a:p>
            <a:pPr>
              <a:buNone/>
            </a:pPr>
            <a:r>
              <a:rPr lang="pt-BR" sz="7200" dirty="0" smtClean="0"/>
              <a:t>                                                                 espera, intervalo, </a:t>
            </a:r>
            <a:r>
              <a:rPr lang="pt-BR" sz="7200" dirty="0" err="1" smtClean="0"/>
              <a:t>TimeUnit</a:t>
            </a:r>
            <a:r>
              <a:rPr lang="pt-BR" sz="7200" dirty="0" smtClean="0"/>
              <a:t>.SECONDS);</a:t>
            </a:r>
          </a:p>
          <a:p>
            <a:pPr>
              <a:buNone/>
            </a:pPr>
            <a:r>
              <a:rPr lang="pt-BR" sz="7200" dirty="0" smtClean="0"/>
              <a:t>         </a:t>
            </a:r>
            <a:r>
              <a:rPr lang="pt-BR" sz="7200" dirty="0" err="1" smtClean="0"/>
              <a:t>try</a:t>
            </a:r>
            <a:r>
              <a:rPr lang="pt-BR" sz="7200" dirty="0" smtClean="0"/>
              <a:t> { </a:t>
            </a:r>
            <a:r>
              <a:rPr lang="pt-BR" sz="7200" dirty="0" err="1" smtClean="0"/>
              <a:t>exec</a:t>
            </a:r>
            <a:r>
              <a:rPr lang="pt-BR" sz="7200" dirty="0" smtClean="0"/>
              <a:t>.</a:t>
            </a:r>
            <a:r>
              <a:rPr lang="pt-BR" sz="7200" dirty="0" err="1" smtClean="0"/>
              <a:t>awaitTermination</a:t>
            </a:r>
            <a:r>
              <a:rPr lang="pt-BR" sz="7200" dirty="0" smtClean="0"/>
              <a:t>(</a:t>
            </a:r>
            <a:r>
              <a:rPr lang="pt-BR" sz="7200" dirty="0" err="1" smtClean="0"/>
              <a:t>cont</a:t>
            </a:r>
            <a:r>
              <a:rPr lang="pt-BR" sz="7200" dirty="0" smtClean="0"/>
              <a:t>+espera, </a:t>
            </a:r>
            <a:r>
              <a:rPr lang="pt-BR" sz="7200" dirty="0" err="1" smtClean="0"/>
              <a:t>TimeUnit</a:t>
            </a:r>
            <a:r>
              <a:rPr lang="pt-BR" sz="7200" dirty="0" smtClean="0"/>
              <a:t>.SECONDS);</a:t>
            </a:r>
          </a:p>
          <a:p>
            <a:pPr>
              <a:buNone/>
            </a:pPr>
            <a:r>
              <a:rPr lang="pt-BR" sz="7200" dirty="0" smtClean="0"/>
              <a:t>         } catch (</a:t>
            </a:r>
            <a:r>
              <a:rPr lang="pt-BR" sz="7200" dirty="0" err="1" smtClean="0"/>
              <a:t>InterruptedException</a:t>
            </a:r>
            <a:r>
              <a:rPr lang="pt-BR" sz="7200" dirty="0" smtClean="0"/>
              <a:t> </a:t>
            </a:r>
            <a:r>
              <a:rPr lang="pt-BR" sz="7200" dirty="0" err="1" smtClean="0"/>
              <a:t>ie</a:t>
            </a:r>
            <a:r>
              <a:rPr lang="pt-BR" sz="7200" dirty="0" smtClean="0"/>
              <a:t>) { </a:t>
            </a:r>
            <a:r>
              <a:rPr lang="pt-BR" sz="7200" dirty="0" err="1" smtClean="0"/>
              <a:t>ie</a:t>
            </a:r>
            <a:r>
              <a:rPr lang="pt-BR" sz="7200" dirty="0" smtClean="0"/>
              <a:t>.</a:t>
            </a:r>
            <a:r>
              <a:rPr lang="pt-BR" sz="7200" dirty="0" err="1" smtClean="0"/>
              <a:t>printStackTrace</a:t>
            </a:r>
            <a:r>
              <a:rPr lang="pt-BR" sz="7200" dirty="0" smtClean="0"/>
              <a:t>(); }</a:t>
            </a:r>
          </a:p>
          <a:p>
            <a:pPr>
              <a:buNone/>
            </a:pPr>
            <a:r>
              <a:rPr lang="pt-BR" sz="7200" dirty="0" smtClean="0"/>
              <a:t>         </a:t>
            </a:r>
            <a:r>
              <a:rPr lang="pt-BR" sz="7200" dirty="0" err="1" smtClean="0"/>
              <a:t>exec</a:t>
            </a:r>
            <a:r>
              <a:rPr lang="pt-BR" sz="7200" dirty="0" smtClean="0"/>
              <a:t>.shutdown();</a:t>
            </a:r>
          </a:p>
          <a:p>
            <a:pPr>
              <a:buNone/>
            </a:pPr>
            <a:r>
              <a:rPr lang="pt-BR" sz="7200" dirty="0" smtClean="0"/>
              <a:t>     }</a:t>
            </a:r>
          </a:p>
          <a:p>
            <a:pPr>
              <a:buNone/>
            </a:pPr>
            <a:r>
              <a:rPr lang="pt-BR" sz="7200" dirty="0" smtClean="0"/>
              <a:t>}</a:t>
            </a:r>
            <a:endParaRPr lang="pt-BR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Ciclo de Vida de uma Thread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Estados das Threads em Java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/>
              <a:t>Pronta</a:t>
            </a:r>
            <a:r>
              <a:rPr lang="pt-BR" dirty="0"/>
              <a:t>: poderia ser executada, mas o</a:t>
            </a:r>
          </a:p>
          <a:p>
            <a:pPr lvl="1">
              <a:buNone/>
            </a:pPr>
            <a:r>
              <a:rPr lang="pt-BR" dirty="0" smtClean="0"/>
              <a:t>               processador </a:t>
            </a:r>
            <a:r>
              <a:rPr lang="pt-BR" dirty="0"/>
              <a:t>está </a:t>
            </a:r>
            <a:r>
              <a:rPr lang="pt-BR" dirty="0" smtClean="0"/>
              <a:t>ocupado.</a:t>
            </a:r>
            <a:endParaRPr lang="pt-BR" dirty="0"/>
          </a:p>
          <a:p>
            <a:endParaRPr lang="pt-BR" dirty="0"/>
          </a:p>
          <a:p>
            <a:r>
              <a:rPr lang="pt-BR" b="1" dirty="0" smtClean="0"/>
              <a:t>Rodando</a:t>
            </a:r>
            <a:r>
              <a:rPr lang="pt-BR" dirty="0"/>
              <a:t>: em </a:t>
            </a:r>
            <a:r>
              <a:rPr lang="pt-BR" dirty="0" smtClean="0"/>
              <a:t>execução.</a:t>
            </a:r>
            <a:endParaRPr lang="pt-BR" dirty="0"/>
          </a:p>
          <a:p>
            <a:endParaRPr lang="pt-BR" dirty="0" smtClean="0"/>
          </a:p>
          <a:p>
            <a:r>
              <a:rPr lang="pt-BR" b="1" dirty="0" smtClean="0"/>
              <a:t>Suspensa</a:t>
            </a:r>
            <a:r>
              <a:rPr lang="pt-BR" dirty="0" smtClean="0"/>
              <a:t>:</a:t>
            </a:r>
            <a:endParaRPr lang="pt-BR" b="1" dirty="0"/>
          </a:p>
          <a:p>
            <a:pPr lvl="1"/>
            <a:r>
              <a:rPr lang="pt-BR" dirty="0" smtClean="0"/>
              <a:t>Bloqueada</a:t>
            </a:r>
            <a:r>
              <a:rPr lang="pt-BR" dirty="0"/>
              <a:t>: aguarda operação de </a:t>
            </a:r>
            <a:r>
              <a:rPr lang="pt-BR" dirty="0" smtClean="0"/>
              <a:t>I/O.</a:t>
            </a:r>
            <a:endParaRPr lang="pt-BR" dirty="0"/>
          </a:p>
          <a:p>
            <a:pPr lvl="1"/>
            <a:r>
              <a:rPr lang="pt-BR" dirty="0" smtClean="0"/>
              <a:t>Em </a:t>
            </a:r>
            <a:r>
              <a:rPr lang="pt-BR" dirty="0"/>
              <a:t>Espera: aguarda alguma </a:t>
            </a:r>
            <a:r>
              <a:rPr lang="pt-BR" dirty="0" smtClean="0"/>
              <a:t>condição.</a:t>
            </a:r>
            <a:endParaRPr lang="pt-BR" dirty="0"/>
          </a:p>
          <a:p>
            <a:pPr lvl="1"/>
            <a:r>
              <a:rPr lang="pt-BR" dirty="0" smtClean="0"/>
              <a:t>Dormindo</a:t>
            </a:r>
            <a:r>
              <a:rPr lang="pt-BR" dirty="0"/>
              <a:t>: suspensa por um </a:t>
            </a:r>
            <a:r>
              <a:rPr lang="pt-BR" dirty="0" smtClean="0"/>
              <a:t>tempo.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b="1" dirty="0"/>
              <a:t>Thread</a:t>
            </a:r>
            <a:r>
              <a:rPr lang="en-US" dirty="0"/>
              <a:t> e </a:t>
            </a:r>
            <a:r>
              <a:rPr lang="en-US" dirty="0" smtClean="0"/>
              <a:t>Interface </a:t>
            </a:r>
            <a:r>
              <a:rPr lang="en-US" b="1" dirty="0" err="1"/>
              <a:t>Runnable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/>
              <a:t>public class </a:t>
            </a:r>
            <a:r>
              <a:rPr lang="pt-BR" b="1" dirty="0" smtClean="0"/>
              <a:t>Thread</a:t>
            </a:r>
            <a:r>
              <a:rPr lang="pt-BR" dirty="0" smtClean="0"/>
              <a:t> extends </a:t>
            </a:r>
            <a:r>
              <a:rPr lang="pt-BR" b="1" dirty="0"/>
              <a:t>Object</a:t>
            </a:r>
          </a:p>
          <a:p>
            <a:pPr>
              <a:buNone/>
            </a:pPr>
            <a:r>
              <a:rPr lang="pt-BR" dirty="0" smtClean="0"/>
              <a:t>     {   </a:t>
            </a:r>
            <a:br>
              <a:rPr lang="pt-BR" dirty="0" smtClean="0"/>
            </a:br>
            <a:r>
              <a:rPr lang="pt-BR" dirty="0" smtClean="0"/>
              <a:t>     implements </a:t>
            </a:r>
            <a:r>
              <a:rPr lang="pt-BR" b="1" dirty="0"/>
              <a:t>Runnable</a:t>
            </a:r>
            <a:r>
              <a:rPr lang="pt-BR" dirty="0"/>
              <a:t> {</a:t>
            </a:r>
          </a:p>
          <a:p>
            <a:pPr>
              <a:buNone/>
            </a:pPr>
            <a:r>
              <a:rPr lang="en-US" dirty="0" smtClean="0"/>
              <a:t>              //</a:t>
            </a:r>
            <a:r>
              <a:rPr lang="pt-BR" dirty="0"/>
              <a:t> </a:t>
            </a:r>
            <a:r>
              <a:rPr lang="pt-BR" dirty="0" smtClean="0"/>
              <a:t>Métodos </a:t>
            </a:r>
            <a:r>
              <a:rPr lang="pt-BR" dirty="0"/>
              <a:t>da classe thread</a:t>
            </a:r>
          </a:p>
          <a:p>
            <a:pPr>
              <a:buNone/>
            </a:pPr>
            <a:r>
              <a:rPr lang="pt-BR" dirty="0" smtClean="0"/>
              <a:t>         }</a:t>
            </a:r>
            <a:endParaRPr lang="pt-BR" dirty="0"/>
          </a:p>
          <a:p>
            <a:pPr>
              <a:buNone/>
            </a:pPr>
            <a:r>
              <a:rPr lang="pt-BR" dirty="0" smtClean="0"/>
              <a:t>        public </a:t>
            </a:r>
            <a:r>
              <a:rPr lang="pt-BR" dirty="0"/>
              <a:t>interface </a:t>
            </a:r>
            <a:r>
              <a:rPr lang="pt-BR" b="1" dirty="0"/>
              <a:t>Runnable</a:t>
            </a:r>
            <a:r>
              <a:rPr lang="pt-BR" dirty="0"/>
              <a:t> {</a:t>
            </a:r>
          </a:p>
          <a:p>
            <a:pPr>
              <a:buNone/>
            </a:pPr>
            <a:r>
              <a:rPr lang="pt-BR" dirty="0" smtClean="0"/>
              <a:t>             public </a:t>
            </a:r>
            <a:r>
              <a:rPr lang="pt-BR" dirty="0"/>
              <a:t>void </a:t>
            </a:r>
            <a:r>
              <a:rPr lang="pt-BR" b="1" dirty="0"/>
              <a:t>run()</a:t>
            </a:r>
            <a:r>
              <a:rPr lang="pt-BR" dirty="0"/>
              <a:t>; </a:t>
            </a:r>
            <a:r>
              <a:rPr lang="pt-BR" dirty="0" smtClean="0"/>
              <a:t>  // </a:t>
            </a:r>
            <a:r>
              <a:rPr lang="pt-BR" dirty="0"/>
              <a:t>Código executado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                                             por </a:t>
            </a:r>
            <a:r>
              <a:rPr lang="pt-BR" dirty="0"/>
              <a:t>uma thread</a:t>
            </a:r>
          </a:p>
          <a:p>
            <a:pPr>
              <a:buNone/>
            </a:pPr>
            <a:r>
              <a:rPr lang="pt-BR" dirty="0" smtClean="0"/>
              <a:t>         }</a:t>
            </a:r>
            <a:br>
              <a:rPr lang="pt-BR" dirty="0" smtClean="0"/>
            </a:br>
            <a:r>
              <a:rPr lang="pt-BR" dirty="0" smtClean="0"/>
              <a:t>}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Principais métodos de </a:t>
            </a:r>
            <a:r>
              <a:rPr lang="pt-BR" b="1" dirty="0" smtClean="0"/>
              <a:t>java.lang.Thread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pt-BR" dirty="0"/>
          </a:p>
          <a:p>
            <a:r>
              <a:rPr lang="en-US" b="1" dirty="0" err="1" smtClean="0"/>
              <a:t>Construtores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 smtClean="0"/>
              <a:t>  Thread</a:t>
            </a:r>
            <a:r>
              <a:rPr lang="en-US" dirty="0"/>
              <a:t>(), </a:t>
            </a:r>
            <a:r>
              <a:rPr lang="en-US" dirty="0" smtClean="0"/>
              <a:t>  Thread </a:t>
            </a:r>
            <a:r>
              <a:rPr lang="en-US" dirty="0"/>
              <a:t>(</a:t>
            </a:r>
            <a:r>
              <a:rPr lang="en-US" dirty="0" err="1"/>
              <a:t>Runnable</a:t>
            </a:r>
            <a:r>
              <a:rPr lang="en-US" dirty="0"/>
              <a:t>),</a:t>
            </a:r>
          </a:p>
          <a:p>
            <a:pPr>
              <a:buNone/>
            </a:pPr>
            <a:r>
              <a:rPr lang="pt-BR" dirty="0" smtClean="0"/>
              <a:t>          Thread(String</a:t>
            </a:r>
            <a:r>
              <a:rPr lang="pt-BR" dirty="0"/>
              <a:t>), </a:t>
            </a:r>
            <a:r>
              <a:rPr lang="pt-BR" dirty="0" smtClean="0"/>
              <a:t>  Thread(Runnable</a:t>
            </a:r>
            <a:r>
              <a:rPr lang="pt-BR" dirty="0"/>
              <a:t>, String), </a:t>
            </a:r>
            <a:r>
              <a:rPr lang="pt-BR" dirty="0" smtClean="0"/>
              <a:t>  ...</a:t>
            </a:r>
            <a:endParaRPr lang="pt-BR" dirty="0"/>
          </a:p>
          <a:p>
            <a:r>
              <a:rPr lang="pt-BR" b="1" dirty="0" smtClean="0"/>
              <a:t>Método  run</a:t>
            </a:r>
            <a:r>
              <a:rPr lang="pt-BR" b="1" dirty="0"/>
              <a:t>()</a:t>
            </a:r>
            <a:r>
              <a:rPr lang="pt-BR" dirty="0"/>
              <a:t>:</a:t>
            </a:r>
            <a:r>
              <a:rPr lang="pt-BR" b="1" dirty="0"/>
              <a:t> </a:t>
            </a:r>
            <a:r>
              <a:rPr lang="pt-BR" dirty="0"/>
              <a:t>contém o código executado</a:t>
            </a:r>
          </a:p>
          <a:p>
            <a:pPr>
              <a:buNone/>
            </a:pPr>
            <a:r>
              <a:rPr lang="pt-BR" dirty="0" smtClean="0"/>
              <a:t>          pela </a:t>
            </a:r>
            <a:r>
              <a:rPr lang="pt-BR" dirty="0"/>
              <a:t>Thread; </a:t>
            </a:r>
            <a:r>
              <a:rPr lang="pt-BR" dirty="0" smtClean="0"/>
              <a:t>   herdado </a:t>
            </a:r>
            <a:r>
              <a:rPr lang="pt-BR" dirty="0"/>
              <a:t>da interface </a:t>
            </a:r>
            <a:r>
              <a:rPr lang="pt-BR" b="1" dirty="0"/>
              <a:t>Runnable</a:t>
            </a:r>
            <a:r>
              <a:rPr lang="pt-BR" dirty="0"/>
              <a:t>;</a:t>
            </a:r>
          </a:p>
          <a:p>
            <a:pPr>
              <a:buNone/>
            </a:pPr>
            <a:r>
              <a:rPr lang="pt-BR" dirty="0" smtClean="0"/>
              <a:t>          implementado </a:t>
            </a:r>
            <a:r>
              <a:rPr lang="pt-BR" dirty="0"/>
              <a:t>pela Thread ou por um objeto</a:t>
            </a:r>
          </a:p>
          <a:p>
            <a:pPr>
              <a:buNone/>
            </a:pPr>
            <a:r>
              <a:rPr lang="pt-BR" dirty="0" smtClean="0"/>
              <a:t>          passado </a:t>
            </a:r>
            <a:r>
              <a:rPr lang="pt-BR" dirty="0"/>
              <a:t>como parâmetro para seu </a:t>
            </a:r>
            <a:r>
              <a:rPr lang="pt-BR" dirty="0" smtClean="0"/>
              <a:t>construtor.</a:t>
            </a:r>
            <a:endParaRPr lang="pt-BR" dirty="0"/>
          </a:p>
          <a:p>
            <a:r>
              <a:rPr lang="pt-BR" b="1" dirty="0" smtClean="0"/>
              <a:t>Método</a:t>
            </a:r>
            <a:r>
              <a:rPr lang="pt-BR" dirty="0" smtClean="0"/>
              <a:t> </a:t>
            </a:r>
            <a:r>
              <a:rPr lang="pt-BR" b="1" dirty="0"/>
              <a:t>start()</a:t>
            </a:r>
            <a:r>
              <a:rPr lang="pt-BR" dirty="0"/>
              <a:t>: </a:t>
            </a:r>
            <a:r>
              <a:rPr lang="pt-BR" dirty="0" smtClean="0"/>
              <a:t>  inicia </a:t>
            </a:r>
            <a:r>
              <a:rPr lang="pt-BR" dirty="0"/>
              <a:t>a Thread em paralelo</a:t>
            </a:r>
          </a:p>
          <a:p>
            <a:pPr>
              <a:buNone/>
            </a:pPr>
            <a:r>
              <a:rPr lang="pt-BR" dirty="0" smtClean="0"/>
              <a:t>          com </a:t>
            </a:r>
            <a:r>
              <a:rPr lang="pt-BR" dirty="0"/>
              <a:t>a Thread que a criou, executando o</a:t>
            </a:r>
          </a:p>
          <a:p>
            <a:pPr>
              <a:buNone/>
            </a:pPr>
            <a:r>
              <a:rPr lang="pt-BR" dirty="0" smtClean="0"/>
              <a:t>          código </a:t>
            </a:r>
            <a:r>
              <a:rPr lang="pt-BR" dirty="0"/>
              <a:t>contido no método run</a:t>
            </a:r>
            <a:r>
              <a:rPr lang="pt-BR" dirty="0" smtClean="0"/>
              <a:t>().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Threads na Linguagem Java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</a:t>
            </a:r>
            <a:r>
              <a:rPr lang="pt-BR" b="1" dirty="0"/>
              <a:t>conceito de thread </a:t>
            </a:r>
            <a:r>
              <a:rPr lang="pt-BR" dirty="0"/>
              <a:t>está presente em Java</a:t>
            </a:r>
          </a:p>
          <a:p>
            <a:pPr>
              <a:buNone/>
            </a:pPr>
            <a:r>
              <a:rPr lang="pt-BR" dirty="0" smtClean="0"/>
              <a:t>     através </a:t>
            </a:r>
            <a:r>
              <a:rPr lang="pt-BR" dirty="0"/>
              <a:t>da classe </a:t>
            </a:r>
            <a:r>
              <a:rPr lang="pt-BR" dirty="0" smtClean="0"/>
              <a:t> </a:t>
            </a:r>
            <a:r>
              <a:rPr lang="pt-BR" b="1" dirty="0" smtClean="0"/>
              <a:t>java.lang.Thread</a:t>
            </a:r>
            <a:r>
              <a:rPr lang="pt-BR" dirty="0"/>
              <a:t> </a:t>
            </a:r>
            <a:r>
              <a:rPr lang="pt-BR" dirty="0" smtClean="0"/>
              <a:t>.</a:t>
            </a:r>
          </a:p>
          <a:p>
            <a:r>
              <a:rPr lang="pt-BR" dirty="0" smtClean="0"/>
              <a:t>Java </a:t>
            </a:r>
            <a:r>
              <a:rPr lang="pt-BR" dirty="0"/>
              <a:t>também oferece :</a:t>
            </a:r>
          </a:p>
          <a:p>
            <a:pPr lvl="1"/>
            <a:r>
              <a:rPr lang="pt-BR" dirty="0" smtClean="0"/>
              <a:t>Mecanismos </a:t>
            </a:r>
            <a:r>
              <a:rPr lang="pt-BR" dirty="0"/>
              <a:t>para </a:t>
            </a:r>
            <a:r>
              <a:rPr lang="pt-BR" b="1" dirty="0"/>
              <a:t>sincronização e controle</a:t>
            </a:r>
          </a:p>
          <a:p>
            <a:pPr lvl="1">
              <a:buNone/>
            </a:pPr>
            <a:r>
              <a:rPr lang="pt-BR" b="1" dirty="0" smtClean="0"/>
              <a:t>    de </a:t>
            </a:r>
            <a:r>
              <a:rPr lang="pt-BR" b="1" dirty="0"/>
              <a:t>concorrência entre </a:t>
            </a:r>
            <a:r>
              <a:rPr lang="pt-BR" b="1" dirty="0" smtClean="0"/>
              <a:t>threads</a:t>
            </a:r>
            <a:r>
              <a:rPr lang="pt-BR" dirty="0" smtClean="0"/>
              <a:t>.</a:t>
            </a:r>
            <a:endParaRPr lang="pt-BR" dirty="0"/>
          </a:p>
          <a:p>
            <a:pPr lvl="1"/>
            <a:r>
              <a:rPr lang="pt-BR" dirty="0" smtClean="0"/>
              <a:t>Classes </a:t>
            </a:r>
            <a:r>
              <a:rPr lang="pt-BR" dirty="0"/>
              <a:t>para </a:t>
            </a:r>
            <a:r>
              <a:rPr lang="pt-BR" b="1" dirty="0"/>
              <a:t>gerenciamento de grupos</a:t>
            </a:r>
          </a:p>
          <a:p>
            <a:pPr lvl="1">
              <a:buNone/>
            </a:pPr>
            <a:r>
              <a:rPr lang="pt-BR" b="1" dirty="0" smtClean="0"/>
              <a:t>   (</a:t>
            </a:r>
            <a:r>
              <a:rPr lang="pt-BR" b="1" dirty="0"/>
              <a:t>pools) de </a:t>
            </a:r>
            <a:r>
              <a:rPr lang="pt-BR" b="1" dirty="0" smtClean="0"/>
              <a:t>threads</a:t>
            </a:r>
            <a:r>
              <a:rPr lang="pt-BR" dirty="0" smtClean="0"/>
              <a:t>.</a:t>
            </a:r>
            <a:endParaRPr lang="pt-BR" dirty="0"/>
          </a:p>
          <a:p>
            <a:pPr lvl="1"/>
            <a:r>
              <a:rPr lang="pt-BR" dirty="0" smtClean="0"/>
              <a:t>Classes </a:t>
            </a:r>
            <a:r>
              <a:rPr lang="pt-BR" dirty="0"/>
              <a:t>da API que podem ser acessadas</a:t>
            </a:r>
          </a:p>
          <a:p>
            <a:pPr lvl="1">
              <a:buNone/>
            </a:pPr>
            <a:r>
              <a:rPr lang="pt-BR" dirty="0" smtClean="0"/>
              <a:t>   concorrentemente </a:t>
            </a:r>
            <a:r>
              <a:rPr lang="pt-BR" dirty="0"/>
              <a:t>(thread-safe</a:t>
            </a:r>
            <a:r>
              <a:rPr lang="pt-BR" dirty="0" smtClean="0"/>
              <a:t>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Criando Threads no Java </a:t>
            </a:r>
            <a:br>
              <a:rPr lang="pt-BR" dirty="0"/>
            </a:br>
            <a:r>
              <a:rPr lang="pt-BR" dirty="0" smtClean="0"/>
              <a:t>usando </a:t>
            </a:r>
            <a:r>
              <a:rPr lang="pt-BR" dirty="0"/>
              <a:t>herança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pt-BR" dirty="0"/>
              <a:t>Definir uma classe que estenda </a:t>
            </a:r>
            <a:r>
              <a:rPr lang="pt-BR" b="1" dirty="0"/>
              <a:t>Thread</a:t>
            </a:r>
            <a:r>
              <a:rPr lang="pt-BR" dirty="0"/>
              <a:t> </a:t>
            </a:r>
            <a:r>
              <a:rPr lang="pt-BR" dirty="0" smtClean="0"/>
              <a:t>e implemente </a:t>
            </a:r>
            <a:r>
              <a:rPr lang="pt-BR" dirty="0"/>
              <a:t>o </a:t>
            </a:r>
            <a:r>
              <a:rPr lang="pt-BR" dirty="0" smtClean="0"/>
              <a:t>método </a:t>
            </a:r>
            <a:r>
              <a:rPr lang="pt-BR" b="1" dirty="0"/>
              <a:t>run</a:t>
            </a:r>
            <a:r>
              <a:rPr lang="pt-BR" b="1" dirty="0" smtClean="0"/>
              <a:t>()</a:t>
            </a:r>
            <a:r>
              <a:rPr lang="pt-BR" dirty="0" smtClean="0"/>
              <a:t>: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en-US" dirty="0"/>
              <a:t>public </a:t>
            </a:r>
            <a:r>
              <a:rPr lang="en-US" dirty="0" smtClean="0"/>
              <a:t> class  </a:t>
            </a:r>
            <a:r>
              <a:rPr lang="en-US" dirty="0" err="1" smtClean="0"/>
              <a:t>MyThread</a:t>
            </a:r>
            <a:r>
              <a:rPr lang="en-US" dirty="0" smtClean="0"/>
              <a:t> </a:t>
            </a:r>
            <a:r>
              <a:rPr lang="en-US" dirty="0"/>
              <a:t>extends Thread {</a:t>
            </a:r>
          </a:p>
          <a:p>
            <a:pPr>
              <a:buNone/>
            </a:pPr>
            <a:r>
              <a:rPr lang="pt-BR" dirty="0" smtClean="0"/>
              <a:t>            public void run() {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                  // código da thread</a:t>
            </a:r>
          </a:p>
          <a:p>
            <a:pPr>
              <a:buNone/>
            </a:pPr>
            <a:r>
              <a:rPr lang="pt-BR" dirty="0" smtClean="0"/>
              <a:t>            }</a:t>
            </a:r>
            <a:endParaRPr lang="pt-BR" dirty="0"/>
          </a:p>
          <a:p>
            <a:pPr>
              <a:buNone/>
            </a:pPr>
            <a:r>
              <a:rPr lang="pt-BR" dirty="0" smtClean="0"/>
              <a:t>       }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Criar </a:t>
            </a:r>
            <a:r>
              <a:rPr lang="pt-BR" dirty="0"/>
              <a:t>thread e chamar </a:t>
            </a:r>
            <a:r>
              <a:rPr lang="pt-BR" b="1" dirty="0"/>
              <a:t>start()</a:t>
            </a:r>
            <a:r>
              <a:rPr lang="pt-BR" dirty="0"/>
              <a:t>, que executa </a:t>
            </a:r>
            <a:r>
              <a:rPr lang="pt-BR" b="1" dirty="0"/>
              <a:t>run</a:t>
            </a:r>
            <a:r>
              <a:rPr lang="pt-BR" b="1" dirty="0" smtClean="0"/>
              <a:t>()</a:t>
            </a:r>
            <a:r>
              <a:rPr lang="pt-BR" dirty="0" smtClean="0"/>
              <a:t>: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... ...</a:t>
            </a:r>
            <a:endParaRPr lang="pt-BR" dirty="0"/>
          </a:p>
          <a:p>
            <a:pPr>
              <a:buNone/>
            </a:pPr>
            <a:r>
              <a:rPr lang="en-US" dirty="0" smtClean="0"/>
              <a:t>       </a:t>
            </a:r>
            <a:br>
              <a:rPr lang="en-US" dirty="0" smtClean="0"/>
            </a:br>
            <a:r>
              <a:rPr lang="en-US" dirty="0" err="1" smtClean="0"/>
              <a:t>MyThread</a:t>
            </a:r>
            <a:r>
              <a:rPr lang="en-US" dirty="0" smtClean="0"/>
              <a:t>  t   = </a:t>
            </a:r>
            <a:r>
              <a:rPr lang="en-US" dirty="0"/>
              <a:t>new </a:t>
            </a:r>
            <a:r>
              <a:rPr lang="en-US" dirty="0" err="1"/>
              <a:t>MyThread</a:t>
            </a:r>
            <a:r>
              <a:rPr lang="en-US" dirty="0"/>
              <a:t>(); </a:t>
            </a:r>
            <a:r>
              <a:rPr lang="en-US" dirty="0" smtClean="0"/>
              <a:t>   // </a:t>
            </a:r>
            <a:r>
              <a:rPr lang="en-US" dirty="0" err="1"/>
              <a:t>cria</a:t>
            </a:r>
            <a:r>
              <a:rPr lang="en-US" dirty="0"/>
              <a:t> a thread</a:t>
            </a:r>
          </a:p>
          <a:p>
            <a:pPr>
              <a:buNone/>
            </a:pPr>
            <a:r>
              <a:rPr lang="pt-BR" dirty="0" smtClean="0"/>
              <a:t>          t.start</a:t>
            </a:r>
            <a:r>
              <a:rPr lang="pt-BR" dirty="0"/>
              <a:t>(); </a:t>
            </a:r>
            <a:r>
              <a:rPr lang="pt-BR" dirty="0" smtClean="0"/>
              <a:t>  // </a:t>
            </a:r>
            <a:r>
              <a:rPr lang="pt-BR" dirty="0"/>
              <a:t>inicia a thread</a:t>
            </a:r>
          </a:p>
          <a:p>
            <a:pPr>
              <a:buNone/>
            </a:pPr>
            <a:r>
              <a:rPr lang="pt-BR" dirty="0" smtClean="0"/>
              <a:t>       ... ...</a:t>
            </a:r>
            <a:endParaRPr lang="pt-BR" dirty="0"/>
          </a:p>
          <a:p>
            <a:endParaRPr lang="pt-BR" dirty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2062</TotalTime>
  <Words>1400</Words>
  <Application>Microsoft Office PowerPoint</Application>
  <PresentationFormat>Apresentação na tela (4:3)</PresentationFormat>
  <Paragraphs>313</Paragraphs>
  <Slides>30</Slides>
  <Notes>30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1" baseType="lpstr">
      <vt:lpstr>Tema do Office</vt:lpstr>
      <vt:lpstr>Concorrência em Java</vt:lpstr>
      <vt:lpstr> Máquina Virtual Java,  Processos e Threads </vt:lpstr>
      <vt:lpstr>Threads</vt:lpstr>
      <vt:lpstr>Ciclo de Vida de uma Thread</vt:lpstr>
      <vt:lpstr> Estados das Threads em Java </vt:lpstr>
      <vt:lpstr>Classe Thread e Interface Runnable</vt:lpstr>
      <vt:lpstr>Principais métodos de java.lang.Thread</vt:lpstr>
      <vt:lpstr> Threads na Linguagem Java </vt:lpstr>
      <vt:lpstr>Criando Threads no Java  usando herança</vt:lpstr>
      <vt:lpstr>Criando Threads no Java  usando herança</vt:lpstr>
      <vt:lpstr>Criando Threads no Java  sem usar herança</vt:lpstr>
      <vt:lpstr>Criando Threads no Java  sem usar herança</vt:lpstr>
      <vt:lpstr>Nome da Thread</vt:lpstr>
      <vt:lpstr>Prioridade de Threads</vt:lpstr>
      <vt:lpstr>Prioridades de Threads</vt:lpstr>
      <vt:lpstr>Escalonamento de Threads</vt:lpstr>
      <vt:lpstr>Outros métodos de java.lang.Thread</vt:lpstr>
      <vt:lpstr>Exemplo Thread Sleep</vt:lpstr>
      <vt:lpstr>Grupos de Threads</vt:lpstr>
      <vt:lpstr>Grupos de Threads</vt:lpstr>
      <vt:lpstr>Criando grupo de threads</vt:lpstr>
      <vt:lpstr>Variáveis Locais em Threads</vt:lpstr>
      <vt:lpstr>Variáveis Locais em Threads</vt:lpstr>
      <vt:lpstr> Gerenciando  Grupos de Threads </vt:lpstr>
      <vt:lpstr> Gerenciando a Execução de Threads </vt:lpstr>
      <vt:lpstr>Threads e Atividades</vt:lpstr>
      <vt:lpstr>Escalonamento de Atividades</vt:lpstr>
      <vt:lpstr>Exemplo de uso de Executors</vt:lpstr>
      <vt:lpstr>Escalonamento com ScheduledExecutorService</vt:lpstr>
      <vt:lpstr>Execução periódica de Threads com ScheduledExecutorService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Concorrência em Java</dc:title>
  <dc:creator>Bosco</dc:creator>
  <cp:lastModifiedBy>João B</cp:lastModifiedBy>
  <cp:revision>64</cp:revision>
  <dcterms:created xsi:type="dcterms:W3CDTF">2009-03-14T10:04:22Z</dcterms:created>
  <dcterms:modified xsi:type="dcterms:W3CDTF">2009-03-17T00:16:34Z</dcterms:modified>
</cp:coreProperties>
</file>