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  <p:sldId id="358" r:id="rId3"/>
    <p:sldId id="330" r:id="rId4"/>
    <p:sldId id="274" r:id="rId5"/>
    <p:sldId id="367" r:id="rId6"/>
    <p:sldId id="368" r:id="rId7"/>
    <p:sldId id="329" r:id="rId8"/>
    <p:sldId id="332" r:id="rId9"/>
    <p:sldId id="331" r:id="rId10"/>
    <p:sldId id="334" r:id="rId11"/>
    <p:sldId id="335" r:id="rId12"/>
    <p:sldId id="336" r:id="rId13"/>
    <p:sldId id="356" r:id="rId14"/>
    <p:sldId id="355" r:id="rId15"/>
    <p:sldId id="357" r:id="rId16"/>
    <p:sldId id="343" r:id="rId17"/>
    <p:sldId id="315" r:id="rId18"/>
    <p:sldId id="317" r:id="rId19"/>
    <p:sldId id="369" r:id="rId20"/>
    <p:sldId id="370" r:id="rId21"/>
    <p:sldId id="371" r:id="rId22"/>
    <p:sldId id="318" r:id="rId23"/>
    <p:sldId id="319" r:id="rId24"/>
    <p:sldId id="320" r:id="rId25"/>
    <p:sldId id="327" r:id="rId26"/>
    <p:sldId id="328" r:id="rId27"/>
    <p:sldId id="344" r:id="rId28"/>
    <p:sldId id="359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7" r:id="rId47"/>
    <p:sldId id="298" r:id="rId48"/>
    <p:sldId id="299" r:id="rId49"/>
    <p:sldId id="350" r:id="rId50"/>
    <p:sldId id="351" r:id="rId51"/>
    <p:sldId id="353" r:id="rId52"/>
    <p:sldId id="354" r:id="rId53"/>
    <p:sldId id="348" r:id="rId54"/>
    <p:sldId id="300" r:id="rId55"/>
    <p:sldId id="301" r:id="rId56"/>
    <p:sldId id="302" r:id="rId57"/>
    <p:sldId id="365" r:id="rId58"/>
    <p:sldId id="349" r:id="rId59"/>
    <p:sldId id="303" r:id="rId60"/>
    <p:sldId id="304" r:id="rId61"/>
    <p:sldId id="305" r:id="rId62"/>
    <p:sldId id="360" r:id="rId63"/>
    <p:sldId id="363" r:id="rId64"/>
    <p:sldId id="361" r:id="rId65"/>
    <p:sldId id="364" r:id="rId66"/>
    <p:sldId id="362" r:id="rId67"/>
    <p:sldId id="311" r:id="rId68"/>
    <p:sldId id="366" r:id="rId69"/>
    <p:sldId id="339" r:id="rId70"/>
    <p:sldId id="340" r:id="rId71"/>
    <p:sldId id="269" r:id="rId72"/>
    <p:sldId id="341" r:id="rId73"/>
    <p:sldId id="271" r:id="rId7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ECD2D-1DC0-4FEA-B05C-6E9C4C34017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42097-485D-4D85-B283-6AF4833899B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ynchronization_(computer_science)" TargetMode="External"/><Relationship Id="rId2" Type="http://schemas.openxmlformats.org/officeDocument/2006/relationships/hyperlink" Target="https://en.wikipedia.org/wiki/Parallel_computin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cio-midmarket.techtarget.com/definition/operating-system" TargetMode="External"/><Relationship Id="rId2" Type="http://schemas.openxmlformats.org/officeDocument/2006/relationships/hyperlink" Target="http://searchcio-midmarket.techtarget.com/definition/processo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hatis.techtarget.com/definition/messaging" TargetMode="External"/><Relationship Id="rId4" Type="http://schemas.openxmlformats.org/officeDocument/2006/relationships/hyperlink" Target="http://searchmobilecomputing.techtarget.com/definition/memory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warehouse.wordpress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pt.wikipedia.org/wiki/Sistema_operaciona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n.wikipedia.org/wiki/Symmetric_multiprocessin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cio-midmarket.techtarget.com/definition/processor" TargetMode="External"/><Relationship Id="rId2" Type="http://schemas.openxmlformats.org/officeDocument/2006/relationships/hyperlink" Target="http://searchsoftwarequality.techtarget.com/definition/progra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earchstorage.techtarget.com/definition/bus" TargetMode="External"/><Relationship Id="rId5" Type="http://schemas.openxmlformats.org/officeDocument/2006/relationships/hyperlink" Target="http://searchmobilecomputing.techtarget.com/definition/memory" TargetMode="External"/><Relationship Id="rId4" Type="http://schemas.openxmlformats.org/officeDocument/2006/relationships/hyperlink" Target="http://searchcio-midmarket.techtarget.com/definition/operating-system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searchdatacenter.techtarget.com/definition/SM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Graphics_processing_unit" TargetMode="External"/><Relationship Id="rId2" Type="http://schemas.openxmlformats.org/officeDocument/2006/relationships/hyperlink" Target="https://pt.wikipedia.org/wiki/Central_processing_unit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computing.llnl.gov/tutorials/openMP/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nvidia.com/cuda/cuda-c-programming-guid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analtech.com.br/o-que-e/desempenho/O-que-e-uma-APU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Computa%C3%A7%C3%A3o_paralela" TargetMode="External"/><Relationship Id="rId2" Type="http://schemas.openxmlformats.org/officeDocument/2006/relationships/hyperlink" Target="https://pt.wikipedia.org/wiki/Rede_de_computador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Cluster" TargetMode="External"/><Relationship Id="rId5" Type="http://schemas.openxmlformats.org/officeDocument/2006/relationships/hyperlink" Target="https://pt.wikipedia.org/wiki/Nodo" TargetMode="External"/><Relationship Id="rId4" Type="http://schemas.openxmlformats.org/officeDocument/2006/relationships/hyperlink" Target="https://pt.wikipedia.org/wiki/Processador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Processos" TargetMode="External"/><Relationship Id="rId2" Type="http://schemas.openxmlformats.org/officeDocument/2006/relationships/hyperlink" Target="https://pt.wikipedia.org/wiki/Aplica%C3%A7%C3%A3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t.wikipedia.org/wiki/Mensagem" TargetMode="Externa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ISO" TargetMode="External"/><Relationship Id="rId2" Type="http://schemas.openxmlformats.org/officeDocument/2006/relationships/hyperlink" Target="https://pt.wikipedia.org/wiki/IEEE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://silveiraneto.net/2007/08/29/ola-mundo-paralelo-com-mpi/" TargetMode="External"/><Relationship Id="rId2" Type="http://schemas.openxmlformats.org/officeDocument/2006/relationships/hyperlink" Target="http://www.ubuntu.org/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Graphics_processing_unit" TargetMode="External"/><Relationship Id="rId2" Type="http://schemas.openxmlformats.org/officeDocument/2006/relationships/hyperlink" Target="https://pt.wikipedia.org/wiki/Central_processing_uni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t.wikipedia.org/wiki/Heterog%C3%AAnea" TargetMode="External"/><Relationship Id="rId4" Type="http://schemas.openxmlformats.org/officeDocument/2006/relationships/hyperlink" Target="https://pt.wikipedia.org/wiki/C99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analtech.com.br/o-que-e/desempenho/O-que-e-uma-APU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OpenAL" TargetMode="External"/><Relationship Id="rId2" Type="http://schemas.openxmlformats.org/officeDocument/2006/relationships/hyperlink" Target="https://pt.wikipedia.org/wiki/OpenG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t.wikipedia.org/wiki/Programa%C3%A7%C3%A3o_paralela" TargetMode="External"/><Relationship Id="rId5" Type="http://schemas.openxmlformats.org/officeDocument/2006/relationships/hyperlink" Target="https://pt.wikipedia.org/wiki/GPGPU" TargetMode="External"/><Relationship Id="rId4" Type="http://schemas.openxmlformats.org/officeDocument/2006/relationships/hyperlink" Target="https://pt.wikipedia.org/wiki/Graphics_processing_unit" TargetMode="Externa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Computação e Programação Concorrente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Processos ou Threads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Compute Resources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compute resources for </a:t>
            </a:r>
            <a:r>
              <a:rPr lang="en-US" dirty="0" err="1" smtClean="0"/>
              <a:t>paralell</a:t>
            </a:r>
            <a:r>
              <a:rPr lang="en-US" dirty="0" smtClean="0"/>
              <a:t> computing  are typically:</a:t>
            </a:r>
          </a:p>
          <a:p>
            <a:pPr lvl="0"/>
            <a:endParaRPr lang="pt-BR" sz="2400" dirty="0" smtClean="0"/>
          </a:p>
          <a:p>
            <a:pPr lvl="1"/>
            <a:r>
              <a:rPr lang="en-US" dirty="0" smtClean="0"/>
              <a:t>A single computer with multiple processors/cores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Máquina</a:t>
            </a:r>
            <a:r>
              <a:rPr lang="en-US" dirty="0" smtClean="0"/>
              <a:t> de </a:t>
            </a:r>
            <a:r>
              <a:rPr lang="en-US" dirty="0" err="1" smtClean="0"/>
              <a:t>arquitetura</a:t>
            </a:r>
            <a:r>
              <a:rPr lang="en-US" dirty="0" smtClean="0"/>
              <a:t> </a:t>
            </a:r>
            <a:r>
              <a:rPr lang="en-US" dirty="0" err="1" smtClean="0"/>
              <a:t>paralela</a:t>
            </a:r>
            <a:r>
              <a:rPr lang="en-US" dirty="0" smtClean="0"/>
              <a:t>).</a:t>
            </a:r>
            <a:endParaRPr lang="en-US" dirty="0" smtClean="0"/>
          </a:p>
          <a:p>
            <a:pPr lvl="1">
              <a:buNone/>
            </a:pPr>
            <a:endParaRPr lang="pt-BR" sz="2000" dirty="0" smtClean="0"/>
          </a:p>
          <a:p>
            <a:pPr lvl="1"/>
            <a:r>
              <a:rPr lang="en-US" dirty="0" smtClean="0"/>
              <a:t>An arbitrary number of such computers connected by a </a:t>
            </a:r>
            <a:r>
              <a:rPr lang="en-US" dirty="0" smtClean="0"/>
              <a:t>network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i="1" dirty="0" err="1" smtClean="0"/>
              <a:t>arquitetura</a:t>
            </a:r>
            <a:r>
              <a:rPr lang="en-US" i="1" dirty="0" smtClean="0"/>
              <a:t> </a:t>
            </a:r>
            <a:r>
              <a:rPr lang="en-US" i="1" dirty="0" err="1" smtClean="0"/>
              <a:t>distribuída</a:t>
            </a:r>
            <a:r>
              <a:rPr lang="en-US" dirty="0" smtClean="0"/>
              <a:t>).</a:t>
            </a:r>
            <a:endParaRPr lang="pt-BR" sz="2000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Multi-Core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Processadores </a:t>
            </a:r>
            <a:r>
              <a:rPr lang="pt-BR" b="1" i="1" dirty="0" err="1" smtClean="0"/>
              <a:t>multi-core</a:t>
            </a:r>
            <a:r>
              <a:rPr lang="pt-BR" dirty="0" smtClean="0"/>
              <a:t> combinam 2 ou mais processadores independentes em um mesmo circuito Integrado (chip).</a:t>
            </a:r>
          </a:p>
          <a:p>
            <a:endParaRPr lang="pt-BR" dirty="0"/>
          </a:p>
          <a:p>
            <a:r>
              <a:rPr lang="pt-BR" dirty="0" smtClean="0"/>
              <a:t>Cada processador possui seu próprio conjunto de recursos. Exemplo: memória </a:t>
            </a:r>
            <a:r>
              <a:rPr lang="pt-BR" i="1" dirty="0" err="1" smtClean="0"/>
              <a:t>cache</a:t>
            </a:r>
            <a:r>
              <a:rPr lang="pt-BR" dirty="0" smtClean="0"/>
              <a:t>, unidades de execução, unidades de ponto flutuante.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Sistema operacional “enxerga” cada um dos cores com um processador distinto, com seus próprios recursos de execução. </a:t>
            </a:r>
          </a:p>
          <a:p>
            <a:endParaRPr lang="pt-BR" dirty="0"/>
          </a:p>
          <a:p>
            <a:r>
              <a:rPr lang="pt-BR" dirty="0" smtClean="0"/>
              <a:t>Paralelismo no nível de tarefas é facilitado.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Multi-Core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 Xeon 7500: – 8 cores e 16 threads,</a:t>
            </a:r>
          </a:p>
          <a:p>
            <a:r>
              <a:rPr lang="pt-BR" dirty="0" smtClean="0"/>
              <a:t>Intel Core i7 – 6 cores e 12 threads,</a:t>
            </a:r>
          </a:p>
          <a:p>
            <a:r>
              <a:rPr lang="pt-BR" dirty="0" smtClean="0"/>
              <a:t>Intel </a:t>
            </a:r>
            <a:r>
              <a:rPr lang="pt-BR" dirty="0" err="1" smtClean="0"/>
              <a:t>Atom</a:t>
            </a:r>
            <a:r>
              <a:rPr lang="pt-BR" dirty="0" smtClean="0"/>
              <a:t> (modelo N550) – 2 cores e 4 threads</a:t>
            </a:r>
          </a:p>
          <a:p>
            <a:r>
              <a:rPr lang="pt-BR" dirty="0" smtClean="0"/>
              <a:t>AMD </a:t>
            </a:r>
            <a:r>
              <a:rPr lang="pt-BR" dirty="0" err="1" smtClean="0"/>
              <a:t>Opteron</a:t>
            </a:r>
            <a:r>
              <a:rPr lang="pt-BR" dirty="0" smtClean="0"/>
              <a:t> 6000 – 12 e 8 cores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Many-Core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GPU – </a:t>
            </a:r>
            <a:r>
              <a:rPr lang="pt-BR" dirty="0" err="1" smtClean="0"/>
              <a:t>Graphical</a:t>
            </a:r>
            <a:r>
              <a:rPr lang="pt-BR" dirty="0" smtClean="0"/>
              <a:t> </a:t>
            </a:r>
            <a:r>
              <a:rPr lang="pt-BR" dirty="0" err="1" smtClean="0"/>
              <a:t>Processing</a:t>
            </a:r>
            <a:r>
              <a:rPr lang="pt-BR" dirty="0" smtClean="0"/>
              <a:t> </a:t>
            </a:r>
            <a:r>
              <a:rPr lang="pt-BR" dirty="0" err="1" smtClean="0"/>
              <a:t>Unit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CPUs</a:t>
            </a:r>
            <a:r>
              <a:rPr lang="pt-BR" dirty="0" smtClean="0"/>
              <a:t> x </a:t>
            </a:r>
            <a:r>
              <a:rPr lang="pt-BR" dirty="0" err="1" smtClean="0"/>
              <a:t>GPUs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O </a:t>
            </a:r>
            <a:r>
              <a:rPr lang="en-US" dirty="0" err="1" smtClean="0"/>
              <a:t>advento</a:t>
            </a:r>
            <a:r>
              <a:rPr lang="en-US" dirty="0" smtClean="0"/>
              <a:t> de CPUs </a:t>
            </a:r>
            <a:r>
              <a:rPr lang="en-US" dirty="0" err="1" smtClean="0"/>
              <a:t>multicores</a:t>
            </a:r>
            <a:r>
              <a:rPr lang="en-US" dirty="0" smtClean="0"/>
              <a:t> e GPUs </a:t>
            </a:r>
            <a:r>
              <a:rPr lang="en-US" dirty="0" err="1" smtClean="0"/>
              <a:t>manycores</a:t>
            </a:r>
            <a:r>
              <a:rPr lang="en-US" dirty="0" smtClean="0"/>
              <a:t> </a:t>
            </a:r>
            <a:r>
              <a:rPr lang="en-US" dirty="0" err="1" smtClean="0"/>
              <a:t>significam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chips de </a:t>
            </a:r>
            <a:r>
              <a:rPr lang="en-US" dirty="0" err="1" smtClean="0"/>
              <a:t>processadores</a:t>
            </a:r>
            <a:r>
              <a:rPr lang="en-US" dirty="0" smtClean="0"/>
              <a:t> </a:t>
            </a:r>
            <a:r>
              <a:rPr lang="en-US" dirty="0" err="1" smtClean="0"/>
              <a:t>tradicionais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, agora,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paralelos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 </a:t>
            </a:r>
            <a:r>
              <a:rPr lang="en-US" dirty="0" smtClean="0">
                <a:hlinkClick r:id="rId2" tooltip="Parallel computing"/>
              </a:rPr>
              <a:t>parallel computing</a:t>
            </a:r>
            <a:r>
              <a:rPr lang="en-US" dirty="0" smtClean="0"/>
              <a:t>, a </a:t>
            </a:r>
            <a:r>
              <a:rPr lang="en-US" b="1" dirty="0" smtClean="0"/>
              <a:t>barrier</a:t>
            </a:r>
            <a:r>
              <a:rPr lang="en-US" dirty="0" smtClean="0"/>
              <a:t> is a type of </a:t>
            </a:r>
            <a:r>
              <a:rPr lang="en-US" u="sng" dirty="0" smtClean="0">
                <a:hlinkClick r:id="rId3" tooltip="Synchronization (computer science)"/>
              </a:rPr>
              <a:t>synchronization</a:t>
            </a:r>
            <a:r>
              <a:rPr lang="en-US" dirty="0" smtClean="0"/>
              <a:t> method. </a:t>
            </a:r>
          </a:p>
          <a:p>
            <a:endParaRPr lang="en-US" dirty="0"/>
          </a:p>
          <a:p>
            <a:r>
              <a:rPr lang="en-US" dirty="0" smtClean="0"/>
              <a:t>A barrier for a group of threads in the source code means any thread must stop at this point and cannot proceed until all other threads/processes reach this barrier.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Memória Compartilhada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pt-BR" b="1" dirty="0" smtClean="0"/>
          </a:p>
          <a:p>
            <a:pPr marL="514350" indent="-514350"/>
            <a:r>
              <a:rPr lang="pt-BR" b="1" dirty="0" smtClean="0"/>
              <a:t>Threads</a:t>
            </a:r>
            <a:r>
              <a:rPr lang="pt-BR" dirty="0" smtClean="0"/>
              <a:t>: programas são decompostos em sequências paralelas (threads), que compartilham variáveis dentro do escopo do programa. </a:t>
            </a:r>
            <a:endParaRPr lang="pt-BR" dirty="0"/>
          </a:p>
          <a:p>
            <a:pPr marL="914400" lvl="1" indent="-514350"/>
            <a:r>
              <a:rPr lang="pt-BR" b="1" dirty="0" err="1" smtClean="0"/>
              <a:t>Pthreads</a:t>
            </a:r>
            <a:r>
              <a:rPr lang="pt-BR" dirty="0" smtClean="0"/>
              <a:t>: </a:t>
            </a:r>
            <a:r>
              <a:rPr lang="pt-BR" dirty="0"/>
              <a:t>T</a:t>
            </a:r>
            <a:r>
              <a:rPr lang="pt-BR" dirty="0" smtClean="0"/>
              <a:t>hreads que usam a API POSIX são chamados de </a:t>
            </a:r>
            <a:r>
              <a:rPr lang="pt-BR" b="1" dirty="0" err="1" smtClean="0"/>
              <a:t>Pthreads</a:t>
            </a:r>
            <a:r>
              <a:rPr lang="pt-BR" dirty="0" smtClean="0"/>
              <a:t>. 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Programas escritos em linguagem de programação sequencial, incluindo diretivas de compilação para declarar variáveis compartilhadas e especificar paralelismos. </a:t>
            </a:r>
          </a:p>
          <a:p>
            <a:pPr lvl="1">
              <a:buNone/>
            </a:pPr>
            <a:endParaRPr lang="pt-BR" b="1" dirty="0"/>
          </a:p>
          <a:p>
            <a:pPr lvl="1"/>
            <a:r>
              <a:rPr lang="pt-BR" b="1" dirty="0" smtClean="0"/>
              <a:t>   </a:t>
            </a:r>
            <a:r>
              <a:rPr lang="pt-BR" b="1" dirty="0" err="1" smtClean="0"/>
              <a:t>OpenMP</a:t>
            </a:r>
            <a:r>
              <a:rPr lang="pt-BR" b="1" dirty="0" smtClean="0"/>
              <a:t>:</a:t>
            </a:r>
            <a:r>
              <a:rPr lang="pt-BR" dirty="0" smtClean="0"/>
              <a:t> pode ser usado para paralelizar C, C (++), inserindo         </a:t>
            </a:r>
            <a:br>
              <a:rPr lang="pt-BR" dirty="0" smtClean="0"/>
            </a:br>
            <a:r>
              <a:rPr lang="pt-BR" dirty="0" smtClean="0"/>
              <a:t>   diretivas no código. Tornou-se um padrão para sistemas com </a:t>
            </a:r>
            <a:br>
              <a:rPr lang="pt-BR" dirty="0" smtClean="0"/>
            </a:br>
            <a:r>
              <a:rPr lang="pt-BR" dirty="0" smtClean="0"/>
              <a:t>   memória compartilhada.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Arquiteturas Paralelas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MPP (</a:t>
            </a:r>
            <a:r>
              <a:rPr lang="pt-BR" dirty="0" err="1" smtClean="0"/>
              <a:t>Massivelly</a:t>
            </a:r>
            <a:r>
              <a:rPr lang="pt-BR" dirty="0" smtClean="0"/>
              <a:t> </a:t>
            </a:r>
            <a:r>
              <a:rPr lang="pt-BR" dirty="0" err="1" smtClean="0"/>
              <a:t>Parallel</a:t>
            </a:r>
            <a:r>
              <a:rPr lang="pt-BR" dirty="0" smtClean="0"/>
              <a:t> </a:t>
            </a:r>
            <a:r>
              <a:rPr lang="pt-BR" dirty="0" err="1" smtClean="0"/>
              <a:t>Processor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MPP </a:t>
            </a:r>
            <a:r>
              <a:rPr lang="en-US" dirty="0" smtClean="0"/>
              <a:t>is </a:t>
            </a:r>
            <a:r>
              <a:rPr lang="en-US" dirty="0"/>
              <a:t>the coordinated processing of a program by </a:t>
            </a:r>
            <a:r>
              <a:rPr lang="en-US" dirty="0" smtClean="0"/>
              <a:t>multiple </a:t>
            </a:r>
            <a:r>
              <a:rPr lang="en-US" u="sng" dirty="0" smtClean="0">
                <a:hlinkClick r:id="rId2"/>
              </a:rPr>
              <a:t>processor</a:t>
            </a:r>
            <a:r>
              <a:rPr lang="en-US" dirty="0"/>
              <a:t> s that work on different parts of the program, with each processor using its </a:t>
            </a:r>
            <a:r>
              <a:rPr lang="en-US" dirty="0" smtClean="0"/>
              <a:t>own </a:t>
            </a:r>
            <a:r>
              <a:rPr lang="en-US" u="sng" dirty="0" smtClean="0">
                <a:hlinkClick r:id="rId3"/>
              </a:rPr>
              <a:t>operating </a:t>
            </a:r>
            <a:r>
              <a:rPr lang="en-US" u="sng" dirty="0">
                <a:hlinkClick r:id="rId3"/>
              </a:rPr>
              <a:t>system</a:t>
            </a:r>
            <a:r>
              <a:rPr lang="en-US" dirty="0"/>
              <a:t> and </a:t>
            </a:r>
            <a:r>
              <a:rPr lang="en-US" u="sng" dirty="0">
                <a:hlinkClick r:id="rId4"/>
              </a:rPr>
              <a:t>memory</a:t>
            </a:r>
            <a:r>
              <a:rPr lang="en-US" dirty="0"/>
              <a:t> . 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Typically, MPP processors communicate using </a:t>
            </a:r>
            <a:r>
              <a:rPr lang="en-US" dirty="0" smtClean="0"/>
              <a:t>some </a:t>
            </a:r>
            <a:r>
              <a:rPr lang="en-US" u="sng" dirty="0" smtClean="0">
                <a:hlinkClick r:id="rId5"/>
              </a:rPr>
              <a:t>messaging</a:t>
            </a:r>
            <a:r>
              <a:rPr lang="en-US" dirty="0"/>
              <a:t> interface. In some implementations, up to 200 or more processors can work on the same application. </a:t>
            </a:r>
            <a:endParaRPr lang="en-US" dirty="0" smtClean="0"/>
          </a:p>
          <a:p>
            <a:endParaRPr lang="pt-BR" dirty="0" smtClean="0"/>
          </a:p>
          <a:p>
            <a:r>
              <a:rPr lang="pt-BR" dirty="0" smtClean="0"/>
              <a:t>Possuem vários nós (processador + memória).</a:t>
            </a:r>
          </a:p>
          <a:p>
            <a:r>
              <a:rPr lang="pt-BR" dirty="0" smtClean="0"/>
              <a:t>Nós independentes, interconectados por redes dedicadas e muito rápidas.</a:t>
            </a:r>
          </a:p>
          <a:p>
            <a:r>
              <a:rPr lang="pt-BR" dirty="0" smtClean="0"/>
              <a:t>Cada nó roda sua própria cópia do sistema operacional.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https://dwarehouse.files.wordpress.com/2012/08/slide11.jpg?w=640&amp;h=48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20888"/>
            <a:ext cx="6096000" cy="4032448"/>
          </a:xfrm>
          <a:prstGeom prst="rect">
            <a:avLst/>
          </a:prstGeom>
          <a:noFill/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Exemplo de MPP</a:t>
            </a:r>
            <a:br>
              <a:rPr lang="pt-BR" dirty="0" smtClean="0"/>
            </a:br>
            <a:r>
              <a:rPr lang="pt-BR" sz="2700" dirty="0" smtClean="0"/>
              <a:t>https://dwarehouse.wordpress.com/2012/12/28/introduction-to-massively-parallel-processing-mpp-database/</a:t>
            </a:r>
            <a:br>
              <a:rPr lang="pt-BR" sz="2700" dirty="0" smtClean="0"/>
            </a:br>
            <a:r>
              <a:rPr lang="pt-BR" sz="2700" dirty="0"/>
              <a:t/>
            </a:r>
            <a:br>
              <a:rPr lang="pt-BR" sz="2700" dirty="0"/>
            </a:br>
            <a:r>
              <a:rPr lang="pt-BR" sz="2700" dirty="0" smtClean="0"/>
              <a:t>Aplicado à </a:t>
            </a:r>
            <a:r>
              <a:rPr lang="pt-BR" sz="2400" b="1" dirty="0" smtClean="0">
                <a:hlinkClick r:id="rId3" tooltip="Data Warehouse"/>
              </a:rPr>
              <a:t>Data Warehouse</a:t>
            </a:r>
            <a:endParaRPr lang="pt-BR" sz="27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Sincronização de threads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err="1" smtClean="0"/>
              <a:t>Barrier</a:t>
            </a:r>
            <a:r>
              <a:rPr lang="pt-BR" dirty="0" smtClean="0"/>
              <a:t> (Barreira) :   Monitores, </a:t>
            </a:r>
            <a:r>
              <a:rPr lang="pt-BR" dirty="0" err="1" smtClean="0"/>
              <a:t>Locks</a:t>
            </a:r>
            <a:r>
              <a:rPr lang="pt-BR" dirty="0" smtClean="0"/>
              <a:t> e Semáforos.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0000FF"/>
                </a:solidFill>
              </a:rPr>
              <a:t>barrier</a:t>
            </a:r>
            <a:r>
              <a:rPr lang="en-US" dirty="0" smtClean="0"/>
              <a:t> for a group of threads in the source code means any thread must stop at this point and cannot proceed until all other threads/processes reach this barrier.</a:t>
            </a:r>
          </a:p>
          <a:p>
            <a:endParaRPr lang="en-US" dirty="0"/>
          </a:p>
          <a:p>
            <a:r>
              <a:rPr lang="pt-BR" dirty="0" smtClean="0">
                <a:solidFill>
                  <a:srgbClr val="0000FF"/>
                </a:solidFill>
              </a:rPr>
              <a:t>CPU Multicore </a:t>
            </a:r>
            <a:r>
              <a:rPr lang="pt-BR" dirty="0" smtClean="0"/>
              <a:t>é suficiente.   Mas ...</a:t>
            </a:r>
          </a:p>
          <a:p>
            <a:endParaRPr lang="en-US" dirty="0" smtClean="0"/>
          </a:p>
          <a:p>
            <a:endParaRPr lang="en-US" dirty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SMP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dirty="0" smtClean="0"/>
          </a:p>
          <a:p>
            <a:r>
              <a:rPr lang="pt-BR" dirty="0"/>
              <a:t>O </a:t>
            </a:r>
            <a:r>
              <a:rPr lang="pt-BR" b="1" dirty="0"/>
              <a:t>multiprocessamento simétrico</a:t>
            </a:r>
            <a:r>
              <a:rPr lang="pt-BR" dirty="0"/>
              <a:t> ou </a:t>
            </a:r>
            <a:r>
              <a:rPr lang="pt-BR" b="1" dirty="0"/>
              <a:t>SMP</a:t>
            </a:r>
            <a:r>
              <a:rPr lang="pt-BR" dirty="0"/>
              <a:t> (</a:t>
            </a:r>
            <a:r>
              <a:rPr lang="pt-BR" b="1" dirty="0" err="1"/>
              <a:t>S</a:t>
            </a:r>
            <a:r>
              <a:rPr lang="pt-BR" dirty="0" err="1"/>
              <a:t>ymmetric</a:t>
            </a:r>
            <a:r>
              <a:rPr lang="pt-BR" dirty="0"/>
              <a:t> </a:t>
            </a:r>
            <a:r>
              <a:rPr lang="pt-BR" b="1" dirty="0" err="1"/>
              <a:t>M</a:t>
            </a:r>
            <a:r>
              <a:rPr lang="pt-BR" dirty="0" err="1"/>
              <a:t>ulti-</a:t>
            </a:r>
            <a:r>
              <a:rPr lang="pt-BR" b="1" dirty="0" err="1"/>
              <a:t>P</a:t>
            </a:r>
            <a:r>
              <a:rPr lang="pt-BR" dirty="0" err="1"/>
              <a:t>rocessing</a:t>
            </a:r>
            <a:r>
              <a:rPr lang="pt-BR" dirty="0"/>
              <a:t>) ocorre em um sistema computacional com vários processadores com memória compartilhada sob controle de um único </a:t>
            </a:r>
            <a:r>
              <a:rPr lang="pt-BR" dirty="0">
                <a:hlinkClick r:id="rId2" tooltip="Sistema operacional"/>
              </a:rPr>
              <a:t>sistema operacional</a:t>
            </a:r>
            <a:r>
              <a:rPr lang="pt-BR" dirty="0"/>
              <a:t>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Em </a:t>
            </a:r>
            <a:r>
              <a:rPr lang="pt-BR" dirty="0"/>
              <a:t>contraste o multiprocessamento assimétrico emprega sistemas diferentes.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SMP (symmetric multiprocessing)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pt-BR" sz="2400" dirty="0" smtClean="0">
                <a:solidFill>
                  <a:srgbClr val="0000FF"/>
                </a:solidFill>
                <a:hlinkClick r:id="rId2"/>
              </a:rPr>
              <a:t>https://en.wikipedia.org/wiki/Symmetric_multiprocessing</a:t>
            </a:r>
            <a:endParaRPr lang="pt-BR" sz="2400" dirty="0">
              <a:solidFill>
                <a:srgbClr val="0000FF"/>
              </a:solidFill>
            </a:endParaRPr>
          </a:p>
        </p:txBody>
      </p:sp>
      <p:pic>
        <p:nvPicPr>
          <p:cNvPr id="86018" name="Picture 2" descr="https://upload.wikimedia.org/wikipedia/commons/thumb/1/1c/SMP_-_Symmetric_Multiprocessor_System.svg/440px-SMP_-_Symmetric_Multiprocessor_System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636912"/>
            <a:ext cx="7560840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SMP (symmetric multiprocessing)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dirty="0"/>
              <a:t>the processing of </a:t>
            </a:r>
            <a:r>
              <a:rPr lang="en-US" u="sng" dirty="0">
                <a:hlinkClick r:id="rId2"/>
              </a:rPr>
              <a:t>program</a:t>
            </a:r>
            <a:r>
              <a:rPr lang="en-US" dirty="0"/>
              <a:t>s by multiple </a:t>
            </a:r>
            <a:r>
              <a:rPr lang="en-US" u="sng" dirty="0">
                <a:hlinkClick r:id="rId3"/>
              </a:rPr>
              <a:t>processor</a:t>
            </a:r>
            <a:r>
              <a:rPr lang="en-US" dirty="0"/>
              <a:t>s that share a common </a:t>
            </a:r>
            <a:r>
              <a:rPr lang="en-US" u="sng" dirty="0">
                <a:hlinkClick r:id="rId4"/>
              </a:rPr>
              <a:t>operating system</a:t>
            </a:r>
            <a:r>
              <a:rPr lang="en-US" dirty="0"/>
              <a:t> and </a:t>
            </a:r>
            <a:r>
              <a:rPr lang="en-US" u="sng" dirty="0" smtClean="0">
                <a:hlinkClick r:id="rId5"/>
              </a:rPr>
              <a:t>memory</a:t>
            </a:r>
            <a:r>
              <a:rPr lang="en-US" dirty="0" smtClean="0"/>
              <a:t>, in </a:t>
            </a:r>
            <a:r>
              <a:rPr lang="en-US" dirty="0"/>
              <a:t>symmetric (or "tightly coupled") multiprocessing, the processors share memory and the I/O </a:t>
            </a:r>
            <a:r>
              <a:rPr lang="en-US" u="sng" dirty="0">
                <a:hlinkClick r:id="rId6"/>
              </a:rPr>
              <a:t>bus</a:t>
            </a:r>
            <a:r>
              <a:rPr lang="en-US" dirty="0"/>
              <a:t> or data path.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single copy of the </a:t>
            </a:r>
            <a:r>
              <a:rPr lang="en-US" u="sng" dirty="0">
                <a:hlinkClick r:id="rId4"/>
              </a:rPr>
              <a:t>operating system</a:t>
            </a:r>
            <a:r>
              <a:rPr lang="en-US" dirty="0"/>
              <a:t> is in charge of all the processors.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SMP does </a:t>
            </a:r>
            <a:r>
              <a:rPr lang="en-US" dirty="0"/>
              <a:t>not usually exceed 16 processors.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SMP (</a:t>
            </a:r>
            <a:r>
              <a:rPr lang="pt-BR" dirty="0" err="1" smtClean="0"/>
              <a:t>Symmetric</a:t>
            </a:r>
            <a:r>
              <a:rPr lang="pt-BR" dirty="0" smtClean="0"/>
              <a:t> </a:t>
            </a:r>
            <a:r>
              <a:rPr lang="pt-BR" dirty="0" err="1" smtClean="0"/>
              <a:t>MultiProcessing</a:t>
            </a:r>
            <a:r>
              <a:rPr lang="pt-BR" dirty="0"/>
              <a:t>)</a:t>
            </a:r>
            <a:br>
              <a:rPr lang="pt-BR" dirty="0"/>
            </a:b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SMP systems are considered better than MPP systems for online transaction processing (OTP) in which many users access the same database in a relatively simple set of transactions.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advantage of SMP for this purpose is the ability to dynamically balance the workload among </a:t>
            </a:r>
            <a:r>
              <a:rPr lang="en-US" dirty="0" smtClean="0"/>
              <a:t>computers.</a:t>
            </a:r>
            <a:r>
              <a:rPr lang="en-US" dirty="0"/>
              <a:t>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MPP x SMP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MPP system is considered better than a symmetrically parallel system ( </a:t>
            </a:r>
            <a:r>
              <a:rPr lang="en-US" u="sng" dirty="0">
                <a:hlinkClick r:id="rId2"/>
              </a:rPr>
              <a:t>SMP</a:t>
            </a:r>
            <a:r>
              <a:rPr lang="en-US" dirty="0"/>
              <a:t> ) for applications that allow a number of databases to be searched in parallel. 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Desempenho (</a:t>
            </a:r>
            <a:r>
              <a:rPr lang="pt-BR" b="1" dirty="0" err="1" smtClean="0"/>
              <a:t>Speedup</a:t>
            </a:r>
            <a:r>
              <a:rPr lang="pt-BR" b="1" dirty="0" smtClean="0"/>
              <a:t>)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dirty="0" smtClean="0"/>
              <a:t>Trata do potencial para aumento da velocidade computacional. </a:t>
            </a:r>
          </a:p>
          <a:p>
            <a:endParaRPr lang="pt-BR" dirty="0"/>
          </a:p>
          <a:p>
            <a:r>
              <a:rPr lang="pt-BR" dirty="0" smtClean="0"/>
              <a:t>Idealmente, o tempo de execução de uma aplicação deve ser reduzido por um fator que é inversamente proporcional ao número de processadores utilizados.  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Desempenho (</a:t>
            </a:r>
            <a:r>
              <a:rPr lang="pt-BR" b="1" dirty="0" smtClean="0"/>
              <a:t>Eficiência)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Considerando o aumento de desempenho proporcionado com a paralelização, a </a:t>
            </a:r>
            <a:r>
              <a:rPr lang="pt-BR" b="1" dirty="0" smtClean="0"/>
              <a:t>eficiência</a:t>
            </a:r>
            <a:r>
              <a:rPr lang="pt-BR" dirty="0" smtClean="0"/>
              <a:t> indica a proporção de ganho com o uso dos processadores.</a:t>
            </a:r>
          </a:p>
          <a:p>
            <a:endParaRPr lang="pt-BR" dirty="0"/>
          </a:p>
          <a:p>
            <a:r>
              <a:rPr lang="pt-BR" dirty="0" smtClean="0"/>
              <a:t>Eficiência máxima (100%) é obtida quando todos os processadores são utilizados o tempo todo e o </a:t>
            </a:r>
            <a:r>
              <a:rPr lang="pt-BR" b="1" dirty="0" err="1" smtClean="0"/>
              <a:t>speedup</a:t>
            </a:r>
            <a:r>
              <a:rPr lang="pt-BR" dirty="0" smtClean="0"/>
              <a:t> é </a:t>
            </a:r>
            <a:r>
              <a:rPr lang="pt-BR" b="1" dirty="0" smtClean="0"/>
              <a:t>p</a:t>
            </a:r>
            <a:r>
              <a:rPr lang="pt-BR" dirty="0" smtClean="0"/>
              <a:t>. </a:t>
            </a:r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Modelos de Programação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0000FF"/>
                </a:solidFill>
              </a:rPr>
              <a:t>Introdução à Computação Heterogênea</a:t>
            </a:r>
            <a:br>
              <a:rPr lang="pt-BR" dirty="0" smtClean="0">
                <a:solidFill>
                  <a:srgbClr val="0000FF"/>
                </a:solidFill>
              </a:rPr>
            </a:br>
            <a:r>
              <a:rPr lang="pt-BR" dirty="0" err="1" smtClean="0">
                <a:hlinkClick r:id="rId2" tooltip="Central processing unit"/>
              </a:rPr>
              <a:t>CPUs</a:t>
            </a:r>
            <a:r>
              <a:rPr lang="pt-BR" dirty="0" smtClean="0"/>
              <a:t>, </a:t>
            </a:r>
            <a:r>
              <a:rPr lang="pt-BR" dirty="0" err="1" smtClean="0">
                <a:hlinkClick r:id="rId3" tooltip="Graphics processing unit"/>
              </a:rPr>
              <a:t>GPUs</a:t>
            </a:r>
            <a:endParaRPr lang="pt-BR" dirty="0" smtClean="0"/>
          </a:p>
          <a:p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7106" name="Picture 2" descr="The GPU Devotes More Transistors to Data Processing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8280920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/>
              <a:t/>
            </a:r>
            <a:br>
              <a:rPr lang="pt-BR" b="1" dirty="0"/>
            </a:br>
            <a:r>
              <a:rPr lang="pt-BR" sz="5300" dirty="0" err="1" smtClean="0"/>
              <a:t>OpenMP</a:t>
            </a:r>
            <a:r>
              <a:rPr lang="pt-BR" sz="5300" dirty="0" smtClean="0"/>
              <a:t> Programming </a:t>
            </a:r>
            <a:r>
              <a:rPr lang="pt-BR" sz="5300" dirty="0" err="1" smtClean="0"/>
              <a:t>Model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err="1" smtClean="0">
                <a:solidFill>
                  <a:srgbClr val="0000FF"/>
                </a:solidFill>
              </a:rPr>
              <a:t>Ubuntu</a:t>
            </a:r>
            <a:r>
              <a:rPr lang="pt-BR" dirty="0" smtClean="0">
                <a:solidFill>
                  <a:srgbClr val="0000FF"/>
                </a:solidFill>
              </a:rPr>
              <a:t> 14.04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0000FF"/>
                </a:solidFill>
              </a:rPr>
              <a:t>Boot Remoto </a:t>
            </a:r>
            <a:r>
              <a:rPr lang="pt-BR" dirty="0" smtClean="0"/>
              <a:t>em nossas máquinas.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27758"/>
          </a:xfrm>
        </p:spPr>
        <p:txBody>
          <a:bodyPr>
            <a:noAutofit/>
          </a:bodyPr>
          <a:lstStyle/>
          <a:p>
            <a:r>
              <a:rPr lang="pt-BR" sz="2800" dirty="0" smtClean="0">
                <a:solidFill>
                  <a:schemeClr val="accent6">
                    <a:lumMod val="75000"/>
                  </a:schemeClr>
                </a:solidFill>
              </a:rPr>
              <a:t>Problemas Computacionais </a:t>
            </a:r>
            <a:r>
              <a:rPr lang="pt-BR" sz="2800" dirty="0" smtClean="0">
                <a:solidFill>
                  <a:schemeClr val="accent6">
                    <a:lumMod val="75000"/>
                  </a:schemeClr>
                </a:solidFill>
              </a:rPr>
              <a:t>Complexos</a:t>
            </a:r>
            <a:r>
              <a:rPr lang="pt-BR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pt-B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Bancos de dados paralelos e </a:t>
            </a:r>
            <a:r>
              <a:rPr lang="pt-BR" i="1" dirty="0" smtClean="0"/>
              <a:t>data </a:t>
            </a:r>
            <a:r>
              <a:rPr lang="pt-BR" i="1" dirty="0" err="1" smtClean="0"/>
              <a:t>mining</a:t>
            </a:r>
            <a:r>
              <a:rPr lang="pt-BR" i="1" dirty="0" smtClean="0"/>
              <a:t>.</a:t>
            </a:r>
            <a:endParaRPr lang="pt-BR" i="1" dirty="0"/>
          </a:p>
          <a:p>
            <a:r>
              <a:rPr lang="pt-BR" dirty="0" smtClean="0"/>
              <a:t>Máquinas de busca e </a:t>
            </a:r>
            <a:r>
              <a:rPr lang="pt-BR" dirty="0" smtClean="0"/>
              <a:t>Indexação da Web.</a:t>
            </a:r>
          </a:p>
          <a:p>
            <a:r>
              <a:rPr lang="pt-BR" dirty="0" smtClean="0"/>
              <a:t>Suporte para diagnósticos auxiliados por computador.</a:t>
            </a:r>
          </a:p>
          <a:p>
            <a:r>
              <a:rPr lang="pt-BR" dirty="0" smtClean="0"/>
              <a:t>Gerenciamento de grandes ou grupos de empresas. </a:t>
            </a:r>
          </a:p>
          <a:p>
            <a:r>
              <a:rPr lang="pt-BR" dirty="0" smtClean="0"/>
              <a:t>Computação gráfica e realidade virtual. </a:t>
            </a:r>
          </a:p>
          <a:p>
            <a:r>
              <a:rPr lang="pt-BR" dirty="0" smtClean="0"/>
              <a:t>Suporte para tecnologias multimídia.</a:t>
            </a:r>
          </a:p>
          <a:p>
            <a:r>
              <a:rPr lang="pt-BR" dirty="0" smtClean="0"/>
              <a:t>Ambientes para trabalho cooperativo. </a:t>
            </a:r>
          </a:p>
          <a:p>
            <a:r>
              <a:rPr lang="pt-BR" dirty="0" smtClean="0"/>
              <a:t>Simulações em biologia molecular.</a:t>
            </a:r>
          </a:p>
          <a:p>
            <a:r>
              <a:rPr lang="pt-BR" dirty="0" smtClean="0"/>
              <a:t>Cálculos para estruturas eletrônicas para projetos de novos materiais.</a:t>
            </a:r>
          </a:p>
          <a:p>
            <a:r>
              <a:rPr lang="pt-BR" dirty="0" smtClean="0"/>
              <a:t>Simulações de </a:t>
            </a:r>
            <a:r>
              <a:rPr lang="pt-BR" dirty="0" err="1" smtClean="0"/>
              <a:t>Ecosistemas</a:t>
            </a:r>
            <a:r>
              <a:rPr lang="pt-BR" dirty="0" smtClean="0"/>
              <a:t>.</a:t>
            </a:r>
          </a:p>
          <a:p>
            <a:r>
              <a:rPr lang="pt-BR" dirty="0" smtClean="0"/>
              <a:t>Imagens biomédicas.</a:t>
            </a:r>
          </a:p>
          <a:p>
            <a:r>
              <a:rPr lang="pt-BR" dirty="0" smtClean="0"/>
              <a:t>Sistemas automotivos, </a:t>
            </a:r>
            <a:r>
              <a:rPr lang="pt-BR" dirty="0" err="1" smtClean="0"/>
              <a:t>areo-espaciais</a:t>
            </a:r>
            <a:r>
              <a:rPr lang="pt-BR" dirty="0" smtClean="0"/>
              <a:t>.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/>
          </a:p>
          <a:p>
            <a:r>
              <a:rPr lang="pt-BR" sz="2400" dirty="0" smtClean="0">
                <a:solidFill>
                  <a:srgbClr val="0000FF"/>
                </a:solidFill>
              </a:rPr>
              <a:t>Aplicações atuais </a:t>
            </a:r>
            <a:r>
              <a:rPr lang="pt-BR" sz="2400" dirty="0" smtClean="0"/>
              <a:t>em muitos casos envolvem a manipulação de </a:t>
            </a:r>
            <a:r>
              <a:rPr lang="pt-BR" sz="2400" dirty="0" smtClean="0">
                <a:solidFill>
                  <a:srgbClr val="0000FF"/>
                </a:solidFill>
              </a:rPr>
              <a:t>grandes volumes de dados</a:t>
            </a:r>
            <a:r>
              <a:rPr lang="pt-BR" sz="2400" dirty="0" smtClean="0"/>
              <a:t>, o que requer processamento extensivo. </a:t>
            </a:r>
          </a:p>
          <a:p>
            <a:endParaRPr lang="pt-BR" sz="2400" dirty="0" smtClean="0"/>
          </a:p>
          <a:p>
            <a:r>
              <a:rPr lang="pt-BR" sz="2400" dirty="0" smtClean="0"/>
              <a:t>Exemplos: </a:t>
            </a:r>
            <a:endParaRPr lang="pt-BR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err="1" smtClean="0"/>
              <a:t>Shared</a:t>
            </a:r>
            <a:r>
              <a:rPr lang="pt-BR" b="1" dirty="0" smtClean="0"/>
              <a:t> Memory </a:t>
            </a:r>
            <a:r>
              <a:rPr lang="pt-BR" b="1" dirty="0" err="1" smtClean="0"/>
              <a:t>Model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b="1" dirty="0" err="1"/>
              <a:t>Uniform</a:t>
            </a:r>
            <a:r>
              <a:rPr lang="pt-BR" b="1" dirty="0"/>
              <a:t> Memory </a:t>
            </a:r>
            <a:r>
              <a:rPr lang="pt-BR" b="1" dirty="0" smtClean="0"/>
              <a:t>Access (UMA)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dirty="0" err="1"/>
              <a:t>Non-Uniform</a:t>
            </a:r>
            <a:r>
              <a:rPr lang="pt-BR" b="1" dirty="0"/>
              <a:t> Memory </a:t>
            </a:r>
            <a:r>
              <a:rPr lang="pt-BR" b="1" dirty="0" smtClean="0"/>
              <a:t>Access (NUMA)</a:t>
            </a:r>
            <a:endParaRPr lang="pt-BR" dirty="0"/>
          </a:p>
        </p:txBody>
      </p:sp>
      <p:pic>
        <p:nvPicPr>
          <p:cNvPr id="15362" name="Picture 2" descr="https://computing.llnl.gov/tutorials/openMP/images/shared_me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780928"/>
            <a:ext cx="4104456" cy="2808312"/>
          </a:xfrm>
          <a:prstGeom prst="rect">
            <a:avLst/>
          </a:prstGeom>
          <a:noFill/>
        </p:spPr>
      </p:pic>
      <p:pic>
        <p:nvPicPr>
          <p:cNvPr id="15364" name="Picture 4" descr="https://computing.llnl.gov/tutorials/openMP/images/numa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3900" y="3068960"/>
            <a:ext cx="4430588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Shared</a:t>
            </a:r>
            <a:r>
              <a:rPr lang="pt-BR" b="1" dirty="0" smtClean="0"/>
              <a:t> Memory </a:t>
            </a:r>
            <a:r>
              <a:rPr lang="pt-BR" b="1" dirty="0" err="1" smtClean="0"/>
              <a:t>Model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US" dirty="0" err="1" smtClean="0"/>
              <a:t>OpenMP</a:t>
            </a:r>
            <a:r>
              <a:rPr lang="en-US" dirty="0" smtClean="0"/>
              <a:t> </a:t>
            </a:r>
            <a:r>
              <a:rPr lang="en-US" dirty="0"/>
              <a:t>is designed for multi-processor/core, shared memory machines.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underlying architecture can be shared memory UMA or NUMA.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Thread </a:t>
            </a:r>
            <a:r>
              <a:rPr lang="pt-BR" b="1" dirty="0" err="1"/>
              <a:t>Based</a:t>
            </a:r>
            <a:r>
              <a:rPr lang="pt-BR" b="1" dirty="0"/>
              <a:t> </a:t>
            </a:r>
            <a:r>
              <a:rPr lang="pt-BR" b="1" dirty="0" err="1"/>
              <a:t>Parallelism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OpenMP</a:t>
            </a:r>
            <a:r>
              <a:rPr lang="en-US" dirty="0"/>
              <a:t> programs accomplish parallelism exclusively through the use of threads.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thread of execution is the smallest unit of processing that can be scheduled by an operating system. The idea of a subroutine that can be scheduled to run autonomously might help explain what a thread is.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Thread </a:t>
            </a:r>
            <a:r>
              <a:rPr lang="pt-BR" b="1" dirty="0" err="1" smtClean="0"/>
              <a:t>Based</a:t>
            </a:r>
            <a:r>
              <a:rPr lang="pt-BR" b="1" dirty="0" smtClean="0"/>
              <a:t> </a:t>
            </a:r>
            <a:r>
              <a:rPr lang="pt-BR" b="1" dirty="0" err="1" smtClean="0"/>
              <a:t>Parallelism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exist within the resources of a single process. Without the process, they cease to exist.</a:t>
            </a:r>
          </a:p>
          <a:p>
            <a:endParaRPr lang="en-US" dirty="0" smtClean="0"/>
          </a:p>
          <a:p>
            <a:r>
              <a:rPr lang="en-US" dirty="0" smtClean="0"/>
              <a:t>Typically, the number of threads match the number of machine processors/cores. However, the actual use of threads is up to the application.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Open MP </a:t>
            </a:r>
            <a:r>
              <a:rPr lang="pt-BR" b="1" dirty="0" err="1" smtClean="0"/>
              <a:t>Explicit</a:t>
            </a:r>
            <a:r>
              <a:rPr lang="pt-BR" b="1" dirty="0" smtClean="0"/>
              <a:t> </a:t>
            </a:r>
            <a:r>
              <a:rPr lang="pt-BR" b="1" dirty="0" err="1"/>
              <a:t>Parallelism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OpenMP</a:t>
            </a:r>
            <a:r>
              <a:rPr lang="en-US" dirty="0"/>
              <a:t> is an explicit (not automatic) programming model, offering the programmer full control over parallelization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Parallelization can be as simple as taking a serial program and inserting compiler </a:t>
            </a:r>
            <a:r>
              <a:rPr lang="en-US" dirty="0" smtClean="0"/>
              <a:t>directives</a:t>
            </a:r>
            <a:r>
              <a:rPr lang="en-US" dirty="0"/>
              <a:t> </a:t>
            </a:r>
            <a:r>
              <a:rPr lang="en-US" dirty="0" smtClean="0"/>
              <a:t>...</a:t>
            </a:r>
          </a:p>
          <a:p>
            <a:endParaRPr lang="en-US" dirty="0"/>
          </a:p>
          <a:p>
            <a:r>
              <a:rPr lang="en-US" dirty="0"/>
              <a:t>Or as complex as inserting subroutines to set multiple levels of parallelism, locks and even nested locks.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 descr="Fork - Join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44" name="AutoShape 4" descr="Fork - Join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46" name="AutoShape 6" descr="Fork - Join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48" name="AutoShape 8" descr="Fork - Join Mod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50" name="Picture 10" descr="Fork - Join 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20888"/>
            <a:ext cx="8352928" cy="3744416"/>
          </a:xfrm>
          <a:prstGeom prst="rect">
            <a:avLst/>
          </a:prstGeom>
          <a:noFill/>
        </p:spPr>
      </p:pic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Fork</a:t>
            </a:r>
            <a:r>
              <a:rPr lang="pt-BR" b="1" dirty="0" smtClean="0"/>
              <a:t> </a:t>
            </a:r>
            <a:r>
              <a:rPr lang="pt-BR" b="1" dirty="0"/>
              <a:t>- </a:t>
            </a:r>
            <a:r>
              <a:rPr lang="pt-BR" b="1" dirty="0" err="1"/>
              <a:t>Join</a:t>
            </a:r>
            <a:r>
              <a:rPr lang="pt-BR" b="1" dirty="0"/>
              <a:t> </a:t>
            </a:r>
            <a:r>
              <a:rPr lang="pt-BR" b="1" dirty="0" err="1" smtClean="0"/>
              <a:t>Model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20480"/>
          </a:xfrm>
        </p:spPr>
        <p:txBody>
          <a:bodyPr/>
          <a:lstStyle/>
          <a:p>
            <a:r>
              <a:rPr lang="en-US" dirty="0" err="1"/>
              <a:t>OpenMP</a:t>
            </a:r>
            <a:r>
              <a:rPr lang="en-US" dirty="0"/>
              <a:t> uses the fork-join model of parallel execution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Open MP </a:t>
            </a:r>
            <a:r>
              <a:rPr lang="pt-BR" b="1" dirty="0" err="1" smtClean="0"/>
              <a:t>Fork</a:t>
            </a:r>
            <a:r>
              <a:rPr lang="pt-BR" b="1" dirty="0" smtClean="0"/>
              <a:t> - </a:t>
            </a:r>
            <a:r>
              <a:rPr lang="pt-BR" b="1" dirty="0" err="1" smtClean="0"/>
              <a:t>Join</a:t>
            </a:r>
            <a:r>
              <a:rPr lang="pt-BR" b="1" dirty="0" smtClean="0"/>
              <a:t> </a:t>
            </a:r>
            <a:r>
              <a:rPr lang="pt-BR" b="1" dirty="0" err="1" smtClean="0"/>
              <a:t>Model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 err="1"/>
              <a:t>OpenMP</a:t>
            </a:r>
            <a:r>
              <a:rPr lang="en-US" dirty="0"/>
              <a:t> programs begin as a single process: the </a:t>
            </a:r>
            <a:r>
              <a:rPr lang="en-US" b="1" dirty="0"/>
              <a:t>master thread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master thread executes sequentially until the first </a:t>
            </a:r>
            <a:r>
              <a:rPr lang="en-US" b="1" dirty="0"/>
              <a:t>parallel region</a:t>
            </a:r>
            <a:r>
              <a:rPr lang="en-US" dirty="0"/>
              <a:t> construct is encountered.</a:t>
            </a:r>
            <a:endParaRPr lang="pt-B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Fork</a:t>
            </a:r>
            <a:r>
              <a:rPr lang="pt-BR" b="1" dirty="0" smtClean="0"/>
              <a:t> - </a:t>
            </a:r>
            <a:r>
              <a:rPr lang="pt-BR" b="1" dirty="0" err="1" smtClean="0"/>
              <a:t>Join</a:t>
            </a:r>
            <a:r>
              <a:rPr lang="pt-BR" b="1" dirty="0" smtClean="0"/>
              <a:t> </a:t>
            </a:r>
            <a:r>
              <a:rPr lang="pt-BR" b="1" dirty="0" err="1" smtClean="0"/>
              <a:t>Model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FORK</a:t>
            </a:r>
            <a:r>
              <a:rPr lang="en-US" b="1" dirty="0"/>
              <a:t>:</a:t>
            </a:r>
            <a:r>
              <a:rPr lang="en-US" dirty="0"/>
              <a:t> the master thread then creates a team of parallel </a:t>
            </a:r>
            <a:r>
              <a:rPr lang="en-US" b="1" i="1" dirty="0"/>
              <a:t>threads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statements in the program that are enclosed by the parallel region construct are then executed in parallel among the various team threads.</a:t>
            </a:r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Fork</a:t>
            </a:r>
            <a:r>
              <a:rPr lang="pt-BR" b="1" dirty="0" smtClean="0"/>
              <a:t> - </a:t>
            </a:r>
            <a:r>
              <a:rPr lang="pt-BR" b="1" dirty="0" err="1" smtClean="0"/>
              <a:t>Join</a:t>
            </a:r>
            <a:r>
              <a:rPr lang="pt-BR" b="1" dirty="0" smtClean="0"/>
              <a:t> </a:t>
            </a:r>
            <a:r>
              <a:rPr lang="pt-BR" b="1" dirty="0" err="1" smtClean="0"/>
              <a:t>Model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JOIN</a:t>
            </a:r>
            <a:r>
              <a:rPr lang="en-US" b="1" dirty="0"/>
              <a:t>:</a:t>
            </a:r>
            <a:r>
              <a:rPr lang="en-US" dirty="0"/>
              <a:t> When the team threads complete the statements in the parallel region construct, they synchronize and terminate, leaving only the master thread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number of parallel regions and the threads that comprise them are arbitrary.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 </a:t>
            </a:r>
            <a:r>
              <a:rPr lang="pt-BR" b="1" dirty="0" err="1" smtClean="0"/>
              <a:t>OpenMP</a:t>
            </a:r>
            <a:r>
              <a:rPr lang="pt-BR" dirty="0" smtClean="0"/>
              <a:t> </a:t>
            </a:r>
            <a:r>
              <a:rPr lang="pt-BR" b="1" dirty="0" err="1" smtClean="0"/>
              <a:t>Compiler</a:t>
            </a:r>
            <a:r>
              <a:rPr lang="pt-BR" b="1" dirty="0" smtClean="0"/>
              <a:t> </a:t>
            </a:r>
            <a:r>
              <a:rPr lang="pt-BR" b="1" dirty="0" err="1"/>
              <a:t>Directive</a:t>
            </a:r>
            <a:r>
              <a:rPr lang="pt-BR" b="1" dirty="0"/>
              <a:t> </a:t>
            </a:r>
            <a:r>
              <a:rPr lang="pt-BR" b="1" dirty="0" err="1"/>
              <a:t>Based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en-US" dirty="0"/>
              <a:t>Most </a:t>
            </a:r>
            <a:r>
              <a:rPr lang="en-US" dirty="0" err="1"/>
              <a:t>OpenMP</a:t>
            </a:r>
            <a:r>
              <a:rPr lang="en-US" dirty="0"/>
              <a:t> parallelism is specified through the use of compiler directives which are imbedded in C/C++ or Fortran source code.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Computação Paralela</a:t>
            </a:r>
            <a:endParaRPr lang="pt-BR" sz="5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Precisamos dos recursos computacionais da computação paralela (</a:t>
            </a:r>
            <a:r>
              <a:rPr lang="pt-BR" dirty="0" smtClean="0">
                <a:solidFill>
                  <a:srgbClr val="0000FF"/>
                </a:solidFill>
              </a:rPr>
              <a:t>CPU, GPU, APU</a:t>
            </a:r>
            <a:r>
              <a:rPr lang="pt-BR" dirty="0" smtClean="0">
                <a:solidFill>
                  <a:srgbClr val="C00000"/>
                </a:solidFill>
              </a:rPr>
              <a:t>)</a:t>
            </a:r>
            <a:endParaRPr lang="pt-BR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Nested</a:t>
            </a:r>
            <a:r>
              <a:rPr lang="pt-BR" b="1" dirty="0" smtClean="0"/>
              <a:t> </a:t>
            </a:r>
            <a:r>
              <a:rPr lang="pt-BR" b="1" dirty="0" err="1"/>
              <a:t>Parallelism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en-US" dirty="0"/>
              <a:t>The API provides for the placement of parallel regions inside other parallel regions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Implementations may or may not support this feature.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err="1" smtClean="0"/>
              <a:t>OpenMP</a:t>
            </a:r>
            <a:r>
              <a:rPr lang="pt-BR" b="1" dirty="0" smtClean="0"/>
              <a:t> </a:t>
            </a:r>
            <a:r>
              <a:rPr lang="pt-BR" b="1" dirty="0" err="1" smtClean="0"/>
              <a:t>Dynamic</a:t>
            </a:r>
            <a:r>
              <a:rPr lang="pt-BR" b="1" dirty="0" smtClean="0"/>
              <a:t> Threads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API provides for the runtime environment to dynamically alter the number of threads used to execute </a:t>
            </a:r>
            <a:r>
              <a:rPr lang="en-US" dirty="0">
                <a:solidFill>
                  <a:srgbClr val="0000FF"/>
                </a:solidFill>
              </a:rPr>
              <a:t>parallel regions</a:t>
            </a:r>
            <a:r>
              <a:rPr lang="en-US" dirty="0"/>
              <a:t>.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Implementations </a:t>
            </a:r>
            <a:r>
              <a:rPr lang="en-US" dirty="0"/>
              <a:t>may or may not support this feature.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 </a:t>
            </a:r>
            <a:r>
              <a:rPr lang="pt-BR" b="1" dirty="0" err="1" smtClean="0"/>
              <a:t>OpenMP</a:t>
            </a:r>
            <a:r>
              <a:rPr lang="pt-BR" b="1" dirty="0" smtClean="0"/>
              <a:t>  I/O = Input/Output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OpenMP</a:t>
            </a:r>
            <a:r>
              <a:rPr lang="en-US" dirty="0" smtClean="0"/>
              <a:t> </a:t>
            </a:r>
            <a:r>
              <a:rPr lang="en-US" dirty="0"/>
              <a:t>specifies nothing about parallel I/O. This is particularly important if multiple threads attempt to write/read from the same file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If every thread conducts I/O to a different file, the issues are not as significant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It is entirely up to the programmer to ensure that I/O is conducted correctly within the context of a multi-threaded program.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6600" b="1" dirty="0" err="1"/>
              <a:t>OpenMP</a:t>
            </a:r>
            <a:r>
              <a:rPr lang="pt-BR" sz="6600" b="1" dirty="0"/>
              <a:t> API Overview</a:t>
            </a:r>
            <a:endParaRPr lang="pt-BR" sz="66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/>
              <a:t>Three</a:t>
            </a:r>
            <a:r>
              <a:rPr lang="pt-BR" b="1" dirty="0"/>
              <a:t> </a:t>
            </a:r>
            <a:r>
              <a:rPr lang="pt-BR" b="1" dirty="0" err="1" smtClean="0"/>
              <a:t>Components</a:t>
            </a:r>
            <a:r>
              <a:rPr lang="pt-BR" b="1" dirty="0" smtClean="0"/>
              <a:t> (1)</a:t>
            </a:r>
            <a:br>
              <a:rPr lang="pt-BR" b="1" dirty="0" smtClean="0"/>
            </a:br>
            <a:r>
              <a:rPr lang="en-US" sz="3100" dirty="0" smtClean="0"/>
              <a:t>As of version 4.0:Compiler </a:t>
            </a:r>
            <a:endParaRPr lang="pt-BR" sz="31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OpenMP</a:t>
            </a:r>
            <a:r>
              <a:rPr lang="en-US" dirty="0"/>
              <a:t> API is comprised of three distinct </a:t>
            </a:r>
            <a:r>
              <a:rPr lang="en-US" dirty="0">
                <a:solidFill>
                  <a:srgbClr val="0000FF"/>
                </a:solidFill>
              </a:rPr>
              <a:t>components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sz="3200" dirty="0" smtClean="0">
                <a:solidFill>
                  <a:srgbClr val="0000FF"/>
                </a:solidFill>
              </a:rPr>
              <a:t>Compiler Directives </a:t>
            </a:r>
            <a:r>
              <a:rPr lang="en-US" sz="3200" dirty="0"/>
              <a:t>(44</a:t>
            </a:r>
            <a:r>
              <a:rPr lang="en-US" sz="3200" dirty="0" smtClean="0"/>
              <a:t>)</a:t>
            </a:r>
            <a:br>
              <a:rPr lang="en-US" sz="3200" dirty="0" smtClean="0"/>
            </a:br>
            <a:endParaRPr lang="en-US" sz="3200" dirty="0"/>
          </a:p>
          <a:p>
            <a:pPr lvl="1"/>
            <a:r>
              <a:rPr lang="en-US" sz="3200" dirty="0">
                <a:solidFill>
                  <a:srgbClr val="0000FF"/>
                </a:solidFill>
              </a:rPr>
              <a:t>Runtime Library Routines </a:t>
            </a:r>
            <a:r>
              <a:rPr lang="en-US" sz="3200" dirty="0"/>
              <a:t>(35</a:t>
            </a:r>
            <a:r>
              <a:rPr lang="en-US" sz="3200" dirty="0" smtClean="0"/>
              <a:t>)</a:t>
            </a:r>
            <a:br>
              <a:rPr lang="en-US" sz="3200" dirty="0" smtClean="0"/>
            </a:br>
            <a:endParaRPr lang="en-US" sz="3200" dirty="0"/>
          </a:p>
          <a:p>
            <a:pPr lvl="1"/>
            <a:r>
              <a:rPr lang="en-US" sz="3200" dirty="0">
                <a:solidFill>
                  <a:srgbClr val="0000FF"/>
                </a:solidFill>
              </a:rPr>
              <a:t>Environment Variables </a:t>
            </a:r>
            <a:r>
              <a:rPr lang="en-US" sz="3200" dirty="0"/>
              <a:t>(13)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err="1" smtClean="0"/>
              <a:t>Three</a:t>
            </a:r>
            <a:r>
              <a:rPr lang="pt-BR" b="1" dirty="0" smtClean="0"/>
              <a:t> </a:t>
            </a:r>
            <a:r>
              <a:rPr lang="pt-BR" b="1" dirty="0" err="1" smtClean="0"/>
              <a:t>Components</a:t>
            </a:r>
            <a:r>
              <a:rPr lang="pt-BR" b="1" dirty="0"/>
              <a:t> </a:t>
            </a:r>
            <a:r>
              <a:rPr lang="pt-BR" b="1" dirty="0" smtClean="0"/>
              <a:t>(2)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application developer decides </a:t>
            </a:r>
            <a:r>
              <a:rPr lang="en-US" dirty="0">
                <a:solidFill>
                  <a:srgbClr val="0000FF"/>
                </a:solidFill>
              </a:rPr>
              <a:t>how to employ these components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 simplest case, </a:t>
            </a:r>
            <a:r>
              <a:rPr lang="en-US" dirty="0">
                <a:solidFill>
                  <a:srgbClr val="0000FF"/>
                </a:solidFill>
              </a:rPr>
              <a:t>only a few of them</a:t>
            </a:r>
            <a:r>
              <a:rPr lang="en-US" dirty="0"/>
              <a:t> are needed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Implementations differ in their support of all API components. </a:t>
            </a:r>
          </a:p>
          <a:p>
            <a:endParaRPr lang="en-US" dirty="0" smtClean="0"/>
          </a:p>
          <a:p>
            <a:endParaRPr lang="en-US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/>
              <a:t>Compiler</a:t>
            </a:r>
            <a:r>
              <a:rPr lang="pt-BR" b="1" dirty="0"/>
              <a:t> </a:t>
            </a:r>
            <a:r>
              <a:rPr lang="pt-BR" b="1" dirty="0" err="1"/>
              <a:t>Directives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Compiler </a:t>
            </a:r>
            <a:r>
              <a:rPr lang="en-US" dirty="0"/>
              <a:t>directives appear as comments in your source code and are ignored by compilers unless you tell them otherwise - usually by specifying the appropriate compiler flag, as discussed in the </a:t>
            </a:r>
            <a:r>
              <a:rPr lang="en-US" u="sng" dirty="0">
                <a:hlinkClick r:id="rId2"/>
              </a:rPr>
              <a:t>Compiling</a:t>
            </a:r>
            <a:r>
              <a:rPr lang="en-US" dirty="0"/>
              <a:t> section later.</a:t>
            </a:r>
            <a:endParaRPr lang="pt-B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Compiler</a:t>
            </a:r>
            <a:r>
              <a:rPr lang="pt-BR" b="1" dirty="0" smtClean="0"/>
              <a:t> </a:t>
            </a:r>
            <a:r>
              <a:rPr lang="pt-BR" b="1" dirty="0" err="1" smtClean="0"/>
              <a:t>Directives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OpenMP</a:t>
            </a:r>
            <a:r>
              <a:rPr lang="en-US" dirty="0"/>
              <a:t> compiler directives are used for various purposes</a:t>
            </a:r>
            <a:r>
              <a:rPr lang="en-US" dirty="0" smtClean="0"/>
              <a:t>:  </a:t>
            </a:r>
            <a:r>
              <a:rPr lang="en-US" i="1" dirty="0" smtClean="0">
                <a:solidFill>
                  <a:srgbClr val="0000FF"/>
                </a:solidFill>
              </a:rPr>
              <a:t>Spawning </a:t>
            </a:r>
            <a:r>
              <a:rPr lang="en-US" i="1" dirty="0">
                <a:solidFill>
                  <a:srgbClr val="0000FF"/>
                </a:solidFill>
              </a:rPr>
              <a:t>a parallel </a:t>
            </a:r>
            <a:r>
              <a:rPr lang="en-US" i="1" dirty="0" smtClean="0">
                <a:solidFill>
                  <a:srgbClr val="0000FF"/>
                </a:solidFill>
              </a:rPr>
              <a:t>region</a:t>
            </a:r>
            <a:r>
              <a:rPr lang="en-US" i="1" dirty="0" smtClean="0"/>
              <a:t>.</a:t>
            </a:r>
            <a:endParaRPr lang="en-US" i="1" dirty="0"/>
          </a:p>
          <a:p>
            <a:endParaRPr lang="en-US" dirty="0" smtClean="0"/>
          </a:p>
          <a:p>
            <a:r>
              <a:rPr lang="en-US" dirty="0" smtClean="0"/>
              <a:t>Dividing </a:t>
            </a:r>
            <a:r>
              <a:rPr lang="en-US" dirty="0"/>
              <a:t>blocks of code among </a:t>
            </a:r>
            <a:r>
              <a:rPr lang="en-US" dirty="0" smtClean="0"/>
              <a:t>threads.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Distributing </a:t>
            </a:r>
            <a:r>
              <a:rPr lang="en-US" dirty="0"/>
              <a:t>loop iterations between </a:t>
            </a:r>
            <a:r>
              <a:rPr lang="en-US" dirty="0" smtClean="0"/>
              <a:t>threads.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Serializing </a:t>
            </a:r>
            <a:r>
              <a:rPr lang="en-US" dirty="0"/>
              <a:t>sections of </a:t>
            </a:r>
            <a:r>
              <a:rPr lang="en-US" dirty="0" smtClean="0"/>
              <a:t>code.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Synchronization </a:t>
            </a:r>
            <a:r>
              <a:rPr lang="en-US" dirty="0"/>
              <a:t>of work among </a:t>
            </a:r>
            <a:r>
              <a:rPr lang="en-US" dirty="0" smtClean="0"/>
              <a:t>threads.</a:t>
            </a:r>
            <a:endParaRPr lang="en-US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Compiler</a:t>
            </a:r>
            <a:r>
              <a:rPr lang="pt-BR" b="1" dirty="0" smtClean="0"/>
              <a:t> </a:t>
            </a:r>
            <a:r>
              <a:rPr lang="pt-BR" b="1" dirty="0" err="1" smtClean="0"/>
              <a:t>Directives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Compiler directives have the following syntax</a:t>
            </a:r>
            <a:r>
              <a:rPr lang="en-US" dirty="0" smtClean="0"/>
              <a:t>:</a:t>
            </a:r>
          </a:p>
          <a:p>
            <a:endParaRPr lang="en-US" b="1" i="1" dirty="0"/>
          </a:p>
          <a:p>
            <a:pPr>
              <a:buNone/>
            </a:pPr>
            <a:r>
              <a:rPr lang="en-US" b="1" i="1" dirty="0" smtClean="0"/>
              <a:t>    sentinel        directive-name        [clause, ...]</a:t>
            </a:r>
          </a:p>
          <a:p>
            <a:pPr>
              <a:buNone/>
            </a:pPr>
            <a:endParaRPr lang="en-US" b="1" i="1" dirty="0" smtClean="0"/>
          </a:p>
          <a:p>
            <a:r>
              <a:rPr lang="en-US" dirty="0" smtClean="0"/>
              <a:t>For </a:t>
            </a:r>
            <a:r>
              <a:rPr lang="pt-BR" dirty="0" smtClean="0"/>
              <a:t>C/C++ </a:t>
            </a:r>
            <a:r>
              <a:rPr lang="en-US" dirty="0" smtClean="0"/>
              <a:t>Example :</a:t>
            </a:r>
            <a:endParaRPr lang="en-US" dirty="0"/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#</a:t>
            </a:r>
            <a:r>
              <a:rPr lang="pt-BR" b="1" dirty="0" err="1" smtClean="0"/>
              <a:t>pragma</a:t>
            </a:r>
            <a:r>
              <a:rPr lang="pt-BR" b="1" dirty="0" smtClean="0"/>
              <a:t>  </a:t>
            </a:r>
            <a:r>
              <a:rPr lang="pt-BR" b="1" dirty="0" err="1" smtClean="0"/>
              <a:t>omp</a:t>
            </a:r>
            <a:r>
              <a:rPr lang="pt-BR" b="1" dirty="0" smtClean="0"/>
              <a:t>  </a:t>
            </a:r>
            <a:r>
              <a:rPr lang="pt-BR" b="1" dirty="0" err="1" smtClean="0"/>
              <a:t>parallel</a:t>
            </a:r>
            <a:r>
              <a:rPr lang="pt-BR" b="1" dirty="0" smtClean="0"/>
              <a:t>  default(</a:t>
            </a:r>
            <a:r>
              <a:rPr lang="pt-BR" b="1" dirty="0" err="1" smtClean="0"/>
              <a:t>shared</a:t>
            </a:r>
            <a:r>
              <a:rPr lang="pt-BR" b="1" dirty="0" smtClean="0"/>
              <a:t>) </a:t>
            </a:r>
            <a:r>
              <a:rPr lang="pt-BR" b="1" dirty="0" err="1" smtClean="0"/>
              <a:t>private</a:t>
            </a:r>
            <a:r>
              <a:rPr lang="pt-BR" b="1" dirty="0" smtClean="0"/>
              <a:t>(beta,</a:t>
            </a:r>
            <a:r>
              <a:rPr lang="pt-BR" b="1" dirty="0" err="1" smtClean="0"/>
              <a:t>pi</a:t>
            </a:r>
            <a:r>
              <a:rPr lang="pt-BR" b="1" dirty="0" smtClean="0"/>
              <a:t>)</a:t>
            </a:r>
            <a:endParaRPr lang="pt-B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CUDA </a:t>
            </a:r>
            <a:br>
              <a:rPr lang="pt-BR" dirty="0" smtClean="0"/>
            </a:br>
            <a:r>
              <a:rPr lang="en-US" b="1" dirty="0" smtClean="0">
                <a:hlinkClick r:id="rId2"/>
              </a:rPr>
              <a:t>A Scalable Programming Model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smtClean="0">
                <a:hlinkClick r:id="rId2"/>
              </a:rPr>
              <a:t>http://docs.nvidia.com/cuda/cuda-c-programming-guide/#axzz4B2DgQ0WL</a:t>
            </a: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CPU </a:t>
            </a:r>
            <a:r>
              <a:rPr lang="pt-BR" dirty="0" smtClean="0">
                <a:sym typeface="Wingdings" pitchFamily="2" charset="2"/>
              </a:rPr>
              <a:t> GPU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endParaRPr lang="pt-BR" sz="7200" dirty="0" smtClean="0"/>
          </a:p>
          <a:p>
            <a:r>
              <a:rPr lang="pt-BR" sz="7200" dirty="0" smtClean="0"/>
              <a:t>Com </a:t>
            </a:r>
            <a:r>
              <a:rPr lang="pt-BR" sz="7200" dirty="0"/>
              <a:t>a evolução da tecnologia, </a:t>
            </a:r>
            <a:r>
              <a:rPr lang="pt-BR" sz="7200" dirty="0">
                <a:solidFill>
                  <a:srgbClr val="0000FF"/>
                </a:solidFill>
              </a:rPr>
              <a:t>o poder de processamento das </a:t>
            </a:r>
            <a:r>
              <a:rPr lang="pt-BR" sz="7200" dirty="0" err="1">
                <a:solidFill>
                  <a:srgbClr val="0000FF"/>
                </a:solidFill>
              </a:rPr>
              <a:t>CPUs</a:t>
            </a:r>
            <a:r>
              <a:rPr lang="pt-BR" sz="7200" dirty="0">
                <a:solidFill>
                  <a:srgbClr val="0000FF"/>
                </a:solidFill>
              </a:rPr>
              <a:t> foi crescendo exponencialmente</a:t>
            </a:r>
            <a:r>
              <a:rPr lang="pt-BR" sz="7200" dirty="0"/>
              <a:t>. </a:t>
            </a:r>
            <a:endParaRPr lang="pt-BR" sz="7200" dirty="0" smtClean="0"/>
          </a:p>
          <a:p>
            <a:endParaRPr lang="pt-BR" sz="7200" dirty="0"/>
          </a:p>
          <a:p>
            <a:r>
              <a:rPr lang="pt-BR" sz="7200" dirty="0" smtClean="0"/>
              <a:t>Na </a:t>
            </a:r>
            <a:r>
              <a:rPr lang="pt-BR" sz="7200" dirty="0"/>
              <a:t>contramão, </a:t>
            </a:r>
            <a:r>
              <a:rPr lang="pt-BR" sz="7200" dirty="0">
                <a:solidFill>
                  <a:srgbClr val="0000FF"/>
                </a:solidFill>
              </a:rPr>
              <a:t>o seu consumo elétrico foi diminuindo</a:t>
            </a:r>
            <a:r>
              <a:rPr lang="pt-BR" sz="7200" dirty="0"/>
              <a:t>, e atualmente é bastante difícil encontrar computadores à venda que não tenham um desempenho satisfatório. </a:t>
            </a:r>
            <a:endParaRPr lang="pt-BR" sz="7200" dirty="0" smtClean="0"/>
          </a:p>
          <a:p>
            <a:endParaRPr lang="pt-BR" sz="7200" dirty="0"/>
          </a:p>
          <a:p>
            <a:r>
              <a:rPr lang="pt-BR" sz="7200" dirty="0" smtClean="0"/>
              <a:t>Porém</a:t>
            </a:r>
            <a:r>
              <a:rPr lang="pt-BR" sz="7200" dirty="0"/>
              <a:t>, </a:t>
            </a:r>
            <a:r>
              <a:rPr lang="pt-BR" sz="7200" dirty="0">
                <a:solidFill>
                  <a:srgbClr val="0000FF"/>
                </a:solidFill>
              </a:rPr>
              <a:t>a demanda por aplicativos gráficos cresceu muito além da média, e mesmo que as </a:t>
            </a:r>
            <a:r>
              <a:rPr lang="pt-BR" sz="7200" dirty="0" err="1">
                <a:solidFill>
                  <a:srgbClr val="0000FF"/>
                </a:solidFill>
              </a:rPr>
              <a:t>CPUs</a:t>
            </a:r>
            <a:r>
              <a:rPr lang="pt-BR" sz="7200" dirty="0">
                <a:solidFill>
                  <a:srgbClr val="0000FF"/>
                </a:solidFill>
              </a:rPr>
              <a:t> atuais tenham um bom poder de processamento, </a:t>
            </a:r>
            <a:r>
              <a:rPr lang="pt-BR" sz="7200" dirty="0" smtClean="0">
                <a:solidFill>
                  <a:srgbClr val="0000FF"/>
                </a:solidFill>
              </a:rPr>
              <a:t>precisamos de </a:t>
            </a:r>
            <a:r>
              <a:rPr lang="pt-BR" sz="7200" dirty="0" err="1" smtClean="0">
                <a:solidFill>
                  <a:srgbClr val="0000FF"/>
                </a:solidFill>
              </a:rPr>
              <a:t>GPUs</a:t>
            </a:r>
            <a:r>
              <a:rPr lang="pt-BR" sz="7200" dirty="0" smtClean="0">
                <a:solidFill>
                  <a:srgbClr val="0000FF"/>
                </a:solidFill>
              </a:rPr>
              <a:t>,</a:t>
            </a:r>
            <a:r>
              <a:rPr lang="pt-BR" sz="7200" dirty="0" smtClean="0"/>
              <a:t> pois elas </a:t>
            </a:r>
            <a:r>
              <a:rPr lang="pt-BR" sz="7200" dirty="0"/>
              <a:t>ainda não conseguem substituir as </a:t>
            </a:r>
            <a:r>
              <a:rPr lang="pt-BR" sz="7200" dirty="0" err="1"/>
              <a:t>GPUs</a:t>
            </a:r>
            <a:r>
              <a:rPr lang="pt-BR" sz="7200" dirty="0"/>
              <a:t> externas</a:t>
            </a:r>
            <a:r>
              <a:rPr lang="pt-BR" sz="7200" dirty="0" smtClean="0"/>
              <a:t>.</a:t>
            </a:r>
          </a:p>
          <a:p>
            <a:endParaRPr lang="pt-BR" sz="7200" dirty="0"/>
          </a:p>
          <a:p>
            <a:r>
              <a:rPr lang="pt-BR" sz="7200" dirty="0" smtClean="0"/>
              <a:t>Matéria completa:</a:t>
            </a:r>
          </a:p>
          <a:p>
            <a:pPr>
              <a:buNone/>
            </a:pPr>
            <a:r>
              <a:rPr lang="pt-BR" sz="7200" dirty="0" smtClean="0">
                <a:hlinkClick r:id="rId2"/>
              </a:rPr>
              <a:t>http://canaltech.com.br/o-que-e/desempenho/O-que-e-uma-APU/</a:t>
            </a:r>
            <a:r>
              <a:rPr lang="pt-BR" sz="7200" dirty="0" smtClean="0"/>
              <a:t/>
            </a:r>
            <a:br>
              <a:rPr lang="pt-BR" sz="7200" dirty="0" smtClean="0"/>
            </a:br>
            <a:r>
              <a:rPr lang="pt-BR" sz="6200" dirty="0" smtClean="0"/>
              <a:t/>
            </a:r>
            <a:br>
              <a:rPr lang="pt-BR" sz="6200" dirty="0" smtClean="0"/>
            </a:br>
            <a:endParaRPr lang="pt-BR" sz="62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7106" name="Picture 2" descr="The GPU Devotes More Transistors to Data Processing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348880"/>
            <a:ext cx="691276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Memory Hierarchy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340768"/>
            <a:ext cx="4105275" cy="4791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713387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9154" name="Picture 2" descr="Heterogeneous Programming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412776"/>
            <a:ext cx="4114800" cy="53168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MPI </a:t>
            </a:r>
            <a:endParaRPr lang="pt-BR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00FF"/>
                </a:solidFill>
              </a:rPr>
              <a:t>MPI = </a:t>
            </a:r>
            <a:r>
              <a:rPr lang="pt-BR" dirty="0" err="1" smtClean="0">
                <a:solidFill>
                  <a:srgbClr val="0000FF"/>
                </a:solidFill>
              </a:rPr>
              <a:t>Message</a:t>
            </a:r>
            <a:r>
              <a:rPr lang="pt-BR" dirty="0" smtClean="0">
                <a:solidFill>
                  <a:srgbClr val="0000FF"/>
                </a:solidFill>
              </a:rPr>
              <a:t> </a:t>
            </a:r>
            <a:r>
              <a:rPr lang="pt-BR" dirty="0" err="1" smtClean="0">
                <a:solidFill>
                  <a:srgbClr val="0000FF"/>
                </a:solidFill>
              </a:rPr>
              <a:t>Passing</a:t>
            </a:r>
            <a:r>
              <a:rPr lang="pt-BR" dirty="0" smtClean="0">
                <a:solidFill>
                  <a:srgbClr val="0000FF"/>
                </a:solidFill>
              </a:rPr>
              <a:t> Interface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MPI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err="1" smtClean="0"/>
              <a:t>Message</a:t>
            </a:r>
            <a:r>
              <a:rPr lang="pt-BR" b="1" dirty="0" smtClean="0"/>
              <a:t> </a:t>
            </a:r>
            <a:r>
              <a:rPr lang="pt-BR" b="1" dirty="0" err="1" smtClean="0"/>
              <a:t>Passing</a:t>
            </a:r>
            <a:r>
              <a:rPr lang="pt-BR" b="1" dirty="0" smtClean="0"/>
              <a:t> Interface</a:t>
            </a:r>
            <a:r>
              <a:rPr lang="pt-BR" dirty="0" smtClean="0"/>
              <a:t> (</a:t>
            </a:r>
            <a:r>
              <a:rPr lang="pt-BR" b="1" dirty="0" smtClean="0"/>
              <a:t>MPI</a:t>
            </a:r>
            <a:r>
              <a:rPr lang="pt-BR" dirty="0" smtClean="0"/>
              <a:t>) é um padrão para </a:t>
            </a:r>
            <a:r>
              <a:rPr lang="pt-BR" dirty="0" smtClean="0">
                <a:hlinkClick r:id="rId2" tooltip="Rede de computadores"/>
              </a:rPr>
              <a:t>comunicação de dados</a:t>
            </a:r>
            <a:r>
              <a:rPr lang="pt-BR" dirty="0" smtClean="0"/>
              <a:t> em </a:t>
            </a:r>
            <a:r>
              <a:rPr lang="pt-BR" dirty="0" smtClean="0">
                <a:hlinkClick r:id="rId3" tooltip="Computação paralela"/>
              </a:rPr>
              <a:t>computação paralela</a:t>
            </a:r>
            <a:r>
              <a:rPr lang="pt-BR" dirty="0" smtClean="0"/>
              <a:t>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Existem </a:t>
            </a:r>
            <a:r>
              <a:rPr lang="pt-BR" dirty="0" smtClean="0"/>
              <a:t>várias modalidades de computação paralela, e dependendo do problema que se está tentando resolver, pode ser necessário passar informações entre </a:t>
            </a:r>
            <a:r>
              <a:rPr lang="pt-BR" dirty="0" smtClean="0"/>
              <a:t>os vários</a:t>
            </a:r>
            <a:r>
              <a:rPr lang="pt-BR" dirty="0" smtClean="0"/>
              <a:t> </a:t>
            </a:r>
            <a:r>
              <a:rPr lang="pt-BR" dirty="0" smtClean="0">
                <a:hlinkClick r:id="rId4" tooltip="Processador"/>
              </a:rPr>
              <a:t>processadores</a:t>
            </a:r>
            <a:r>
              <a:rPr lang="pt-BR" dirty="0" smtClean="0"/>
              <a:t> ou </a:t>
            </a:r>
            <a:r>
              <a:rPr lang="pt-BR" dirty="0" smtClean="0">
                <a:hlinkClick r:id="rId5" tooltip="Nodo"/>
              </a:rPr>
              <a:t>nodos</a:t>
            </a:r>
            <a:r>
              <a:rPr lang="pt-BR" dirty="0" smtClean="0"/>
              <a:t> de um </a:t>
            </a:r>
            <a:r>
              <a:rPr lang="pt-BR" dirty="0" smtClean="0">
                <a:hlinkClick r:id="rId6" tooltip="Cluster"/>
              </a:rPr>
              <a:t>cluster</a:t>
            </a:r>
            <a:r>
              <a:rPr lang="pt-BR" dirty="0" smtClean="0"/>
              <a:t>, e o MPI oferece uma infraestrutura para essa tarefa.</a:t>
            </a:r>
            <a:endParaRPr lang="pt-B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MPI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No padrão MPI, uma </a:t>
            </a:r>
            <a:r>
              <a:rPr lang="pt-BR" dirty="0" smtClean="0">
                <a:hlinkClick r:id="rId2" tooltip="Aplicação"/>
              </a:rPr>
              <a:t>aplicação</a:t>
            </a:r>
            <a:r>
              <a:rPr lang="pt-BR" dirty="0" smtClean="0"/>
              <a:t> é constituída por um ou mais </a:t>
            </a:r>
            <a:r>
              <a:rPr lang="pt-BR" dirty="0" smtClean="0">
                <a:hlinkClick r:id="rId3" tooltip="Processos"/>
              </a:rPr>
              <a:t>processos</a:t>
            </a:r>
            <a:r>
              <a:rPr lang="pt-BR" dirty="0" smtClean="0"/>
              <a:t> que se comunicam, acionando-se funções para o envio e recebimento de </a:t>
            </a:r>
            <a:r>
              <a:rPr lang="pt-BR" dirty="0" smtClean="0">
                <a:hlinkClick r:id="rId4" tooltip="Mensagem"/>
              </a:rPr>
              <a:t>mensagens</a:t>
            </a:r>
            <a:r>
              <a:rPr lang="pt-BR" dirty="0" smtClean="0"/>
              <a:t> entre os processos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/>
              <a:t>MPI consiste em uma biblioteca. Um Processo MPI consiste de um programa C ou Fortran 77 que comunica-se com outros </a:t>
            </a:r>
            <a:r>
              <a:rPr lang="pt-BR" dirty="0" smtClean="0"/>
              <a:t>processos </a:t>
            </a:r>
            <a:r>
              <a:rPr lang="pt-BR" dirty="0"/>
              <a:t>MPI chamando rotinas MPI. As rotinas MPI dão ao programador uma interface consistente em uma ampla </a:t>
            </a:r>
            <a:r>
              <a:rPr lang="pt-BR" dirty="0" smtClean="0"/>
              <a:t>variedade </a:t>
            </a:r>
            <a:r>
              <a:rPr lang="pt-BR" dirty="0"/>
              <a:t>de plataformas diferentes.</a:t>
            </a:r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MPI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</a:t>
            </a:r>
            <a:r>
              <a:rPr lang="pt-BR" dirty="0" smtClean="0"/>
              <a:t>objetivo de MPI é prover um amplo padrão para escrever programas com passagem de mensagens de forma prática, portátil, eficiente e flexível. </a:t>
            </a:r>
          </a:p>
          <a:p>
            <a:endParaRPr lang="pt-BR" dirty="0" smtClean="0"/>
          </a:p>
          <a:p>
            <a:r>
              <a:rPr lang="pt-BR" dirty="0" smtClean="0"/>
              <a:t>MPI não é um </a:t>
            </a:r>
            <a:r>
              <a:rPr lang="pt-BR" dirty="0" smtClean="0"/>
              <a:t>padrão </a:t>
            </a:r>
            <a:r>
              <a:rPr lang="pt-BR" dirty="0" smtClean="0">
                <a:hlinkClick r:id="rId2" tooltip="IEEE"/>
              </a:rPr>
              <a:t>IEEE</a:t>
            </a:r>
            <a:r>
              <a:rPr lang="pt-BR" dirty="0" smtClean="0"/>
              <a:t> ou um padrão </a:t>
            </a:r>
            <a:r>
              <a:rPr lang="pt-BR" dirty="0" smtClean="0">
                <a:hlinkClick r:id="rId3" tooltip="ISO"/>
              </a:rPr>
              <a:t>ISO</a:t>
            </a:r>
            <a:r>
              <a:rPr lang="pt-BR" dirty="0" smtClean="0"/>
              <a:t>, mas chega a ser um padrão industrial para o desenvolvimento de programas com troca de mensagens. 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OpenMPI</a:t>
            </a:r>
            <a:r>
              <a:rPr lang="pt-BR" dirty="0" smtClean="0"/>
              <a:t> no </a:t>
            </a:r>
            <a:r>
              <a:rPr lang="pt-BR" dirty="0" err="1" smtClean="0"/>
              <a:t>Ubuntu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i="1" dirty="0" smtClean="0"/>
          </a:p>
          <a:p>
            <a:r>
              <a:rPr lang="pt-BR" dirty="0"/>
              <a:t>Para instalar um ambiente de desenvolvimento para MPI no </a:t>
            </a:r>
            <a:r>
              <a:rPr lang="pt-BR" dirty="0" err="1">
                <a:hlinkClick r:id="rId2"/>
              </a:rPr>
              <a:t>Ubuntu</a:t>
            </a:r>
            <a:r>
              <a:rPr lang="pt-BR" dirty="0">
                <a:hlinkClick r:id="rId2"/>
              </a:rPr>
              <a:t> </a:t>
            </a:r>
            <a:r>
              <a:rPr lang="pt-BR" dirty="0" smtClean="0">
                <a:hlinkClick r:id="rId2"/>
              </a:rPr>
              <a:t>Linux</a:t>
            </a:r>
            <a:r>
              <a:rPr lang="pt-BR" dirty="0" smtClean="0"/>
              <a:t> basta </a:t>
            </a:r>
            <a:r>
              <a:rPr lang="pt-BR" dirty="0"/>
              <a:t>um comando:</a:t>
            </a:r>
            <a:endParaRPr lang="en-US" i="1" dirty="0"/>
          </a:p>
          <a:p>
            <a:pPr>
              <a:buNone/>
            </a:pPr>
            <a:r>
              <a:rPr lang="en-US" i="1" dirty="0"/>
              <a:t/>
            </a:r>
            <a:br>
              <a:rPr lang="en-US" i="1" dirty="0"/>
            </a:br>
            <a:r>
              <a:rPr lang="en-US" sz="2800" i="1" dirty="0" err="1" smtClean="0"/>
              <a:t>sudo</a:t>
            </a:r>
            <a:r>
              <a:rPr lang="en-US" sz="2800" i="1" dirty="0" smtClean="0"/>
              <a:t> </a:t>
            </a:r>
            <a:r>
              <a:rPr lang="en-US" sz="2800" i="1" dirty="0"/>
              <a:t>apt-get </a:t>
            </a:r>
            <a:r>
              <a:rPr lang="en-US" sz="2800" i="1" dirty="0" smtClean="0"/>
              <a:t>install </a:t>
            </a:r>
            <a:r>
              <a:rPr lang="en-US" sz="2800" i="1" dirty="0"/>
              <a:t>build-essential </a:t>
            </a:r>
            <a:r>
              <a:rPr lang="en-US" sz="2800" i="1" dirty="0" err="1" smtClean="0">
                <a:solidFill>
                  <a:srgbClr val="0000FF"/>
                </a:solidFill>
              </a:rPr>
              <a:t>openmpi</a:t>
            </a:r>
            <a:r>
              <a:rPr lang="en-US" sz="2800" i="1" dirty="0" smtClean="0">
                <a:solidFill>
                  <a:srgbClr val="0000FF"/>
                </a:solidFill>
              </a:rPr>
              <a:t>-dev</a:t>
            </a:r>
          </a:p>
          <a:p>
            <a:pPr>
              <a:buNone/>
            </a:pPr>
            <a:endParaRPr lang="en-US" sz="2800" i="1" dirty="0">
              <a:solidFill>
                <a:srgbClr val="0000FF"/>
              </a:solidFill>
            </a:endParaRPr>
          </a:p>
          <a:p>
            <a:r>
              <a:rPr lang="pt-BR" sz="2800" dirty="0" smtClean="0">
                <a:solidFill>
                  <a:srgbClr val="0000FF"/>
                </a:solidFill>
                <a:hlinkClick r:id="rId3"/>
              </a:rPr>
              <a:t>http://silveiraneto.net/2007/08/29/ola-mundo-paralelo-com-mpi/</a:t>
            </a:r>
            <a:endParaRPr lang="pt-BR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Modelo de Programação</a:t>
            </a:r>
            <a:br>
              <a:rPr lang="pt-BR" dirty="0" smtClean="0"/>
            </a:br>
            <a:r>
              <a:rPr lang="pt-BR" dirty="0" err="1" smtClean="0">
                <a:solidFill>
                  <a:srgbClr val="0000FF"/>
                </a:solidFill>
              </a:rPr>
              <a:t>OpenCL</a:t>
            </a: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OpenCL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err="1" smtClean="0"/>
              <a:t>OpenCL</a:t>
            </a:r>
            <a:r>
              <a:rPr lang="pt-BR" dirty="0" smtClean="0"/>
              <a:t> (</a:t>
            </a:r>
            <a:r>
              <a:rPr lang="pt-BR" b="1" dirty="0" smtClean="0"/>
              <a:t>Open</a:t>
            </a:r>
            <a:r>
              <a:rPr lang="pt-BR" dirty="0" smtClean="0"/>
              <a:t> </a:t>
            </a:r>
            <a:r>
              <a:rPr lang="pt-BR" b="1" dirty="0" smtClean="0"/>
              <a:t>C</a:t>
            </a:r>
            <a:r>
              <a:rPr lang="pt-BR" dirty="0" smtClean="0"/>
              <a:t>omputing </a:t>
            </a:r>
            <a:r>
              <a:rPr lang="pt-BR" b="1" dirty="0" err="1" smtClean="0"/>
              <a:t>L</a:t>
            </a:r>
            <a:r>
              <a:rPr lang="pt-BR" dirty="0" err="1" smtClean="0"/>
              <a:t>anguage</a:t>
            </a:r>
            <a:r>
              <a:rPr lang="pt-BR" dirty="0" smtClean="0"/>
              <a:t>) é </a:t>
            </a:r>
            <a:r>
              <a:rPr lang="pt-BR" dirty="0" smtClean="0"/>
              <a:t>um modelo de programação para </a:t>
            </a:r>
            <a:r>
              <a:rPr lang="pt-BR" dirty="0" smtClean="0"/>
              <a:t>escrever programas que funcionam em plataformas heterogêneas, consistindo em </a:t>
            </a:r>
            <a:r>
              <a:rPr lang="pt-BR" dirty="0" err="1" smtClean="0">
                <a:hlinkClick r:id="rId2" tooltip="Central processing unit"/>
              </a:rPr>
              <a:t>CPUs</a:t>
            </a:r>
            <a:r>
              <a:rPr lang="pt-BR" dirty="0" smtClean="0"/>
              <a:t>, </a:t>
            </a:r>
            <a:r>
              <a:rPr lang="pt-BR" dirty="0" err="1" smtClean="0">
                <a:hlinkClick r:id="rId3" tooltip="Graphics processing unit"/>
              </a:rPr>
              <a:t>GPUs</a:t>
            </a:r>
            <a:r>
              <a:rPr lang="pt-BR" dirty="0" smtClean="0"/>
              <a:t> e outros processadores. </a:t>
            </a:r>
            <a:endParaRPr lang="pt-BR" dirty="0" smtClean="0"/>
          </a:p>
          <a:p>
            <a:endParaRPr lang="pt-BR" dirty="0"/>
          </a:p>
          <a:p>
            <a:r>
              <a:rPr lang="pt-BR" dirty="0" err="1" smtClean="0"/>
              <a:t>OpenCL</a:t>
            </a:r>
            <a:r>
              <a:rPr lang="pt-BR" dirty="0" smtClean="0"/>
              <a:t> </a:t>
            </a:r>
            <a:r>
              <a:rPr lang="pt-BR" dirty="0" smtClean="0"/>
              <a:t>inclui uma linguagem (baseada em </a:t>
            </a:r>
            <a:r>
              <a:rPr lang="pt-BR" dirty="0" smtClean="0">
                <a:hlinkClick r:id="rId4" tooltip="C99"/>
              </a:rPr>
              <a:t>C 99</a:t>
            </a:r>
            <a:r>
              <a:rPr lang="pt-BR" dirty="0" smtClean="0"/>
              <a:t>) para escrever </a:t>
            </a:r>
            <a:r>
              <a:rPr lang="pt-BR" i="1" dirty="0" err="1" smtClean="0">
                <a:solidFill>
                  <a:srgbClr val="0000FF"/>
                </a:solidFill>
              </a:rPr>
              <a:t>kernels</a:t>
            </a:r>
            <a:r>
              <a:rPr lang="pt-BR" dirty="0" smtClean="0"/>
              <a:t> (funções executadas em dispositivos </a:t>
            </a:r>
            <a:r>
              <a:rPr lang="pt-BR" dirty="0" err="1" smtClean="0"/>
              <a:t>OpenCL</a:t>
            </a:r>
            <a:r>
              <a:rPr lang="pt-BR" dirty="0" smtClean="0"/>
              <a:t>), além de </a:t>
            </a:r>
            <a:r>
              <a:rPr lang="pt-BR" dirty="0" err="1" smtClean="0"/>
              <a:t>APIs</a:t>
            </a:r>
            <a:r>
              <a:rPr lang="pt-BR" dirty="0" smtClean="0"/>
              <a:t> que são usadas para definir e depois controlar </a:t>
            </a:r>
            <a:r>
              <a:rPr lang="pt-BR" dirty="0" smtClean="0"/>
              <a:t>a plataforma</a:t>
            </a:r>
            <a:r>
              <a:rPr lang="pt-BR" dirty="0" smtClean="0"/>
              <a:t> </a:t>
            </a:r>
            <a:r>
              <a:rPr lang="pt-BR" dirty="0" smtClean="0">
                <a:hlinkClick r:id="rId5" tooltip="Heterogênea"/>
              </a:rPr>
              <a:t>heterogênea</a:t>
            </a:r>
            <a:r>
              <a:rPr lang="pt-BR" dirty="0" smtClean="0"/>
              <a:t>. 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Indo mais além 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r>
              <a:rPr lang="pt-BR" dirty="0"/>
              <a:t>Surgiu aí um novo nicho de mercado, onde processadores com um bom </a:t>
            </a:r>
            <a:r>
              <a:rPr lang="pt-BR" dirty="0" err="1"/>
              <a:t>chipset</a:t>
            </a:r>
            <a:r>
              <a:rPr lang="pt-BR" dirty="0"/>
              <a:t> gráfico abasteceriam o </a:t>
            </a:r>
            <a:r>
              <a:rPr lang="pt-BR" dirty="0" smtClean="0"/>
              <a:t>mercado; </a:t>
            </a:r>
          </a:p>
          <a:p>
            <a:endParaRPr lang="pt-BR" dirty="0"/>
          </a:p>
          <a:p>
            <a:r>
              <a:rPr lang="pt-BR" dirty="0"/>
              <a:t>D</a:t>
            </a:r>
            <a:r>
              <a:rPr lang="pt-BR" dirty="0" smtClean="0"/>
              <a:t>o </a:t>
            </a:r>
            <a:r>
              <a:rPr lang="pt-BR" dirty="0"/>
              <a:t>outro lado, soluções que incluem </a:t>
            </a:r>
            <a:r>
              <a:rPr lang="pt-BR" dirty="0" err="1"/>
              <a:t>CPUs</a:t>
            </a:r>
            <a:r>
              <a:rPr lang="pt-BR" dirty="0"/>
              <a:t> poderosas com placas de vídeo de última geração seriam voltadas para </a:t>
            </a:r>
            <a:r>
              <a:rPr lang="pt-BR" i="1" dirty="0" err="1"/>
              <a:t>gamers</a:t>
            </a:r>
            <a:r>
              <a:rPr lang="pt-BR" dirty="0"/>
              <a:t> e usuários entusiastas. </a:t>
            </a:r>
          </a:p>
          <a:p>
            <a:r>
              <a:rPr lang="pt-BR" dirty="0"/>
              <a:t>Essa situação permaneceu até 2011, quando a AMD lançou a sua primeira </a:t>
            </a:r>
            <a:r>
              <a:rPr lang="pt-BR" dirty="0" smtClean="0"/>
              <a:t>APU:</a:t>
            </a:r>
            <a:r>
              <a:rPr lang="pt-BR" dirty="0"/>
              <a:t>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0000FF"/>
                </a:solidFill>
              </a:rPr>
              <a:t>AMD APU 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de placas gráficas AMD </a:t>
            </a:r>
            <a:r>
              <a:rPr lang="pt-BR" dirty="0" err="1">
                <a:solidFill>
                  <a:schemeClr val="accent2">
                    <a:lumMod val="75000"/>
                  </a:schemeClr>
                </a:solidFill>
              </a:rPr>
              <a:t>Radeon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 HD e núcleos de processamento baseados na arquitetura do </a:t>
            </a:r>
            <a:r>
              <a:rPr lang="pt-BR" dirty="0" err="1">
                <a:solidFill>
                  <a:schemeClr val="accent2">
                    <a:lumMod val="75000"/>
                  </a:schemeClr>
                </a:solidFill>
              </a:rPr>
              <a:t>Phenom</a:t>
            </a:r>
            <a:r>
              <a:rPr lang="pt-BR" dirty="0">
                <a:solidFill>
                  <a:schemeClr val="accent2">
                    <a:lumMod val="75000"/>
                  </a:schemeClr>
                </a:solidFill>
              </a:rPr>
              <a:t> II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Matéria completa:</a:t>
            </a:r>
          </a:p>
          <a:p>
            <a:r>
              <a:rPr lang="pt-BR" dirty="0" smtClean="0">
                <a:hlinkClick r:id="rId2"/>
              </a:rPr>
              <a:t>http://canaltech.com.br/o-que-e/desempenho/O-que-e-uma-APU/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OpenCL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Ela foi adotada para controladores de placas gráficas pela AMD/ATI, que a tornou na sua única oferta de GPU como </a:t>
            </a:r>
            <a:r>
              <a:rPr lang="pt-BR" dirty="0" err="1" smtClean="0"/>
              <a:t>Stream</a:t>
            </a:r>
            <a:r>
              <a:rPr lang="pt-BR" dirty="0" smtClean="0"/>
              <a:t> SDK, e pela </a:t>
            </a:r>
            <a:r>
              <a:rPr lang="pt-BR" dirty="0" err="1" smtClean="0"/>
              <a:t>Nvidia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err="1" smtClean="0"/>
              <a:t>Nvidia</a:t>
            </a:r>
            <a:r>
              <a:rPr lang="pt-BR" dirty="0" smtClean="0"/>
              <a:t> oferece também </a:t>
            </a:r>
            <a:r>
              <a:rPr lang="pt-BR" dirty="0" err="1" smtClean="0"/>
              <a:t>OpenCL</a:t>
            </a:r>
            <a:r>
              <a:rPr lang="pt-BR" dirty="0" smtClean="0"/>
              <a:t> como a escolha para o seu </a:t>
            </a:r>
            <a:r>
              <a:rPr lang="pt-BR" i="1" dirty="0" smtClean="0">
                <a:solidFill>
                  <a:srgbClr val="0000FF"/>
                </a:solidFill>
              </a:rPr>
              <a:t>Compute </a:t>
            </a:r>
            <a:r>
              <a:rPr lang="pt-BR" i="1" dirty="0" err="1" smtClean="0">
                <a:solidFill>
                  <a:srgbClr val="0000FF"/>
                </a:solidFill>
              </a:rPr>
              <a:t>Unified</a:t>
            </a:r>
            <a:r>
              <a:rPr lang="pt-BR" i="1" dirty="0" smtClean="0">
                <a:solidFill>
                  <a:srgbClr val="0000FF"/>
                </a:solidFill>
              </a:rPr>
              <a:t> </a:t>
            </a:r>
            <a:r>
              <a:rPr lang="pt-BR" i="1" dirty="0" err="1" smtClean="0">
                <a:solidFill>
                  <a:srgbClr val="0000FF"/>
                </a:solidFill>
              </a:rPr>
              <a:t>Device</a:t>
            </a:r>
            <a:r>
              <a:rPr lang="pt-BR" i="1" dirty="0" smtClean="0">
                <a:solidFill>
                  <a:srgbClr val="0000FF"/>
                </a:solidFill>
              </a:rPr>
              <a:t> </a:t>
            </a:r>
            <a:r>
              <a:rPr lang="pt-BR" i="1" dirty="0" err="1" smtClean="0">
                <a:solidFill>
                  <a:srgbClr val="0000FF"/>
                </a:solidFill>
              </a:rPr>
              <a:t>Architecture</a:t>
            </a:r>
            <a:r>
              <a:rPr lang="pt-BR" i="1" dirty="0" smtClean="0">
                <a:solidFill>
                  <a:srgbClr val="0000FF"/>
                </a:solidFill>
              </a:rPr>
              <a:t> </a:t>
            </a:r>
            <a:r>
              <a:rPr lang="pt-BR" dirty="0" smtClean="0"/>
              <a:t>(</a:t>
            </a:r>
            <a:r>
              <a:rPr lang="pt-BR" i="1" dirty="0" smtClean="0"/>
              <a:t>CUDA</a:t>
            </a:r>
            <a:r>
              <a:rPr lang="pt-BR" dirty="0" smtClean="0"/>
              <a:t>) nos seus controladores. </a:t>
            </a:r>
          </a:p>
          <a:p>
            <a:endParaRPr lang="pt-BR" dirty="0" smtClean="0"/>
          </a:p>
          <a:p>
            <a:r>
              <a:rPr lang="pt-BR" dirty="0" smtClean="0"/>
              <a:t>A arquitetura </a:t>
            </a:r>
            <a:r>
              <a:rPr lang="pt-BR" dirty="0" err="1" smtClean="0"/>
              <a:t>OpenCL</a:t>
            </a:r>
            <a:r>
              <a:rPr lang="pt-BR" dirty="0" smtClean="0"/>
              <a:t> partilha uma série de interfaces computacionais, tanto com </a:t>
            </a:r>
            <a:r>
              <a:rPr lang="pt-BR" dirty="0" smtClean="0">
                <a:solidFill>
                  <a:srgbClr val="0000FF"/>
                </a:solidFill>
              </a:rPr>
              <a:t>CUDA </a:t>
            </a:r>
            <a:r>
              <a:rPr lang="pt-BR" dirty="0" smtClean="0"/>
              <a:t>da </a:t>
            </a:r>
            <a:r>
              <a:rPr lang="pt-BR" dirty="0" err="1" smtClean="0"/>
              <a:t>Nvidia</a:t>
            </a:r>
            <a:r>
              <a:rPr lang="pt-BR" dirty="0" smtClean="0"/>
              <a:t>, </a:t>
            </a:r>
            <a:r>
              <a:rPr lang="pt-BR" dirty="0" smtClean="0"/>
              <a:t>como com a concorrente </a:t>
            </a:r>
            <a:r>
              <a:rPr lang="pt-BR" i="1" dirty="0" err="1" smtClean="0">
                <a:solidFill>
                  <a:srgbClr val="0000FF"/>
                </a:solidFill>
              </a:rPr>
              <a:t>DirectCompute</a:t>
            </a:r>
            <a:r>
              <a:rPr lang="pt-BR" dirty="0" smtClean="0"/>
              <a:t> da Microsoft.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OpenCL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dirty="0" smtClean="0"/>
          </a:p>
          <a:p>
            <a:r>
              <a:rPr lang="pt-BR" dirty="0" err="1" smtClean="0"/>
              <a:t>OpenCL</a:t>
            </a:r>
            <a:r>
              <a:rPr lang="pt-BR" dirty="0" smtClean="0"/>
              <a:t> é gerido pelo consórcio tecnológico </a:t>
            </a:r>
            <a:r>
              <a:rPr lang="pt-BR" dirty="0" err="1" smtClean="0"/>
              <a:t>Khronos</a:t>
            </a:r>
            <a:r>
              <a:rPr lang="pt-BR" dirty="0" smtClean="0"/>
              <a:t> </a:t>
            </a:r>
            <a:r>
              <a:rPr lang="pt-BR" dirty="0" err="1" smtClean="0"/>
              <a:t>Group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/>
              <a:t>proposta </a:t>
            </a:r>
            <a:r>
              <a:rPr lang="pt-BR" dirty="0" err="1" smtClean="0"/>
              <a:t>OpenCL</a:t>
            </a:r>
            <a:r>
              <a:rPr lang="pt-BR" dirty="0" smtClean="0"/>
              <a:t> é similar às propostas </a:t>
            </a:r>
            <a:r>
              <a:rPr lang="pt-BR" dirty="0" err="1" smtClean="0">
                <a:hlinkClick r:id="rId2" tooltip="OpenGL"/>
              </a:rPr>
              <a:t>OpenGL</a:t>
            </a:r>
            <a:r>
              <a:rPr lang="pt-BR" dirty="0" smtClean="0"/>
              <a:t> e </a:t>
            </a:r>
            <a:r>
              <a:rPr lang="pt-BR" dirty="0" err="1" smtClean="0">
                <a:hlinkClick r:id="rId3" tooltip="OpenAL"/>
              </a:rPr>
              <a:t>OpenAL</a:t>
            </a:r>
            <a:r>
              <a:rPr lang="pt-BR" dirty="0" smtClean="0"/>
              <a:t>, que são padrões abertos da indústria para gráficos 3D e áudio, respectivamente. 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err="1" smtClean="0"/>
              <a:t>OpenCL</a:t>
            </a:r>
            <a:r>
              <a:rPr lang="pt-BR" dirty="0" smtClean="0"/>
              <a:t> </a:t>
            </a:r>
            <a:r>
              <a:rPr lang="pt-BR" dirty="0" smtClean="0"/>
              <a:t>estende o poder da </a:t>
            </a:r>
            <a:r>
              <a:rPr lang="pt-BR" dirty="0" smtClean="0">
                <a:hlinkClick r:id="rId4" tooltip="Graphics processing unit"/>
              </a:rPr>
              <a:t>GPU</a:t>
            </a:r>
            <a:r>
              <a:rPr lang="pt-BR" dirty="0" smtClean="0"/>
              <a:t> além do uso gráfico (</a:t>
            </a:r>
            <a:r>
              <a:rPr lang="pt-BR" dirty="0" smtClean="0">
                <a:hlinkClick r:id="rId5" tooltip="GPGPU"/>
              </a:rPr>
              <a:t>GPGPU</a:t>
            </a:r>
            <a:r>
              <a:rPr lang="pt-BR" dirty="0" smtClean="0"/>
              <a:t>). 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err="1" smtClean="0"/>
              <a:t>OpenCL</a:t>
            </a:r>
            <a:r>
              <a:rPr lang="pt-BR" dirty="0" smtClean="0"/>
              <a:t> permite </a:t>
            </a:r>
            <a:r>
              <a:rPr lang="pt-BR" dirty="0" smtClean="0">
                <a:hlinkClick r:id="rId6" tooltip="Programação paralela"/>
              </a:rPr>
              <a:t>programação paralela</a:t>
            </a:r>
            <a:r>
              <a:rPr lang="pt-BR" dirty="0" smtClean="0"/>
              <a:t> usando, tanto o paralelismo de tarefas, como de dados.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</a:t>
            </a:r>
            <a:r>
              <a:rPr lang="pt-BR" dirty="0" smtClean="0"/>
              <a:t>étodos Tradicionais de Programação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</a:t>
            </a:r>
            <a:r>
              <a:rPr lang="pt-BR" dirty="0" smtClean="0"/>
              <a:t>ma </a:t>
            </a:r>
            <a:r>
              <a:rPr lang="pt-BR" dirty="0"/>
              <a:t>grande quantidade de dados é processada em um único núcleo da CPU, enquanto os outros núcleos permanecem livres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  <p:pic>
        <p:nvPicPr>
          <p:cNvPr id="1026" name="Picture 2" descr="http://www.ni.com/cms/images/devzone/tut/SmallNoDataParalleli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645024"/>
            <a:ext cx="6264696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Métodos Tradicionais de Programação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</a:t>
            </a:r>
            <a:r>
              <a:rPr lang="pt-BR" dirty="0" smtClean="0"/>
              <a:t> cenário da figura anterior ilustra uma grande quantidade de dados sendo operada em um único processador. </a:t>
            </a:r>
          </a:p>
          <a:p>
            <a:endParaRPr lang="pt-BR" dirty="0"/>
          </a:p>
          <a:p>
            <a:r>
              <a:rPr lang="pt-BR" dirty="0" smtClean="0"/>
              <a:t>Neste cenário, os outros 3 núcleos da CPU disponíveis estão livres enquanto o primeiro processador opera os dados do conjunto inteiro.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</a:t>
            </a:r>
            <a:r>
              <a:rPr lang="pt-BR" dirty="0" smtClean="0"/>
              <a:t>rogramação com </a:t>
            </a:r>
            <a:br>
              <a:rPr lang="pt-BR" dirty="0" smtClean="0"/>
            </a:br>
            <a:r>
              <a:rPr lang="pt-BR" dirty="0" smtClean="0"/>
              <a:t>Paralelismo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Utilizando </a:t>
            </a:r>
            <a:r>
              <a:rPr lang="pt-BR" sz="2800" dirty="0"/>
              <a:t>a técnica de programação com paralelismo de dados, uma grande quantidade de dados pode ser processada em paralelo em múltiplos núcleos da </a:t>
            </a:r>
            <a:r>
              <a:rPr lang="pt-BR" sz="2800" dirty="0" smtClean="0"/>
              <a:t>CPU.</a:t>
            </a:r>
          </a:p>
        </p:txBody>
      </p:sp>
      <p:pic>
        <p:nvPicPr>
          <p:cNvPr id="76802" name="Picture 2" descr="http://www.ni.com/cms/images/devzone/tut/SmallDataParalleli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429000"/>
            <a:ext cx="6696744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Programação com </a:t>
            </a:r>
            <a:br>
              <a:rPr lang="pt-BR" dirty="0" smtClean="0"/>
            </a:br>
            <a:r>
              <a:rPr lang="pt-BR" dirty="0" smtClean="0"/>
              <a:t>Paralelismo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A implementação </a:t>
            </a:r>
            <a:r>
              <a:rPr lang="pt-BR" sz="2400" dirty="0"/>
              <a:t>na </a:t>
            </a:r>
            <a:r>
              <a:rPr lang="pt-BR" sz="2400" dirty="0" smtClean="0"/>
              <a:t>figura anterior, utiliza </a:t>
            </a:r>
            <a:r>
              <a:rPr lang="pt-BR" sz="2400" dirty="0"/>
              <a:t>paralelismo de dados para aproveitar completamente a força de processamento oferecida por um processador </a:t>
            </a:r>
            <a:r>
              <a:rPr lang="pt-BR" sz="2400" i="1" dirty="0" err="1"/>
              <a:t>quad-core</a:t>
            </a:r>
            <a:r>
              <a:rPr lang="pt-BR" sz="2400" dirty="0"/>
              <a:t> (quatro núcleos de processamento).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Neste </a:t>
            </a:r>
            <a:r>
              <a:rPr lang="pt-BR" sz="2400" dirty="0"/>
              <a:t>caso, a grande quantidade de dados é dividida em quatro </a:t>
            </a:r>
            <a:r>
              <a:rPr lang="pt-BR" sz="2400" dirty="0" err="1"/>
              <a:t>sub-conjuntos</a:t>
            </a:r>
            <a:r>
              <a:rPr lang="pt-BR" sz="2400" dirty="0"/>
              <a:t>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Cada </a:t>
            </a:r>
            <a:r>
              <a:rPr lang="pt-BR" sz="2400" dirty="0" err="1"/>
              <a:t>sub-conjunto</a:t>
            </a:r>
            <a:r>
              <a:rPr lang="pt-BR" sz="2400" dirty="0"/>
              <a:t> é associado a um núcleo individual para processamento. </a:t>
            </a:r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Após </a:t>
            </a:r>
            <a:r>
              <a:rPr lang="pt-BR" sz="2400" dirty="0"/>
              <a:t>o processamento ser finalizado, estes </a:t>
            </a:r>
            <a:r>
              <a:rPr lang="pt-BR" sz="2400" dirty="0" err="1"/>
              <a:t>sub-conjuntos</a:t>
            </a:r>
            <a:r>
              <a:rPr lang="pt-BR" sz="2400" dirty="0"/>
              <a:t> são reagrupados em um único e completo conjunto de dados.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O paralelismo de dados de matrizes.</a:t>
            </a:r>
          </a:p>
          <a:p>
            <a:endParaRPr lang="pt-BR" dirty="0"/>
          </a:p>
          <a:p>
            <a:r>
              <a:rPr lang="pt-BR" dirty="0"/>
              <a:t>D</a:t>
            </a:r>
            <a:r>
              <a:rPr lang="pt-BR" dirty="0" smtClean="0"/>
              <a:t>ividindo uma matriz em partes, a operação sobre a matriz pode ser computada simultaneamente nos </a:t>
            </a:r>
            <a:r>
              <a:rPr lang="pt-BR" dirty="0" smtClean="0"/>
              <a:t>núcleos de uma </a:t>
            </a:r>
            <a:r>
              <a:rPr lang="pt-BR" dirty="0"/>
              <a:t>CPU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Duas parte,dois núcleos.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Paralelismo de Dados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O paralelismo de dados é uma técnica de programação que divide uma grande quantidade de dados em partes menores que podem ser operadas em paralelo.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Após </a:t>
            </a:r>
            <a:r>
              <a:rPr lang="pt-BR" dirty="0"/>
              <a:t>os dados serem processados, eles são combinados novamente em um único conjunto.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Com </a:t>
            </a:r>
            <a:r>
              <a:rPr lang="pt-BR" dirty="0"/>
              <a:t>esta técnica, programadores podem modificar um processo que tipicamente não seria capaz de utilizar as potencialidades dos processadores multicore, assim pode ser utilizada toda a força de processamento disponível.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OpenCL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/>
              <a:t>O </a:t>
            </a:r>
            <a:r>
              <a:rPr lang="pt-BR" dirty="0" err="1"/>
              <a:t>OpenCL</a:t>
            </a:r>
            <a:r>
              <a:rPr lang="pt-BR" dirty="0"/>
              <a:t>™ é o primeiro padrão de programação verdadeiramente aberto e livre de royalties para computação para finalidades gerais em sistemas heterogêneos.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 </a:t>
            </a:r>
            <a:r>
              <a:rPr lang="pt-BR" dirty="0" err="1"/>
              <a:t>OpenCL</a:t>
            </a:r>
            <a:r>
              <a:rPr lang="pt-BR" dirty="0"/>
              <a:t>™ permite aos programadores preservar o investimento em código-fonte e visar com facilidade </a:t>
            </a:r>
            <a:r>
              <a:rPr lang="pt-BR" dirty="0" err="1"/>
              <a:t>CPUs</a:t>
            </a:r>
            <a:r>
              <a:rPr lang="pt-BR" dirty="0"/>
              <a:t>, </a:t>
            </a:r>
            <a:r>
              <a:rPr lang="pt-BR" dirty="0" err="1"/>
              <a:t>GPUs</a:t>
            </a:r>
            <a:r>
              <a:rPr lang="pt-BR" dirty="0"/>
              <a:t> e </a:t>
            </a:r>
            <a:r>
              <a:rPr lang="pt-BR" dirty="0" err="1"/>
              <a:t>APUs</a:t>
            </a:r>
            <a:r>
              <a:rPr lang="pt-BR" dirty="0"/>
              <a:t> com vários núcleos. 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Aplicativos </a:t>
            </a:r>
            <a:r>
              <a:rPr lang="pt-BR" dirty="0"/>
              <a:t>acelerados com </a:t>
            </a:r>
            <a:r>
              <a:rPr lang="pt-BR" dirty="0" err="1"/>
              <a:t>OpenCL</a:t>
            </a:r>
            <a:r>
              <a:rPr lang="pt-BR" dirty="0"/>
              <a:t> podem acessar o poder de processamento combinado da GPU e CPU de um computador ou servidor, ou de núcleos de APU em uma única plataforma unificada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– “uma </a:t>
            </a:r>
            <a:r>
              <a:rPr lang="pt-BR" dirty="0"/>
              <a:t>virada de mesa para os usuários da Computação de alto desempenho (HPC</a:t>
            </a:r>
            <a:r>
              <a:rPr lang="pt-BR" dirty="0" smtClean="0"/>
              <a:t>)”</a:t>
            </a:r>
            <a:endParaRPr lang="pt-BR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Arquiteturas Paralelas e Distribuídas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Problemas Computacionais </a:t>
            </a:r>
            <a:r>
              <a:rPr lang="pt-BR" dirty="0"/>
              <a:t>C</a:t>
            </a:r>
            <a:r>
              <a:rPr lang="pt-BR" dirty="0" smtClean="0"/>
              <a:t>omplexos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Podem ser </a:t>
            </a:r>
            <a:r>
              <a:rPr lang="pt-BR" b="1" dirty="0" smtClean="0"/>
              <a:t>divididos</a:t>
            </a:r>
            <a:r>
              <a:rPr lang="pt-BR" dirty="0" smtClean="0"/>
              <a:t> em partes distintas que podem ser executadas simultaneamente.</a:t>
            </a:r>
          </a:p>
          <a:p>
            <a:endParaRPr lang="pt-BR" dirty="0"/>
          </a:p>
          <a:p>
            <a:r>
              <a:rPr lang="pt-BR" dirty="0" smtClean="0"/>
              <a:t>Podem ter </a:t>
            </a:r>
            <a:r>
              <a:rPr lang="pt-BR" b="1" dirty="0" smtClean="0"/>
              <a:t>diversas instruções </a:t>
            </a:r>
            <a:r>
              <a:rPr lang="pt-BR" dirty="0" smtClean="0"/>
              <a:t>sendo executadas ao mesmo tempo.</a:t>
            </a:r>
          </a:p>
          <a:p>
            <a:endParaRPr lang="pt-BR" dirty="0"/>
          </a:p>
          <a:p>
            <a:r>
              <a:rPr lang="pt-BR" dirty="0" smtClean="0"/>
              <a:t>São executados em </a:t>
            </a:r>
            <a:r>
              <a:rPr lang="pt-BR" b="1" dirty="0" smtClean="0"/>
              <a:t>menor tempo </a:t>
            </a:r>
            <a:r>
              <a:rPr lang="pt-BR" dirty="0" smtClean="0"/>
              <a:t>quando </a:t>
            </a:r>
            <a:r>
              <a:rPr lang="pt-BR" b="1" dirty="0" smtClean="0"/>
              <a:t>múltiplos recursos</a:t>
            </a:r>
            <a:r>
              <a:rPr lang="pt-BR" dirty="0" smtClean="0"/>
              <a:t> computacionais são utilizados.</a:t>
            </a:r>
            <a:endParaRPr lang="pt-BR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Clusters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Disponibilidade de estações de trabalho com alto desempenho e redes de comunicação rápidas possibilitam a utilização de </a:t>
            </a:r>
            <a:r>
              <a:rPr lang="pt-BR" i="1" dirty="0" smtClean="0"/>
              <a:t>clusters</a:t>
            </a:r>
            <a:r>
              <a:rPr lang="pt-BR" dirty="0" smtClean="0"/>
              <a:t> como alternativa a supercomputadores e computadores paralelos. </a:t>
            </a:r>
          </a:p>
          <a:p>
            <a:endParaRPr lang="pt-BR" dirty="0"/>
          </a:p>
          <a:p>
            <a:r>
              <a:rPr lang="pt-BR" dirty="0" smtClean="0"/>
              <a:t>Aspectos: </a:t>
            </a:r>
            <a:r>
              <a:rPr lang="pt-BR" b="1" dirty="0" smtClean="0"/>
              <a:t>Baixo custo </a:t>
            </a:r>
            <a:r>
              <a:rPr lang="pt-BR" dirty="0" smtClean="0"/>
              <a:t>e </a:t>
            </a:r>
            <a:r>
              <a:rPr lang="pt-BR" b="1" dirty="0" smtClean="0"/>
              <a:t>Disponibilidade de software</a:t>
            </a:r>
            <a:r>
              <a:rPr lang="pt-BR" dirty="0" smtClean="0"/>
              <a:t> que pode ser adaptado.</a:t>
            </a:r>
          </a:p>
          <a:p>
            <a:endParaRPr lang="pt-BR" dirty="0" smtClean="0"/>
          </a:p>
          <a:p>
            <a:r>
              <a:rPr lang="pt-BR" dirty="0" smtClean="0"/>
              <a:t>Redes de interconexão rápidas são decisivas em sistemas paralelos em </a:t>
            </a:r>
            <a:r>
              <a:rPr lang="pt-BR" i="1" dirty="0" smtClean="0"/>
              <a:t>clusters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Memória Distribuída (clusters)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Computação paralela baseada na passagem de mensagem (</a:t>
            </a:r>
            <a:r>
              <a:rPr lang="pt-BR" dirty="0" err="1" smtClean="0"/>
              <a:t>Message</a:t>
            </a:r>
            <a:r>
              <a:rPr lang="pt-BR" dirty="0" smtClean="0"/>
              <a:t> </a:t>
            </a:r>
            <a:r>
              <a:rPr lang="pt-BR" dirty="0" err="1" smtClean="0"/>
              <a:t>Passing</a:t>
            </a:r>
            <a:r>
              <a:rPr lang="pt-BR" dirty="0" smtClean="0"/>
              <a:t> </a:t>
            </a:r>
            <a:r>
              <a:rPr lang="pt-BR" dirty="0" err="1" smtClean="0"/>
              <a:t>Parallel</a:t>
            </a:r>
            <a:r>
              <a:rPr lang="pt-BR" dirty="0" smtClean="0"/>
              <a:t> Programming) 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    – </a:t>
            </a:r>
            <a:r>
              <a:rPr lang="pt-BR" dirty="0" err="1" smtClean="0"/>
              <a:t>Parallel</a:t>
            </a:r>
            <a:r>
              <a:rPr lang="pt-BR" dirty="0" smtClean="0"/>
              <a:t> Virtual Machine (PVM) 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– </a:t>
            </a:r>
            <a:r>
              <a:rPr lang="pt-BR" i="1" dirty="0" err="1" smtClean="0"/>
              <a:t>Message-Passing</a:t>
            </a:r>
            <a:r>
              <a:rPr lang="pt-BR" i="1" dirty="0" smtClean="0"/>
              <a:t> Interface </a:t>
            </a:r>
            <a:r>
              <a:rPr lang="pt-BR" dirty="0" smtClean="0"/>
              <a:t>(MPI): padrão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Cloud</a:t>
            </a:r>
            <a:r>
              <a:rPr lang="pt-BR" dirty="0" smtClean="0"/>
              <a:t> Computing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"A Cloud is a type of parallel and distributed system consisting of a collection of inter-connected and virtualized computers that are dynamically provisioned and presented as one or more unified computing resource(s) based on service-level agreements established through negotiation between the service provider and consumers.” (R. </a:t>
            </a:r>
            <a:r>
              <a:rPr lang="en-US" dirty="0" err="1" smtClean="0"/>
              <a:t>Buyya</a:t>
            </a:r>
            <a:r>
              <a:rPr lang="en-US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Computação em Nuvem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dirty="0"/>
          </a:p>
          <a:p>
            <a:r>
              <a:rPr lang="pt-BR" dirty="0" smtClean="0"/>
              <a:t>Computação distribuída através de </a:t>
            </a:r>
            <a:r>
              <a:rPr lang="pt-BR" b="1" dirty="0" smtClean="0"/>
              <a:t>recursos </a:t>
            </a:r>
            <a:r>
              <a:rPr lang="pt-BR" b="1" dirty="0" err="1" smtClean="0"/>
              <a:t>virtualizados</a:t>
            </a:r>
            <a:r>
              <a:rPr lang="pt-BR" dirty="0" smtClean="0"/>
              <a:t>, acessíveis via Internet na forma de serviços.</a:t>
            </a:r>
          </a:p>
          <a:p>
            <a:endParaRPr lang="pt-BR" dirty="0"/>
          </a:p>
          <a:p>
            <a:r>
              <a:rPr lang="pt-BR" dirty="0" smtClean="0"/>
              <a:t>Conceitos: </a:t>
            </a:r>
            <a:r>
              <a:rPr lang="pt-BR" i="1" dirty="0" err="1" smtClean="0"/>
              <a:t>Infrastructure</a:t>
            </a:r>
            <a:r>
              <a:rPr lang="pt-BR" i="1" dirty="0" smtClean="0"/>
              <a:t> as a </a:t>
            </a:r>
            <a:r>
              <a:rPr lang="pt-BR" i="1" dirty="0" err="1" smtClean="0"/>
              <a:t>service</a:t>
            </a:r>
            <a:r>
              <a:rPr lang="pt-BR" i="1" dirty="0" smtClean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IaaS</a:t>
            </a:r>
            <a:r>
              <a:rPr lang="pt-BR" dirty="0" smtClean="0"/>
              <a:t>), </a:t>
            </a:r>
            <a:r>
              <a:rPr lang="pt-BR" i="1" dirty="0" err="1" smtClean="0"/>
              <a:t>Platform</a:t>
            </a:r>
            <a:r>
              <a:rPr lang="pt-BR" i="1" dirty="0" smtClean="0"/>
              <a:t> as a </a:t>
            </a:r>
            <a:r>
              <a:rPr lang="pt-BR" i="1" dirty="0" err="1" smtClean="0"/>
              <a:t>service</a:t>
            </a:r>
            <a:r>
              <a:rPr lang="pt-BR" i="1" dirty="0" smtClean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PaaS</a:t>
            </a:r>
            <a:r>
              <a:rPr lang="pt-BR" dirty="0" smtClean="0"/>
              <a:t>) e </a:t>
            </a:r>
            <a:r>
              <a:rPr lang="pt-BR" i="1" dirty="0" smtClean="0"/>
              <a:t>Software as a </a:t>
            </a:r>
            <a:r>
              <a:rPr lang="pt-BR" i="1" dirty="0" err="1" smtClean="0"/>
              <a:t>service</a:t>
            </a:r>
            <a:r>
              <a:rPr lang="pt-BR" dirty="0" smtClean="0"/>
              <a:t> (</a:t>
            </a:r>
            <a:r>
              <a:rPr lang="pt-BR" dirty="0" err="1" smtClean="0"/>
              <a:t>SaaS</a:t>
            </a:r>
            <a:r>
              <a:rPr lang="pt-BR" dirty="0" smtClean="0"/>
              <a:t>).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Paralell</a:t>
            </a:r>
            <a:r>
              <a:rPr lang="pt-BR" dirty="0" smtClean="0"/>
              <a:t> Computing</a:t>
            </a:r>
            <a:endParaRPr lang="pt-BR" dirty="0"/>
          </a:p>
        </p:txBody>
      </p:sp>
      <p:pic>
        <p:nvPicPr>
          <p:cNvPr id="4" name="Espaço Reservado para Conteúdo 3" descr="Parallel computi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988840"/>
            <a:ext cx="8568952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err="1" smtClean="0"/>
              <a:t>Parallel</a:t>
            </a:r>
            <a:r>
              <a:rPr lang="pt-BR" b="1" dirty="0" smtClean="0"/>
              <a:t> Computing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In the simplest sense, </a:t>
            </a:r>
            <a:r>
              <a:rPr lang="en-US" b="1" i="1" dirty="0" smtClean="0"/>
              <a:t>parallel computing</a:t>
            </a:r>
            <a:r>
              <a:rPr lang="en-US" dirty="0" smtClean="0"/>
              <a:t> is the simultaneous use of multiple compute resources to solve a computational problem:</a:t>
            </a:r>
          </a:p>
          <a:p>
            <a:pPr lvl="0">
              <a:buNone/>
            </a:pPr>
            <a:endParaRPr lang="pt-BR" sz="2400" dirty="0" smtClean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 problem is broken into discrete parts</a:t>
            </a:r>
            <a:r>
              <a:rPr lang="en-US" dirty="0" smtClean="0"/>
              <a:t> that can be </a:t>
            </a:r>
            <a:r>
              <a:rPr lang="en-US" dirty="0" smtClean="0"/>
              <a:t>solved </a:t>
            </a:r>
            <a:r>
              <a:rPr lang="en-US" sz="3000" dirty="0" smtClean="0"/>
              <a:t>simultaneously.</a:t>
            </a:r>
            <a:endParaRPr lang="pt-BR" sz="3000" dirty="0" smtClean="0"/>
          </a:p>
          <a:p>
            <a:pPr lvl="1"/>
            <a:r>
              <a:rPr lang="en-US" dirty="0" smtClean="0"/>
              <a:t>Each part is further broken down to a series of </a:t>
            </a:r>
            <a:r>
              <a:rPr lang="en-US" dirty="0" smtClean="0"/>
              <a:t>instructions.</a:t>
            </a:r>
            <a:endParaRPr lang="pt-BR" sz="2000" dirty="0" smtClean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Instructions </a:t>
            </a:r>
            <a:r>
              <a:rPr lang="en-US" dirty="0" smtClean="0"/>
              <a:t>from each part </a:t>
            </a:r>
            <a:r>
              <a:rPr lang="en-US" dirty="0" smtClean="0">
                <a:solidFill>
                  <a:srgbClr val="0000FF"/>
                </a:solidFill>
              </a:rPr>
              <a:t>execute simultaneously </a:t>
            </a:r>
            <a:r>
              <a:rPr lang="en-US" dirty="0" smtClean="0"/>
              <a:t>on different </a:t>
            </a:r>
            <a:r>
              <a:rPr lang="en-US" dirty="0" smtClean="0"/>
              <a:t>processors </a:t>
            </a:r>
            <a:r>
              <a:rPr lang="en-US" sz="2900" dirty="0" smtClean="0"/>
              <a:t>at any moment in time.</a:t>
            </a:r>
            <a:endParaRPr lang="pt-BR" sz="2900" dirty="0" smtClean="0"/>
          </a:p>
          <a:p>
            <a:pPr lvl="1"/>
            <a:r>
              <a:rPr lang="en-US" sz="2900" dirty="0" smtClean="0"/>
              <a:t>Be solved in </a:t>
            </a:r>
            <a:r>
              <a:rPr lang="en-US" sz="2900" dirty="0" smtClean="0">
                <a:solidFill>
                  <a:srgbClr val="0000FF"/>
                </a:solidFill>
              </a:rPr>
              <a:t>less time with multiple microprocessor resources </a:t>
            </a:r>
            <a:r>
              <a:rPr lang="en-US" sz="2900" dirty="0" smtClean="0"/>
              <a:t>than with </a:t>
            </a:r>
            <a:r>
              <a:rPr lang="en-US" sz="2900" dirty="0" smtClean="0">
                <a:solidFill>
                  <a:srgbClr val="0000FF"/>
                </a:solidFill>
              </a:rPr>
              <a:t>a single microprocessor resource</a:t>
            </a:r>
            <a:r>
              <a:rPr lang="en-US" sz="2900" dirty="0" smtClean="0"/>
              <a:t>.</a:t>
            </a:r>
            <a:endParaRPr lang="pt-BR" sz="2000" dirty="0" smtClean="0"/>
          </a:p>
          <a:p>
            <a:pPr lvl="1"/>
            <a:r>
              <a:rPr lang="en-US" dirty="0" smtClean="0"/>
              <a:t>An overall control/coordination mechanism is </a:t>
            </a:r>
            <a:r>
              <a:rPr lang="en-US" dirty="0" smtClean="0"/>
              <a:t>employed into a  </a:t>
            </a:r>
            <a:r>
              <a:rPr lang="en-US" dirty="0" smtClean="0">
                <a:solidFill>
                  <a:srgbClr val="0000FF"/>
                </a:solidFill>
              </a:rPr>
              <a:t>programming model</a:t>
            </a:r>
            <a:r>
              <a:rPr lang="en-US" dirty="0" smtClean="0"/>
              <a:t>.</a:t>
            </a:r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2026</Words>
  <Application>Microsoft Office PowerPoint</Application>
  <PresentationFormat>Apresentação na tela (4:3)</PresentationFormat>
  <Paragraphs>356</Paragraphs>
  <Slides>73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73</vt:i4>
      </vt:variant>
    </vt:vector>
  </HeadingPairs>
  <TitlesOfParts>
    <vt:vector size="74" baseType="lpstr">
      <vt:lpstr>Tema do Office</vt:lpstr>
      <vt:lpstr>Computação e Programação Concorrente</vt:lpstr>
      <vt:lpstr>Sincronização de threads</vt:lpstr>
      <vt:lpstr>Problemas Computacionais Complexos </vt:lpstr>
      <vt:lpstr>Computação Paralela</vt:lpstr>
      <vt:lpstr>CPU  GPU</vt:lpstr>
      <vt:lpstr>Indo mais além ...</vt:lpstr>
      <vt:lpstr>Problemas Computacionais Complexos </vt:lpstr>
      <vt:lpstr>Paralell Computing</vt:lpstr>
      <vt:lpstr> Parallel Computing </vt:lpstr>
      <vt:lpstr>Compute Resources</vt:lpstr>
      <vt:lpstr>Multi-Core</vt:lpstr>
      <vt:lpstr>Multi-Core</vt:lpstr>
      <vt:lpstr>Many-Core</vt:lpstr>
      <vt:lpstr>CPUs x GPUs</vt:lpstr>
      <vt:lpstr>Slide 15</vt:lpstr>
      <vt:lpstr>Memória Compartilhada</vt:lpstr>
      <vt:lpstr>Arquiteturas Paralelas</vt:lpstr>
      <vt:lpstr>MPP (Massivelly Parallel Processor)</vt:lpstr>
      <vt:lpstr> Exemplo de MPP https://dwarehouse.wordpress.com/2012/12/28/introduction-to-massively-parallel-processing-mpp-database/  Aplicado à Data Warehouse</vt:lpstr>
      <vt:lpstr>SMP</vt:lpstr>
      <vt:lpstr>SMP (symmetric multiprocessing) </vt:lpstr>
      <vt:lpstr>SMP (symmetric multiprocessing) </vt:lpstr>
      <vt:lpstr> SMP (Symmetric MultiProcessing)  </vt:lpstr>
      <vt:lpstr>MPP x SMP</vt:lpstr>
      <vt:lpstr>Desempenho (Speedup) </vt:lpstr>
      <vt:lpstr>Desempenho (Eficiência) </vt:lpstr>
      <vt:lpstr>Modelos de Programação </vt:lpstr>
      <vt:lpstr>CUDA</vt:lpstr>
      <vt:lpstr>  OpenMP Programming Model </vt:lpstr>
      <vt:lpstr> Shared Memory Model </vt:lpstr>
      <vt:lpstr> OpenMP Shared Memory Model </vt:lpstr>
      <vt:lpstr>OpenMP Thread Based Parallelism</vt:lpstr>
      <vt:lpstr>OpenMP Thread Based Parallelism</vt:lpstr>
      <vt:lpstr>Open MP Explicit Parallelism</vt:lpstr>
      <vt:lpstr>OpenMP Fork - Join Model</vt:lpstr>
      <vt:lpstr>Open MP Fork - Join Model</vt:lpstr>
      <vt:lpstr>OpenMP Fork - Join Model</vt:lpstr>
      <vt:lpstr>OpenMP Fork - Join Model</vt:lpstr>
      <vt:lpstr> OpenMP Compiler Directive Based</vt:lpstr>
      <vt:lpstr>OpenMP Nested Parallelism</vt:lpstr>
      <vt:lpstr> OpenMP Dynamic Threads </vt:lpstr>
      <vt:lpstr> OpenMP  I/O = Input/Output</vt:lpstr>
      <vt:lpstr>OpenMP API Overview</vt:lpstr>
      <vt:lpstr>Three Components (1) As of version 4.0:Compiler </vt:lpstr>
      <vt:lpstr>Three Components (2)</vt:lpstr>
      <vt:lpstr>Compiler Directives</vt:lpstr>
      <vt:lpstr>Compiler Directives</vt:lpstr>
      <vt:lpstr>Compiler Directives</vt:lpstr>
      <vt:lpstr> CUDA  A Scalable Programming Model </vt:lpstr>
      <vt:lpstr>CUDA</vt:lpstr>
      <vt:lpstr>CUDA</vt:lpstr>
      <vt:lpstr>CUDA</vt:lpstr>
      <vt:lpstr>MPI </vt:lpstr>
      <vt:lpstr>MPI</vt:lpstr>
      <vt:lpstr>MPI</vt:lpstr>
      <vt:lpstr>MPI</vt:lpstr>
      <vt:lpstr>OpenMPI no Ubuntu </vt:lpstr>
      <vt:lpstr>Modelo de Programação OpenCL</vt:lpstr>
      <vt:lpstr>OpenCL</vt:lpstr>
      <vt:lpstr>OpenCL</vt:lpstr>
      <vt:lpstr>OpenCL</vt:lpstr>
      <vt:lpstr>Métodos Tradicionais de Programação</vt:lpstr>
      <vt:lpstr>Métodos Tradicionais de Programação</vt:lpstr>
      <vt:lpstr>Programação com  Paralelismo de Dados</vt:lpstr>
      <vt:lpstr>Programação com  Paralelismo de Dados</vt:lpstr>
      <vt:lpstr>Exemplo</vt:lpstr>
      <vt:lpstr>Paralelismo de Dados</vt:lpstr>
      <vt:lpstr>OpenCL</vt:lpstr>
      <vt:lpstr>Arquiteturas Paralelas e Distribuídas</vt:lpstr>
      <vt:lpstr>Clusters</vt:lpstr>
      <vt:lpstr>Memória Distribuída (clusters)</vt:lpstr>
      <vt:lpstr>Cloud Computing</vt:lpstr>
      <vt:lpstr>Computação em Nuvem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bosco</dc:creator>
  <cp:lastModifiedBy>bosco</cp:lastModifiedBy>
  <cp:revision>31</cp:revision>
  <dcterms:created xsi:type="dcterms:W3CDTF">2016-09-28T17:42:21Z</dcterms:created>
  <dcterms:modified xsi:type="dcterms:W3CDTF">2016-09-28T22:27:07Z</dcterms:modified>
</cp:coreProperties>
</file>