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  <p:sldId id="267" r:id="rId7"/>
    <p:sldId id="263" r:id="rId8"/>
    <p:sldId id="264" r:id="rId9"/>
    <p:sldId id="260" r:id="rId10"/>
    <p:sldId id="265" r:id="rId11"/>
    <p:sldId id="266" r:id="rId12"/>
    <p:sldId id="257" r:id="rId13"/>
    <p:sldId id="258" r:id="rId14"/>
    <p:sldId id="261" r:id="rId15"/>
    <p:sldId id="262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1" r:id="rId28"/>
    <p:sldId id="287" r:id="rId29"/>
    <p:sldId id="288" r:id="rId30"/>
    <p:sldId id="289" r:id="rId31"/>
    <p:sldId id="290" r:id="rId32"/>
    <p:sldId id="291" r:id="rId33"/>
    <p:sldId id="296" r:id="rId34"/>
    <p:sldId id="293" r:id="rId35"/>
    <p:sldId id="294" r:id="rId36"/>
    <p:sldId id="292" r:id="rId37"/>
    <p:sldId id="295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E18F-E5B2-4836-83DB-F5BB12557D76}" type="datetimeFigureOut">
              <a:rPr lang="pt-BR" smtClean="0"/>
              <a:pPr/>
              <a:t>15/06/2016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7C35-5960-482C-811C-C648718A8A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E18F-E5B2-4836-83DB-F5BB12557D76}" type="datetimeFigureOut">
              <a:rPr lang="pt-BR" smtClean="0"/>
              <a:pPr/>
              <a:t>15/06/2016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7C35-5960-482C-811C-C648718A8A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E18F-E5B2-4836-83DB-F5BB12557D76}" type="datetimeFigureOut">
              <a:rPr lang="pt-BR" smtClean="0"/>
              <a:pPr/>
              <a:t>15/06/2016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7C35-5960-482C-811C-C648718A8A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E18F-E5B2-4836-83DB-F5BB12557D76}" type="datetimeFigureOut">
              <a:rPr lang="pt-BR" smtClean="0"/>
              <a:pPr/>
              <a:t>15/06/2016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7C35-5960-482C-811C-C648718A8A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E18F-E5B2-4836-83DB-F5BB12557D76}" type="datetimeFigureOut">
              <a:rPr lang="pt-BR" smtClean="0"/>
              <a:pPr/>
              <a:t>15/06/2016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7C35-5960-482C-811C-C648718A8A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E18F-E5B2-4836-83DB-F5BB12557D76}" type="datetimeFigureOut">
              <a:rPr lang="pt-BR" smtClean="0"/>
              <a:pPr/>
              <a:t>15/06/2016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7C35-5960-482C-811C-C648718A8A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E18F-E5B2-4836-83DB-F5BB12557D76}" type="datetimeFigureOut">
              <a:rPr lang="pt-BR" smtClean="0"/>
              <a:pPr/>
              <a:t>15/06/2016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7C35-5960-482C-811C-C648718A8A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E18F-E5B2-4836-83DB-F5BB12557D76}" type="datetimeFigureOut">
              <a:rPr lang="pt-BR" smtClean="0"/>
              <a:pPr/>
              <a:t>15/06/2016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7C35-5960-482C-811C-C648718A8A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E18F-E5B2-4836-83DB-F5BB12557D76}" type="datetimeFigureOut">
              <a:rPr lang="pt-BR" smtClean="0"/>
              <a:pPr/>
              <a:t>15/06/2016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7C35-5960-482C-811C-C648718A8A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E18F-E5B2-4836-83DB-F5BB12557D76}" type="datetimeFigureOut">
              <a:rPr lang="pt-BR" smtClean="0"/>
              <a:pPr/>
              <a:t>15/06/2016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7C35-5960-482C-811C-C648718A8A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E18F-E5B2-4836-83DB-F5BB12557D76}" type="datetimeFigureOut">
              <a:rPr lang="pt-BR" smtClean="0"/>
              <a:pPr/>
              <a:t>15/06/2016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7C35-5960-482C-811C-C648718A8A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EE18F-E5B2-4836-83DB-F5BB12557D76}" type="datetimeFigureOut">
              <a:rPr lang="pt-BR" smtClean="0"/>
              <a:pPr/>
              <a:t>15/06/2016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E7C35-5960-482C-811C-C648718A8A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computing.llnl.gov/tutorials/openMP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Computa%C3%A7%C3%A3o_paralela" TargetMode="External"/><Relationship Id="rId2" Type="http://schemas.openxmlformats.org/officeDocument/2006/relationships/hyperlink" Target="https://pt.wikipedia.org/wiki/Rede_de_computador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Cluster" TargetMode="External"/><Relationship Id="rId5" Type="http://schemas.openxmlformats.org/officeDocument/2006/relationships/hyperlink" Target="https://pt.wikipedia.org/wiki/Nodo" TargetMode="External"/><Relationship Id="rId4" Type="http://schemas.openxmlformats.org/officeDocument/2006/relationships/hyperlink" Target="https://pt.wikipedia.org/wiki/Processador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Processos" TargetMode="External"/><Relationship Id="rId2" Type="http://schemas.openxmlformats.org/officeDocument/2006/relationships/hyperlink" Target="https://pt.wikipedia.org/wiki/Aplica%C3%A7%C3%A3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t.wikipedia.org/wiki/Mensagem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ISO" TargetMode="External"/><Relationship Id="rId2" Type="http://schemas.openxmlformats.org/officeDocument/2006/relationships/hyperlink" Target="https://pt.wikipedia.org/wiki/IEE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Graphics_processing_unit" TargetMode="External"/><Relationship Id="rId2" Type="http://schemas.openxmlformats.org/officeDocument/2006/relationships/hyperlink" Target="https://pt.wikipedia.org/wiki/Central_processing_un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Programa%C3%A7%C3%A3o_paralela" TargetMode="External"/><Relationship Id="rId5" Type="http://schemas.openxmlformats.org/officeDocument/2006/relationships/hyperlink" Target="https://pt.wikipedia.org/wiki/Heterog%C3%AAnea" TargetMode="External"/><Relationship Id="rId4" Type="http://schemas.openxmlformats.org/officeDocument/2006/relationships/hyperlink" Target="https://pt.wikipedia.org/wiki/C99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OpenAL" TargetMode="External"/><Relationship Id="rId2" Type="http://schemas.openxmlformats.org/officeDocument/2006/relationships/hyperlink" Target="https://pt.wikipedia.org/wiki/OpenG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t.wikipedia.org/wiki/GPGPU" TargetMode="External"/><Relationship Id="rId4" Type="http://schemas.openxmlformats.org/officeDocument/2006/relationships/hyperlink" Target="https://pt.wikipedia.org/wiki/Graphics_processing_unit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arallel_computing" TargetMode="External"/><Relationship Id="rId2" Type="http://schemas.openxmlformats.org/officeDocument/2006/relationships/hyperlink" Target="http://docs.nvidia.com/cuda/cuda-c-programming-gui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Synchronization_(computer_science)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Computação Paralela</a:t>
            </a:r>
            <a:endParaRPr lang="pt-BR" sz="5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5400" dirty="0" err="1" smtClean="0"/>
              <a:t>Paralell</a:t>
            </a:r>
            <a:r>
              <a:rPr lang="pt-BR" sz="5400" dirty="0" smtClean="0"/>
              <a:t> Computing</a:t>
            </a:r>
            <a:endParaRPr lang="pt-BR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OpenMP</a:t>
            </a:r>
            <a:r>
              <a:rPr lang="pt-BR" b="1" dirty="0" smtClean="0"/>
              <a:t> Thread </a:t>
            </a:r>
            <a:r>
              <a:rPr lang="pt-BR" b="1" dirty="0" err="1" smtClean="0"/>
              <a:t>Based</a:t>
            </a:r>
            <a:r>
              <a:rPr lang="pt-BR" b="1" dirty="0" smtClean="0"/>
              <a:t> </a:t>
            </a:r>
            <a:r>
              <a:rPr lang="pt-BR" b="1" dirty="0" err="1" smtClean="0"/>
              <a:t>Parallelism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exist within the resources of a single process. Without the process, they cease to exist.</a:t>
            </a:r>
          </a:p>
          <a:p>
            <a:endParaRPr lang="en-US" dirty="0" smtClean="0"/>
          </a:p>
          <a:p>
            <a:r>
              <a:rPr lang="en-US" dirty="0" smtClean="0"/>
              <a:t>Typically, the number of threads match the number of machine processors/cores. However, the actual use of threads is up to the application.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Open MP </a:t>
            </a:r>
            <a:r>
              <a:rPr lang="pt-BR" b="1" dirty="0" err="1" smtClean="0"/>
              <a:t>Explicit</a:t>
            </a:r>
            <a:r>
              <a:rPr lang="pt-BR" b="1" dirty="0" smtClean="0"/>
              <a:t> </a:t>
            </a:r>
            <a:r>
              <a:rPr lang="pt-BR" b="1" dirty="0" err="1"/>
              <a:t>Parallelism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OpenMP</a:t>
            </a:r>
            <a:r>
              <a:rPr lang="en-US" dirty="0"/>
              <a:t> is an explicit (not automatic) programming model, offering the programmer full control over parallelization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Parallelization can be as simple as taking a serial program and inserting compiler </a:t>
            </a:r>
            <a:r>
              <a:rPr lang="en-US" dirty="0" smtClean="0"/>
              <a:t>directives</a:t>
            </a:r>
            <a:r>
              <a:rPr lang="en-US" dirty="0"/>
              <a:t> </a:t>
            </a:r>
            <a:r>
              <a:rPr lang="en-US" dirty="0" smtClean="0"/>
              <a:t>...</a:t>
            </a:r>
          </a:p>
          <a:p>
            <a:endParaRPr lang="en-US" dirty="0"/>
          </a:p>
          <a:p>
            <a:r>
              <a:rPr lang="en-US" dirty="0"/>
              <a:t>Or as complex as inserting subroutines to set multiple levels of parallelism, locks and even nested locks.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 descr="Fork - Join Mod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44" name="AutoShape 4" descr="Fork - Join Mod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46" name="AutoShape 6" descr="Fork - Join Mod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48" name="AutoShape 8" descr="Fork - Join Mod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50" name="Picture 10" descr="Fork - Join 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20888"/>
            <a:ext cx="8352928" cy="3744416"/>
          </a:xfrm>
          <a:prstGeom prst="rect">
            <a:avLst/>
          </a:prstGeom>
          <a:noFill/>
        </p:spPr>
      </p:pic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b="1" dirty="0" err="1" smtClean="0"/>
              <a:t>Fork</a:t>
            </a:r>
            <a:r>
              <a:rPr lang="pt-BR" b="1" dirty="0" smtClean="0"/>
              <a:t> </a:t>
            </a:r>
            <a:r>
              <a:rPr lang="pt-BR" b="1" dirty="0"/>
              <a:t>- </a:t>
            </a:r>
            <a:r>
              <a:rPr lang="pt-BR" b="1" dirty="0" err="1"/>
              <a:t>Join</a:t>
            </a:r>
            <a:r>
              <a:rPr lang="pt-BR" b="1" dirty="0"/>
              <a:t> </a:t>
            </a:r>
            <a:r>
              <a:rPr lang="pt-BR" b="1" dirty="0" err="1" smtClean="0"/>
              <a:t>Model</a:t>
            </a: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20480"/>
          </a:xfrm>
        </p:spPr>
        <p:txBody>
          <a:bodyPr/>
          <a:lstStyle/>
          <a:p>
            <a:r>
              <a:rPr lang="en-US" dirty="0" err="1"/>
              <a:t>OpenMP</a:t>
            </a:r>
            <a:r>
              <a:rPr lang="en-US" dirty="0"/>
              <a:t> uses the fork-join model of parallel execution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Open MP </a:t>
            </a:r>
            <a:r>
              <a:rPr lang="pt-BR" b="1" dirty="0" err="1" smtClean="0"/>
              <a:t>Fork</a:t>
            </a:r>
            <a:r>
              <a:rPr lang="pt-BR" b="1" dirty="0" smtClean="0"/>
              <a:t> - </a:t>
            </a:r>
            <a:r>
              <a:rPr lang="pt-BR" b="1" dirty="0" err="1" smtClean="0"/>
              <a:t>Join</a:t>
            </a:r>
            <a:r>
              <a:rPr lang="pt-BR" b="1" dirty="0" smtClean="0"/>
              <a:t> </a:t>
            </a:r>
            <a:r>
              <a:rPr lang="pt-BR" b="1" dirty="0" err="1" smtClean="0"/>
              <a:t>Model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 err="1"/>
              <a:t>OpenMP</a:t>
            </a:r>
            <a:r>
              <a:rPr lang="en-US" dirty="0"/>
              <a:t> programs begin as a single process: the </a:t>
            </a:r>
            <a:r>
              <a:rPr lang="en-US" b="1" dirty="0"/>
              <a:t>master thread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master thread executes sequentially until the first </a:t>
            </a:r>
            <a:r>
              <a:rPr lang="en-US" b="1" dirty="0"/>
              <a:t>parallel region</a:t>
            </a:r>
            <a:r>
              <a:rPr lang="en-US" dirty="0"/>
              <a:t> construct is encountered.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b="1" dirty="0" err="1" smtClean="0"/>
              <a:t>Fork</a:t>
            </a:r>
            <a:r>
              <a:rPr lang="pt-BR" b="1" dirty="0" smtClean="0"/>
              <a:t> - </a:t>
            </a:r>
            <a:r>
              <a:rPr lang="pt-BR" b="1" dirty="0" err="1" smtClean="0"/>
              <a:t>Join</a:t>
            </a:r>
            <a:r>
              <a:rPr lang="pt-BR" b="1" dirty="0" smtClean="0"/>
              <a:t> </a:t>
            </a:r>
            <a:r>
              <a:rPr lang="pt-BR" b="1" dirty="0" err="1" smtClean="0"/>
              <a:t>Model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FORK</a:t>
            </a:r>
            <a:r>
              <a:rPr lang="en-US" b="1" dirty="0"/>
              <a:t>:</a:t>
            </a:r>
            <a:r>
              <a:rPr lang="en-US" dirty="0"/>
              <a:t> the master thread then creates a team of parallel </a:t>
            </a:r>
            <a:r>
              <a:rPr lang="en-US" b="1" i="1" dirty="0"/>
              <a:t>threads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statements in the program that are enclosed by the parallel region construct are then executed in parallel among the various team threads.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b="1" dirty="0" err="1" smtClean="0"/>
              <a:t>Fork</a:t>
            </a:r>
            <a:r>
              <a:rPr lang="pt-BR" b="1" dirty="0" smtClean="0"/>
              <a:t> - </a:t>
            </a:r>
            <a:r>
              <a:rPr lang="pt-BR" b="1" dirty="0" err="1" smtClean="0"/>
              <a:t>Join</a:t>
            </a:r>
            <a:r>
              <a:rPr lang="pt-BR" b="1" dirty="0" smtClean="0"/>
              <a:t> </a:t>
            </a:r>
            <a:r>
              <a:rPr lang="pt-BR" b="1" dirty="0" err="1" smtClean="0"/>
              <a:t>Model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JOIN</a:t>
            </a:r>
            <a:r>
              <a:rPr lang="en-US" b="1" dirty="0"/>
              <a:t>:</a:t>
            </a:r>
            <a:r>
              <a:rPr lang="en-US" dirty="0"/>
              <a:t> When the team threads complete the statements in the parallel region construct, they synchronize and terminate, leaving only the master thread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number of parallel regions and the threads that comprise them are arbitrary.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 </a:t>
            </a:r>
            <a:r>
              <a:rPr lang="pt-BR" b="1" dirty="0" err="1" smtClean="0"/>
              <a:t>OpenMP</a:t>
            </a:r>
            <a:r>
              <a:rPr lang="pt-BR" dirty="0" smtClean="0"/>
              <a:t> </a:t>
            </a:r>
            <a:r>
              <a:rPr lang="pt-BR" b="1" dirty="0" err="1" smtClean="0"/>
              <a:t>Compiler</a:t>
            </a:r>
            <a:r>
              <a:rPr lang="pt-BR" b="1" dirty="0" smtClean="0"/>
              <a:t> </a:t>
            </a:r>
            <a:r>
              <a:rPr lang="pt-BR" b="1" dirty="0" err="1"/>
              <a:t>Directive</a:t>
            </a:r>
            <a:r>
              <a:rPr lang="pt-BR" b="1" dirty="0"/>
              <a:t> </a:t>
            </a:r>
            <a:r>
              <a:rPr lang="pt-BR" b="1" dirty="0" err="1"/>
              <a:t>Based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en-US" dirty="0"/>
              <a:t>Most </a:t>
            </a:r>
            <a:r>
              <a:rPr lang="en-US" dirty="0" err="1"/>
              <a:t>OpenMP</a:t>
            </a:r>
            <a:r>
              <a:rPr lang="en-US" dirty="0"/>
              <a:t> parallelism is specified through the use of compiler directives which are imbedded in C/C++ or Fortran source code.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b="1" dirty="0" err="1" smtClean="0"/>
              <a:t>Nested</a:t>
            </a:r>
            <a:r>
              <a:rPr lang="pt-BR" b="1" dirty="0" smtClean="0"/>
              <a:t> </a:t>
            </a:r>
            <a:r>
              <a:rPr lang="pt-BR" b="1" dirty="0" err="1"/>
              <a:t>Parallelism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en-US" dirty="0"/>
              <a:t>The API provides for the placement of parallel regions inside other parallel regions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Implementations may or may not support this feature.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b="1" dirty="0" err="1" smtClean="0"/>
              <a:t>Dynamic</a:t>
            </a:r>
            <a:r>
              <a:rPr lang="pt-BR" b="1" dirty="0" smtClean="0"/>
              <a:t> Threads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API provides for the runtime environment to dynamically alter the number of threads used to execute </a:t>
            </a:r>
            <a:r>
              <a:rPr lang="en-US" dirty="0">
                <a:solidFill>
                  <a:srgbClr val="0000FF"/>
                </a:solidFill>
              </a:rPr>
              <a:t>parallel regions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Intended </a:t>
            </a:r>
            <a:r>
              <a:rPr lang="en-US" dirty="0"/>
              <a:t>to promote more efficient use of resources, if possible.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Implementations </a:t>
            </a:r>
            <a:r>
              <a:rPr lang="en-US" dirty="0"/>
              <a:t>may or may not support this feature.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 </a:t>
            </a:r>
            <a:r>
              <a:rPr lang="pt-BR" b="1" dirty="0" err="1" smtClean="0"/>
              <a:t>OpenMP</a:t>
            </a:r>
            <a:r>
              <a:rPr lang="pt-BR" b="1" dirty="0" smtClean="0"/>
              <a:t>  I/O = Input/Output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OpenMP</a:t>
            </a:r>
            <a:r>
              <a:rPr lang="en-US" dirty="0" smtClean="0"/>
              <a:t> </a:t>
            </a:r>
            <a:r>
              <a:rPr lang="en-US" dirty="0"/>
              <a:t>specifies nothing about parallel I/O. This is particularly important if multiple threads attempt to write/read from the same file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If every thread conducts I/O to a different file, the issues are not as significant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It is entirely up to the programmer to ensure that I/O is conducted correctly within the context of a multi-threaded program.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err="1" smtClean="0"/>
              <a:t>Parallel</a:t>
            </a:r>
            <a:r>
              <a:rPr lang="pt-BR" b="1" dirty="0" smtClean="0"/>
              <a:t> Computing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In the simplest sense, </a:t>
            </a:r>
            <a:r>
              <a:rPr lang="en-US" b="1" i="1" dirty="0" smtClean="0"/>
              <a:t>parallel computing</a:t>
            </a:r>
            <a:r>
              <a:rPr lang="en-US" dirty="0" smtClean="0"/>
              <a:t> is the simultaneous use of multiple compute resources to solve a computational problem:</a:t>
            </a:r>
          </a:p>
          <a:p>
            <a:pPr lvl="0">
              <a:buNone/>
            </a:pPr>
            <a:endParaRPr lang="pt-BR" sz="2400" dirty="0" smtClean="0"/>
          </a:p>
          <a:p>
            <a:pPr lvl="1"/>
            <a:r>
              <a:rPr lang="en-US" dirty="0" smtClean="0"/>
              <a:t>A problem is broken into discrete parts that can be solved concurrently</a:t>
            </a:r>
            <a:endParaRPr lang="pt-BR" sz="2000" dirty="0" smtClean="0"/>
          </a:p>
          <a:p>
            <a:pPr lvl="1"/>
            <a:r>
              <a:rPr lang="en-US" dirty="0" smtClean="0"/>
              <a:t>Each part is further broken down to a series of instructions</a:t>
            </a:r>
            <a:endParaRPr lang="pt-BR" sz="2000" dirty="0" smtClean="0"/>
          </a:p>
          <a:p>
            <a:pPr lvl="1"/>
            <a:r>
              <a:rPr lang="en-US" dirty="0" smtClean="0"/>
              <a:t>Instructions from each part execute simultaneously on different processors</a:t>
            </a:r>
            <a:endParaRPr lang="pt-BR" sz="2000" dirty="0" smtClean="0"/>
          </a:p>
          <a:p>
            <a:pPr lvl="1"/>
            <a:r>
              <a:rPr lang="en-US" dirty="0" smtClean="0"/>
              <a:t>An overall control/coordination mechanism is employed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6600" b="1" dirty="0" err="1"/>
              <a:t>OpenMP</a:t>
            </a:r>
            <a:r>
              <a:rPr lang="pt-BR" sz="6600" b="1" dirty="0"/>
              <a:t> API Overview</a:t>
            </a:r>
            <a:endParaRPr lang="pt-BR" sz="6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/>
              <a:t>Three</a:t>
            </a:r>
            <a:r>
              <a:rPr lang="pt-BR" b="1" dirty="0"/>
              <a:t> </a:t>
            </a:r>
            <a:r>
              <a:rPr lang="pt-BR" b="1" dirty="0" err="1" smtClean="0"/>
              <a:t>Components</a:t>
            </a:r>
            <a:r>
              <a:rPr lang="pt-BR" b="1" dirty="0" smtClean="0"/>
              <a:t> (1)</a:t>
            </a:r>
            <a:br>
              <a:rPr lang="pt-BR" b="1" dirty="0" smtClean="0"/>
            </a:br>
            <a:r>
              <a:rPr lang="en-US" sz="3100" dirty="0" smtClean="0"/>
              <a:t>As of version 4.0:Compiler 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OpenMP</a:t>
            </a:r>
            <a:r>
              <a:rPr lang="en-US" dirty="0"/>
              <a:t> API is comprised of three distinct components. </a:t>
            </a:r>
          </a:p>
          <a:p>
            <a:pPr>
              <a:buNone/>
            </a:pPr>
            <a:endParaRPr lang="en-US" dirty="0"/>
          </a:p>
          <a:p>
            <a:pPr lvl="1"/>
            <a:r>
              <a:rPr lang="en-US" sz="3200" dirty="0" smtClean="0"/>
              <a:t>Compiler Directives </a:t>
            </a:r>
            <a:r>
              <a:rPr lang="en-US" sz="3200" dirty="0"/>
              <a:t>(44</a:t>
            </a:r>
            <a:r>
              <a:rPr lang="en-US" sz="3200" dirty="0" smtClean="0"/>
              <a:t>)</a:t>
            </a:r>
            <a:br>
              <a:rPr lang="en-US" sz="3200" dirty="0" smtClean="0"/>
            </a:br>
            <a:endParaRPr lang="en-US" sz="3200" dirty="0"/>
          </a:p>
          <a:p>
            <a:pPr lvl="1"/>
            <a:r>
              <a:rPr lang="en-US" sz="3200" dirty="0"/>
              <a:t>Runtime Library Routines (35</a:t>
            </a:r>
            <a:r>
              <a:rPr lang="en-US" sz="3200" dirty="0" smtClean="0"/>
              <a:t>)</a:t>
            </a:r>
            <a:br>
              <a:rPr lang="en-US" sz="3200" dirty="0" smtClean="0"/>
            </a:br>
            <a:endParaRPr lang="en-US" sz="3200" dirty="0"/>
          </a:p>
          <a:p>
            <a:pPr lvl="1"/>
            <a:r>
              <a:rPr lang="en-US" sz="3200" dirty="0"/>
              <a:t>Environment Variables (13)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Components</a:t>
            </a:r>
            <a:r>
              <a:rPr lang="pt-BR" b="1" dirty="0"/>
              <a:t> </a:t>
            </a:r>
            <a:r>
              <a:rPr lang="pt-BR" b="1" dirty="0" smtClean="0"/>
              <a:t>(2)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application developer decides how to employ these components.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simplest case, only a few of them are needed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Components</a:t>
            </a:r>
            <a:r>
              <a:rPr lang="pt-BR" b="1" dirty="0" smtClean="0"/>
              <a:t>  (3)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Implementations differ in their support of all API components. </a:t>
            </a:r>
          </a:p>
          <a:p>
            <a:endParaRPr lang="en-US" dirty="0" smtClean="0"/>
          </a:p>
          <a:p>
            <a:r>
              <a:rPr lang="en-US" dirty="0" smtClean="0"/>
              <a:t>For example, an implementation may state that it supports nested parallelism, but the API makes it clear that may be limited to a single thread - the master thread. </a:t>
            </a:r>
          </a:p>
          <a:p>
            <a:endParaRPr lang="en-US" dirty="0"/>
          </a:p>
          <a:p>
            <a:r>
              <a:rPr lang="en-US" dirty="0" smtClean="0"/>
              <a:t>Not exactly what the developer might expect?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/>
              <a:t>Compiler</a:t>
            </a:r>
            <a:r>
              <a:rPr lang="pt-BR" b="1" dirty="0"/>
              <a:t> </a:t>
            </a:r>
            <a:r>
              <a:rPr lang="pt-BR" b="1" dirty="0" err="1"/>
              <a:t>Directives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Compiler </a:t>
            </a:r>
            <a:r>
              <a:rPr lang="en-US" dirty="0"/>
              <a:t>directives appear as comments in your source code and are ignored by compilers unless you tell them otherwise - usually by specifying the appropriate compiler flag, as discussed in the </a:t>
            </a:r>
            <a:r>
              <a:rPr lang="en-US" u="sng" dirty="0">
                <a:hlinkClick r:id="rId2"/>
              </a:rPr>
              <a:t>Compiling</a:t>
            </a:r>
            <a:r>
              <a:rPr lang="en-US" dirty="0"/>
              <a:t> section later.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Compiler</a:t>
            </a:r>
            <a:r>
              <a:rPr lang="pt-BR" b="1" dirty="0" smtClean="0"/>
              <a:t> </a:t>
            </a:r>
            <a:r>
              <a:rPr lang="pt-BR" b="1" dirty="0" err="1" smtClean="0"/>
              <a:t>Directives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OpenMP</a:t>
            </a:r>
            <a:r>
              <a:rPr lang="en-US" dirty="0"/>
              <a:t> compiler directives are used for various purposes</a:t>
            </a:r>
            <a:r>
              <a:rPr lang="en-US" dirty="0" smtClean="0"/>
              <a:t>:  </a:t>
            </a:r>
            <a:r>
              <a:rPr lang="en-US" i="1" dirty="0" smtClean="0">
                <a:solidFill>
                  <a:srgbClr val="0000FF"/>
                </a:solidFill>
              </a:rPr>
              <a:t>Spawning </a:t>
            </a:r>
            <a:r>
              <a:rPr lang="en-US" i="1" dirty="0">
                <a:solidFill>
                  <a:srgbClr val="0000FF"/>
                </a:solidFill>
              </a:rPr>
              <a:t>a parallel </a:t>
            </a:r>
            <a:r>
              <a:rPr lang="en-US" i="1" dirty="0" smtClean="0">
                <a:solidFill>
                  <a:srgbClr val="0000FF"/>
                </a:solidFill>
              </a:rPr>
              <a:t>region</a:t>
            </a:r>
            <a:r>
              <a:rPr lang="en-US" i="1" dirty="0" smtClean="0"/>
              <a:t>.</a:t>
            </a:r>
            <a:endParaRPr lang="en-US" i="1" dirty="0"/>
          </a:p>
          <a:p>
            <a:endParaRPr lang="en-US" dirty="0" smtClean="0"/>
          </a:p>
          <a:p>
            <a:r>
              <a:rPr lang="en-US" dirty="0" smtClean="0"/>
              <a:t>Dividing </a:t>
            </a:r>
            <a:r>
              <a:rPr lang="en-US" dirty="0"/>
              <a:t>blocks of code among </a:t>
            </a:r>
            <a:r>
              <a:rPr lang="en-US" dirty="0" smtClean="0"/>
              <a:t>threads.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Distributing </a:t>
            </a:r>
            <a:r>
              <a:rPr lang="en-US" dirty="0"/>
              <a:t>loop iterations between </a:t>
            </a:r>
            <a:r>
              <a:rPr lang="en-US" dirty="0" smtClean="0"/>
              <a:t>threads.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Serializing </a:t>
            </a:r>
            <a:r>
              <a:rPr lang="en-US" dirty="0"/>
              <a:t>sections of </a:t>
            </a:r>
            <a:r>
              <a:rPr lang="en-US" dirty="0" smtClean="0"/>
              <a:t>code.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Synchronization </a:t>
            </a:r>
            <a:r>
              <a:rPr lang="en-US" dirty="0"/>
              <a:t>of work among </a:t>
            </a:r>
            <a:r>
              <a:rPr lang="en-US" dirty="0" smtClean="0"/>
              <a:t>threads.</a:t>
            </a:r>
            <a:endParaRPr lang="en-US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Compiler directives have the following syntax</a:t>
            </a:r>
            <a:r>
              <a:rPr lang="en-US" dirty="0" smtClean="0"/>
              <a:t>:</a:t>
            </a:r>
          </a:p>
          <a:p>
            <a:endParaRPr lang="en-US" b="1" i="1" dirty="0"/>
          </a:p>
          <a:p>
            <a:pPr>
              <a:buNone/>
            </a:pPr>
            <a:r>
              <a:rPr lang="en-US" b="1" i="1" dirty="0" smtClean="0"/>
              <a:t>    sentinel        directive-name        [clause, ...]</a:t>
            </a:r>
          </a:p>
          <a:p>
            <a:pPr>
              <a:buNone/>
            </a:pPr>
            <a:endParaRPr lang="en-US" b="1" i="1" dirty="0" smtClean="0"/>
          </a:p>
          <a:p>
            <a:r>
              <a:rPr lang="en-US" dirty="0" smtClean="0"/>
              <a:t>For </a:t>
            </a:r>
            <a:r>
              <a:rPr lang="pt-BR" dirty="0" smtClean="0"/>
              <a:t>C/C++ </a:t>
            </a:r>
            <a:r>
              <a:rPr lang="en-US" dirty="0" smtClean="0"/>
              <a:t>Example :</a:t>
            </a:r>
            <a:endParaRPr lang="en-US" dirty="0"/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#</a:t>
            </a:r>
            <a:r>
              <a:rPr lang="pt-BR" b="1" dirty="0" err="1" smtClean="0"/>
              <a:t>pragma</a:t>
            </a:r>
            <a:r>
              <a:rPr lang="pt-BR" b="1" dirty="0" smtClean="0"/>
              <a:t>  </a:t>
            </a:r>
            <a:r>
              <a:rPr lang="pt-BR" b="1" dirty="0" err="1" smtClean="0"/>
              <a:t>omp</a:t>
            </a:r>
            <a:r>
              <a:rPr lang="pt-BR" b="1" dirty="0" smtClean="0"/>
              <a:t>  </a:t>
            </a:r>
            <a:r>
              <a:rPr lang="pt-BR" b="1" dirty="0" err="1" smtClean="0"/>
              <a:t>parallel</a:t>
            </a:r>
            <a:r>
              <a:rPr lang="pt-BR" b="1" dirty="0" smtClean="0"/>
              <a:t>  default(</a:t>
            </a:r>
            <a:r>
              <a:rPr lang="pt-BR" b="1" dirty="0" err="1" smtClean="0"/>
              <a:t>shared</a:t>
            </a:r>
            <a:r>
              <a:rPr lang="pt-BR" b="1" dirty="0" smtClean="0"/>
              <a:t>) </a:t>
            </a:r>
            <a:r>
              <a:rPr lang="pt-BR" b="1" dirty="0" err="1" smtClean="0"/>
              <a:t>private</a:t>
            </a:r>
            <a:r>
              <a:rPr lang="pt-BR" b="1" dirty="0" smtClean="0"/>
              <a:t>(beta,</a:t>
            </a:r>
            <a:r>
              <a:rPr lang="pt-BR" b="1" dirty="0" err="1" smtClean="0"/>
              <a:t>pi</a:t>
            </a:r>
            <a:r>
              <a:rPr lang="pt-BR" b="1" dirty="0" smtClean="0"/>
              <a:t>)</a:t>
            </a:r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MPI = 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Passing</a:t>
            </a:r>
            <a:r>
              <a:rPr lang="pt-BR" dirty="0" smtClean="0"/>
              <a:t> Interface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err="1" smtClean="0"/>
              <a:t>Message</a:t>
            </a:r>
            <a:r>
              <a:rPr lang="pt-BR" b="1" dirty="0" smtClean="0"/>
              <a:t> </a:t>
            </a:r>
            <a:r>
              <a:rPr lang="pt-BR" b="1" dirty="0" err="1" smtClean="0"/>
              <a:t>Passing</a:t>
            </a:r>
            <a:r>
              <a:rPr lang="pt-BR" b="1" dirty="0" smtClean="0"/>
              <a:t> Interface</a:t>
            </a:r>
            <a:r>
              <a:rPr lang="pt-BR" dirty="0" smtClean="0"/>
              <a:t> (</a:t>
            </a:r>
            <a:r>
              <a:rPr lang="pt-BR" b="1" dirty="0" smtClean="0"/>
              <a:t>MPI</a:t>
            </a:r>
            <a:r>
              <a:rPr lang="pt-BR" dirty="0" smtClean="0"/>
              <a:t>) é um padrão para </a:t>
            </a:r>
            <a:r>
              <a:rPr lang="pt-BR" dirty="0" smtClean="0">
                <a:hlinkClick r:id="rId2" tooltip="Rede de computadores"/>
              </a:rPr>
              <a:t>comunicação de dados</a:t>
            </a:r>
            <a:r>
              <a:rPr lang="pt-BR" dirty="0" smtClean="0"/>
              <a:t> em </a:t>
            </a:r>
            <a:r>
              <a:rPr lang="pt-BR" dirty="0" smtClean="0">
                <a:hlinkClick r:id="rId3" tooltip="Computação paralela"/>
              </a:rPr>
              <a:t>computação paralela</a:t>
            </a:r>
            <a:r>
              <a:rPr lang="pt-BR" dirty="0" smtClean="0"/>
              <a:t>. Existem várias modalidades de computação paralela, e dependendo do problema que se está tentando resolver, pode ser necessário passar informações entre os vários </a:t>
            </a:r>
            <a:r>
              <a:rPr lang="pt-BR" dirty="0" smtClean="0">
                <a:hlinkClick r:id="rId4" tooltip="Processador"/>
              </a:rPr>
              <a:t>processadores</a:t>
            </a:r>
            <a:r>
              <a:rPr lang="pt-BR" dirty="0" smtClean="0"/>
              <a:t> ou </a:t>
            </a:r>
            <a:r>
              <a:rPr lang="pt-BR" dirty="0" smtClean="0">
                <a:hlinkClick r:id="rId5" tooltip="Nodo"/>
              </a:rPr>
              <a:t>nodos</a:t>
            </a:r>
            <a:r>
              <a:rPr lang="pt-BR" dirty="0" smtClean="0"/>
              <a:t> de um </a:t>
            </a:r>
            <a:r>
              <a:rPr lang="pt-BR" dirty="0" smtClean="0">
                <a:hlinkClick r:id="rId6" tooltip="Cluster"/>
              </a:rPr>
              <a:t>cluster</a:t>
            </a:r>
            <a:r>
              <a:rPr lang="pt-BR" dirty="0" smtClean="0"/>
              <a:t>, e o MPI oferece uma infraestrutura para essa tarefa.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MPI = 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Passing</a:t>
            </a:r>
            <a:r>
              <a:rPr lang="pt-BR" dirty="0" smtClean="0"/>
              <a:t> Interface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No padrão MPI, uma </a:t>
            </a:r>
            <a:r>
              <a:rPr lang="pt-BR" dirty="0" smtClean="0">
                <a:hlinkClick r:id="rId2" tooltip="Aplicação"/>
              </a:rPr>
              <a:t>aplicação</a:t>
            </a:r>
            <a:r>
              <a:rPr lang="pt-BR" dirty="0" smtClean="0"/>
              <a:t> é constituída por um ou mais </a:t>
            </a:r>
            <a:r>
              <a:rPr lang="pt-BR" dirty="0" smtClean="0">
                <a:hlinkClick r:id="rId3" tooltip="Processos"/>
              </a:rPr>
              <a:t>processos</a:t>
            </a:r>
            <a:r>
              <a:rPr lang="pt-BR" dirty="0" smtClean="0"/>
              <a:t> que se comunicam, acionando-se funções para o envio e recebimento de </a:t>
            </a:r>
            <a:r>
              <a:rPr lang="pt-BR" dirty="0" smtClean="0">
                <a:hlinkClick r:id="rId4" tooltip="Mensagem"/>
              </a:rPr>
              <a:t>mensagens</a:t>
            </a:r>
            <a:r>
              <a:rPr lang="pt-BR" dirty="0" smtClean="0"/>
              <a:t> entre os processos.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MPI = 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Passing</a:t>
            </a:r>
            <a:r>
              <a:rPr lang="pt-BR" dirty="0" smtClean="0"/>
              <a:t> Interface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O objetivo de MPI é prover um amplo padrão para escrever programas com passagem de mensagens de forma prática, portátil, eficiente e flexível. </a:t>
            </a:r>
          </a:p>
          <a:p>
            <a:endParaRPr lang="pt-BR" dirty="0" smtClean="0"/>
          </a:p>
          <a:p>
            <a:r>
              <a:rPr lang="pt-BR" dirty="0" smtClean="0"/>
              <a:t>MPI não é um </a:t>
            </a:r>
            <a:r>
              <a:rPr lang="pt-BR" dirty="0" smtClean="0">
                <a:hlinkClick r:id="rId2" tooltip="IEEE"/>
              </a:rPr>
              <a:t>IEEE</a:t>
            </a:r>
            <a:r>
              <a:rPr lang="pt-BR" dirty="0" smtClean="0"/>
              <a:t> ou um padrão </a:t>
            </a:r>
            <a:r>
              <a:rPr lang="pt-BR" dirty="0" smtClean="0">
                <a:hlinkClick r:id="rId3" tooltip="ISO"/>
              </a:rPr>
              <a:t>ISO</a:t>
            </a:r>
            <a:r>
              <a:rPr lang="pt-BR" dirty="0" smtClean="0"/>
              <a:t>, mas chega a ser um padrão industrial para o desenvolvimento de programas com troca de mensagens. 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Paralell</a:t>
            </a:r>
            <a:r>
              <a:rPr lang="pt-BR" dirty="0" smtClean="0"/>
              <a:t> Computing</a:t>
            </a:r>
            <a:endParaRPr lang="pt-BR" dirty="0"/>
          </a:p>
        </p:txBody>
      </p:sp>
      <p:pic>
        <p:nvPicPr>
          <p:cNvPr id="4" name="Espaço Reservado para Conteúdo 3" descr="Parallel computi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88840"/>
            <a:ext cx="8568952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OpenCL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dirty="0" err="1" smtClean="0"/>
              <a:t>OpenCL</a:t>
            </a:r>
            <a:r>
              <a:rPr lang="pt-BR" dirty="0" smtClean="0"/>
              <a:t> (</a:t>
            </a:r>
            <a:r>
              <a:rPr lang="pt-BR" b="1" dirty="0" smtClean="0"/>
              <a:t>Open</a:t>
            </a:r>
            <a:r>
              <a:rPr lang="pt-BR" dirty="0" smtClean="0"/>
              <a:t> </a:t>
            </a:r>
            <a:r>
              <a:rPr lang="pt-BR" b="1" dirty="0" smtClean="0"/>
              <a:t>C</a:t>
            </a:r>
            <a:r>
              <a:rPr lang="pt-BR" dirty="0" smtClean="0"/>
              <a:t>omputing </a:t>
            </a:r>
            <a:r>
              <a:rPr lang="pt-BR" b="1" dirty="0" err="1" smtClean="0"/>
              <a:t>L</a:t>
            </a:r>
            <a:r>
              <a:rPr lang="pt-BR" dirty="0" err="1" smtClean="0"/>
              <a:t>anguage</a:t>
            </a:r>
            <a:r>
              <a:rPr lang="pt-BR" dirty="0" smtClean="0"/>
              <a:t>) é uma arquitetura para escrever programas que funcionam em plataformas heterogêneas, consistindo em </a:t>
            </a:r>
            <a:r>
              <a:rPr lang="pt-BR" dirty="0" err="1" smtClean="0">
                <a:hlinkClick r:id="rId2" tooltip="Central processing unit"/>
              </a:rPr>
              <a:t>CPUs</a:t>
            </a:r>
            <a:r>
              <a:rPr lang="pt-BR" dirty="0" smtClean="0"/>
              <a:t>, </a:t>
            </a:r>
            <a:r>
              <a:rPr lang="pt-BR" dirty="0" err="1" smtClean="0">
                <a:hlinkClick r:id="rId3" tooltip="Graphics processing unit"/>
              </a:rPr>
              <a:t>GPUs</a:t>
            </a:r>
            <a:r>
              <a:rPr lang="pt-BR" dirty="0" smtClean="0"/>
              <a:t> e outros processadores. </a:t>
            </a:r>
            <a:r>
              <a:rPr lang="pt-BR" dirty="0" err="1" smtClean="0"/>
              <a:t>OpenCL</a:t>
            </a:r>
            <a:r>
              <a:rPr lang="pt-BR" dirty="0" smtClean="0"/>
              <a:t> inclui uma linguagem (baseada em </a:t>
            </a:r>
            <a:r>
              <a:rPr lang="pt-BR" dirty="0" smtClean="0">
                <a:hlinkClick r:id="rId4" tooltip="C99"/>
              </a:rPr>
              <a:t>C 99</a:t>
            </a:r>
            <a:r>
              <a:rPr lang="pt-BR" dirty="0" smtClean="0"/>
              <a:t>) para escrever </a:t>
            </a:r>
            <a:r>
              <a:rPr lang="pt-BR" dirty="0" err="1" smtClean="0"/>
              <a:t>kernels</a:t>
            </a:r>
            <a:r>
              <a:rPr lang="pt-BR" dirty="0" smtClean="0"/>
              <a:t> (funções executadas em dispositivos </a:t>
            </a:r>
            <a:r>
              <a:rPr lang="pt-BR" dirty="0" err="1" smtClean="0"/>
              <a:t>OpenCL</a:t>
            </a:r>
            <a:r>
              <a:rPr lang="pt-BR" dirty="0" smtClean="0"/>
              <a:t>), além de </a:t>
            </a:r>
            <a:r>
              <a:rPr lang="pt-BR" dirty="0" err="1" smtClean="0"/>
              <a:t>APIs</a:t>
            </a:r>
            <a:r>
              <a:rPr lang="pt-BR" dirty="0" smtClean="0"/>
              <a:t> que são usadas para definir e depois controlar as plataformas </a:t>
            </a:r>
            <a:r>
              <a:rPr lang="pt-BR" dirty="0" smtClean="0">
                <a:hlinkClick r:id="rId5" tooltip="Heterogênea"/>
              </a:rPr>
              <a:t>heterogênea</a:t>
            </a:r>
            <a:r>
              <a:rPr lang="pt-BR" dirty="0" smtClean="0"/>
              <a:t>. </a:t>
            </a:r>
          </a:p>
          <a:p>
            <a:endParaRPr lang="pt-BR" dirty="0" smtClean="0"/>
          </a:p>
          <a:p>
            <a:r>
              <a:rPr lang="pt-BR" dirty="0" err="1" smtClean="0"/>
              <a:t>OpenCL</a:t>
            </a:r>
            <a:r>
              <a:rPr lang="pt-BR" dirty="0" smtClean="0"/>
              <a:t> permite </a:t>
            </a:r>
            <a:r>
              <a:rPr lang="pt-BR" dirty="0" smtClean="0">
                <a:hlinkClick r:id="rId6" tooltip="Programação paralela"/>
              </a:rPr>
              <a:t>programação paralela</a:t>
            </a:r>
            <a:r>
              <a:rPr lang="pt-BR" dirty="0" smtClean="0"/>
              <a:t> usando, tanto o paralelismo de tarefas, como de dados.</a:t>
            </a:r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OpenCL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Ela foi adotada para controladores de placas gráficas pela AMD/ATI, que a tornou na sua única oferta de GPU como </a:t>
            </a:r>
            <a:r>
              <a:rPr lang="pt-BR" dirty="0" err="1" smtClean="0"/>
              <a:t>Stream</a:t>
            </a:r>
            <a:r>
              <a:rPr lang="pt-BR" dirty="0" smtClean="0"/>
              <a:t> SDK, e pela </a:t>
            </a:r>
            <a:r>
              <a:rPr lang="pt-BR" dirty="0" err="1" smtClean="0"/>
              <a:t>Nvidia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err="1" smtClean="0"/>
              <a:t>Nvidia</a:t>
            </a:r>
            <a:r>
              <a:rPr lang="pt-BR" dirty="0" smtClean="0"/>
              <a:t> oferece também </a:t>
            </a:r>
            <a:r>
              <a:rPr lang="pt-BR" dirty="0" err="1" smtClean="0"/>
              <a:t>OpenCL</a:t>
            </a:r>
            <a:r>
              <a:rPr lang="pt-BR" dirty="0" smtClean="0"/>
              <a:t> como a escolha para o seu </a:t>
            </a:r>
            <a:r>
              <a:rPr lang="pt-BR" i="1" dirty="0" smtClean="0"/>
              <a:t>Compute </a:t>
            </a:r>
            <a:r>
              <a:rPr lang="pt-BR" i="1" dirty="0" err="1" smtClean="0"/>
              <a:t>Unified</a:t>
            </a:r>
            <a:r>
              <a:rPr lang="pt-BR" i="1" dirty="0" smtClean="0"/>
              <a:t> </a:t>
            </a:r>
            <a:r>
              <a:rPr lang="pt-BR" i="1" dirty="0" err="1" smtClean="0"/>
              <a:t>Device</a:t>
            </a:r>
            <a:r>
              <a:rPr lang="pt-BR" i="1" dirty="0" smtClean="0"/>
              <a:t> </a:t>
            </a:r>
            <a:r>
              <a:rPr lang="pt-BR" i="1" dirty="0" err="1" smtClean="0"/>
              <a:t>Architecture</a:t>
            </a:r>
            <a:r>
              <a:rPr lang="pt-BR" i="1" dirty="0" smtClean="0"/>
              <a:t> </a:t>
            </a:r>
            <a:r>
              <a:rPr lang="pt-BR" dirty="0" smtClean="0"/>
              <a:t>(</a:t>
            </a:r>
            <a:r>
              <a:rPr lang="pt-BR" i="1" dirty="0" smtClean="0"/>
              <a:t>CUDA</a:t>
            </a:r>
            <a:r>
              <a:rPr lang="pt-BR" dirty="0" smtClean="0"/>
              <a:t>) nos seus controladores. </a:t>
            </a:r>
          </a:p>
          <a:p>
            <a:endParaRPr lang="pt-BR" dirty="0" smtClean="0"/>
          </a:p>
          <a:p>
            <a:r>
              <a:rPr lang="pt-BR" dirty="0" smtClean="0"/>
              <a:t>A arquitetura </a:t>
            </a:r>
            <a:r>
              <a:rPr lang="pt-BR" dirty="0" err="1" smtClean="0"/>
              <a:t>OpenCL</a:t>
            </a:r>
            <a:r>
              <a:rPr lang="pt-BR" dirty="0" smtClean="0"/>
              <a:t> partilha uma série de interfaces computacionais, tanto com CUDA, como com a concorrente </a:t>
            </a:r>
            <a:r>
              <a:rPr lang="pt-BR" i="1" dirty="0" err="1" smtClean="0"/>
              <a:t>DirectCompute</a:t>
            </a:r>
            <a:r>
              <a:rPr lang="pt-BR" dirty="0" smtClean="0"/>
              <a:t> da Microsoft.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OpenCL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A proposta </a:t>
            </a:r>
            <a:r>
              <a:rPr lang="pt-BR" dirty="0" err="1" smtClean="0"/>
              <a:t>OpenCL</a:t>
            </a:r>
            <a:r>
              <a:rPr lang="pt-BR" dirty="0" smtClean="0"/>
              <a:t> é similar às propostas </a:t>
            </a:r>
            <a:r>
              <a:rPr lang="pt-BR" dirty="0" err="1" smtClean="0">
                <a:hlinkClick r:id="rId2" tooltip="OpenGL"/>
              </a:rPr>
              <a:t>OpenGL</a:t>
            </a:r>
            <a:r>
              <a:rPr lang="pt-BR" dirty="0" smtClean="0"/>
              <a:t> e </a:t>
            </a:r>
            <a:r>
              <a:rPr lang="pt-BR" dirty="0" err="1" smtClean="0">
                <a:hlinkClick r:id="rId3" tooltip="OpenAL"/>
              </a:rPr>
              <a:t>OpenAL</a:t>
            </a:r>
            <a:r>
              <a:rPr lang="pt-BR" dirty="0" smtClean="0"/>
              <a:t>, que são padrões abertos da indústria para gráficos 3D e áudio, respectivamente. </a:t>
            </a:r>
          </a:p>
          <a:p>
            <a:endParaRPr lang="pt-BR" dirty="0" smtClean="0"/>
          </a:p>
          <a:p>
            <a:r>
              <a:rPr lang="pt-BR" dirty="0" err="1" smtClean="0"/>
              <a:t>OpenCL</a:t>
            </a:r>
            <a:r>
              <a:rPr lang="pt-BR" dirty="0" smtClean="0"/>
              <a:t> estende o poder da </a:t>
            </a:r>
            <a:r>
              <a:rPr lang="pt-BR" dirty="0" smtClean="0">
                <a:hlinkClick r:id="rId4" tooltip="Graphics processing unit"/>
              </a:rPr>
              <a:t>GPU</a:t>
            </a:r>
            <a:r>
              <a:rPr lang="pt-BR" dirty="0" smtClean="0"/>
              <a:t> além do uso gráfico (</a:t>
            </a:r>
            <a:r>
              <a:rPr lang="pt-BR" dirty="0" smtClean="0">
                <a:hlinkClick r:id="rId5" tooltip="GPGPU"/>
              </a:rPr>
              <a:t>GPGPU</a:t>
            </a:r>
            <a:r>
              <a:rPr lang="pt-BR" dirty="0" smtClean="0"/>
              <a:t>). </a:t>
            </a:r>
          </a:p>
          <a:p>
            <a:endParaRPr lang="pt-BR" dirty="0" smtClean="0"/>
          </a:p>
          <a:p>
            <a:r>
              <a:rPr lang="pt-BR" dirty="0" err="1" smtClean="0"/>
              <a:t>OpenCL</a:t>
            </a:r>
            <a:r>
              <a:rPr lang="pt-BR" dirty="0" smtClean="0"/>
              <a:t> é gerido pelo consórcio tecnológico </a:t>
            </a:r>
            <a:r>
              <a:rPr lang="pt-BR" dirty="0" err="1" smtClean="0"/>
              <a:t>Khronos</a:t>
            </a:r>
            <a:r>
              <a:rPr lang="pt-BR" dirty="0" smtClean="0"/>
              <a:t> </a:t>
            </a:r>
            <a:r>
              <a:rPr lang="pt-BR" dirty="0" err="1" smtClean="0"/>
              <a:t>Group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CUDA </a:t>
            </a:r>
            <a:br>
              <a:rPr lang="pt-BR" dirty="0" smtClean="0"/>
            </a:br>
            <a:r>
              <a:rPr lang="en-US" b="1" dirty="0" smtClean="0">
                <a:hlinkClick r:id="rId2"/>
              </a:rPr>
              <a:t>A Scalable Programming Model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b="1" dirty="0" smtClean="0"/>
          </a:p>
          <a:p>
            <a:r>
              <a:rPr lang="en-US" b="1" dirty="0" smtClean="0">
                <a:hlinkClick r:id="rId2"/>
              </a:rPr>
              <a:t>http://docs.nvidia.com/cuda/cuda-c-programming-guide/#axzz4B2DgQ0WL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The advent of </a:t>
            </a:r>
            <a:r>
              <a:rPr lang="en-US" dirty="0" err="1" smtClean="0"/>
              <a:t>multicore</a:t>
            </a:r>
            <a:r>
              <a:rPr lang="en-US" dirty="0" smtClean="0"/>
              <a:t> CPUs and </a:t>
            </a:r>
            <a:r>
              <a:rPr lang="en-US" dirty="0" err="1" smtClean="0"/>
              <a:t>manycore</a:t>
            </a:r>
            <a:r>
              <a:rPr lang="en-US" dirty="0" smtClean="0"/>
              <a:t> GPUs means that </a:t>
            </a:r>
            <a:r>
              <a:rPr lang="en-US" dirty="0" smtClean="0">
                <a:solidFill>
                  <a:srgbClr val="0000FF"/>
                </a:solidFill>
              </a:rPr>
              <a:t>mainstream processor chips </a:t>
            </a:r>
            <a:r>
              <a:rPr lang="en-US" dirty="0" smtClean="0"/>
              <a:t>are now parallel systems.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 </a:t>
            </a:r>
            <a:r>
              <a:rPr lang="en-US" dirty="0" smtClean="0">
                <a:hlinkClick r:id="rId3" tooltip="Parallel computing"/>
              </a:rPr>
              <a:t>parallel computing</a:t>
            </a:r>
            <a:r>
              <a:rPr lang="en-US" dirty="0" smtClean="0"/>
              <a:t>, a </a:t>
            </a:r>
            <a:r>
              <a:rPr lang="en-US" b="1" dirty="0" smtClean="0"/>
              <a:t>barrier</a:t>
            </a:r>
            <a:r>
              <a:rPr lang="en-US" dirty="0" smtClean="0"/>
              <a:t> is a type of </a:t>
            </a:r>
            <a:r>
              <a:rPr lang="en-US" u="sng" dirty="0" smtClean="0">
                <a:hlinkClick r:id="rId4" tooltip="Synchronization (computer science)"/>
              </a:rPr>
              <a:t>synchronization</a:t>
            </a:r>
            <a:r>
              <a:rPr lang="en-US" dirty="0" smtClean="0"/>
              <a:t> method. A barrier for a group of threads in the source code means any thread must stop at this point and cannot proceed until all other threads/processes reach this barrier.</a:t>
            </a:r>
            <a:br>
              <a:rPr lang="en-US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7106" name="Picture 2" descr="The GPU Devotes More Transistors to Data Processing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348880"/>
            <a:ext cx="691276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8130" name="Picture 2" descr="Automatic Scalability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556792"/>
            <a:ext cx="4105275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Memory Hierarchy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68"/>
            <a:ext cx="4105275" cy="4791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713387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9154" name="Picture 2" descr="Heterogeneous Programming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12776"/>
            <a:ext cx="4114800" cy="5316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Computational Problem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The computational problem should be able to:</a:t>
            </a:r>
            <a:endParaRPr lang="pt-BR" sz="2400" dirty="0" smtClean="0"/>
          </a:p>
          <a:p>
            <a:pPr lvl="1"/>
            <a:r>
              <a:rPr lang="en-US" dirty="0" smtClean="0"/>
              <a:t>Be broken apart into discrete pieces of work that can be solved simultaneously;</a:t>
            </a:r>
            <a:endParaRPr lang="pt-BR" sz="2000" dirty="0" smtClean="0"/>
          </a:p>
          <a:p>
            <a:pPr lvl="1"/>
            <a:r>
              <a:rPr lang="en-US" dirty="0" smtClean="0"/>
              <a:t>Execute multiple program instructions at any moment in time;</a:t>
            </a:r>
            <a:endParaRPr lang="pt-BR" sz="2000" dirty="0" smtClean="0"/>
          </a:p>
          <a:p>
            <a:pPr lvl="1"/>
            <a:r>
              <a:rPr lang="en-US" dirty="0" smtClean="0"/>
              <a:t>Be solved in less time with multiple compute resources than with a single compute resource.</a:t>
            </a:r>
          </a:p>
          <a:p>
            <a:pPr lvl="1">
              <a:buNone/>
            </a:pPr>
            <a:endParaRPr lang="pt-BR" sz="2000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Compute Resources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The compute resources for </a:t>
            </a:r>
            <a:r>
              <a:rPr lang="en-US" dirty="0" err="1" smtClean="0"/>
              <a:t>paralell</a:t>
            </a:r>
            <a:r>
              <a:rPr lang="en-US" dirty="0" smtClean="0"/>
              <a:t> computing  are typically:</a:t>
            </a:r>
          </a:p>
          <a:p>
            <a:pPr lvl="0"/>
            <a:endParaRPr lang="pt-BR" sz="2400" dirty="0" smtClean="0"/>
          </a:p>
          <a:p>
            <a:pPr lvl="1"/>
            <a:r>
              <a:rPr lang="en-US" dirty="0" smtClean="0"/>
              <a:t>A single computer with multiple processors/cores.</a:t>
            </a:r>
          </a:p>
          <a:p>
            <a:pPr lvl="1">
              <a:buNone/>
            </a:pPr>
            <a:endParaRPr lang="pt-BR" sz="2000" dirty="0" smtClean="0"/>
          </a:p>
          <a:p>
            <a:pPr lvl="1"/>
            <a:r>
              <a:rPr lang="en-US" dirty="0" smtClean="0"/>
              <a:t>An arbitrary number of such computers connected by a network.</a:t>
            </a:r>
            <a:endParaRPr lang="pt-BR" sz="2000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sz="7300" b="1" dirty="0" err="1" smtClean="0"/>
              <a:t>OpenMP</a:t>
            </a:r>
            <a:r>
              <a:rPr lang="pt-BR" sz="7300" b="1" dirty="0" smtClean="0"/>
              <a:t> Programming </a:t>
            </a:r>
            <a:r>
              <a:rPr lang="pt-BR" sz="7300" b="1" dirty="0" err="1" smtClean="0"/>
              <a:t>Model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err="1" smtClean="0"/>
              <a:t>Shared</a:t>
            </a:r>
            <a:r>
              <a:rPr lang="pt-BR" b="1" dirty="0" smtClean="0"/>
              <a:t> Memory </a:t>
            </a:r>
            <a:r>
              <a:rPr lang="pt-BR" b="1" dirty="0" err="1" smtClean="0"/>
              <a:t>Model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b="1" dirty="0" err="1"/>
              <a:t>Uniform</a:t>
            </a:r>
            <a:r>
              <a:rPr lang="pt-BR" b="1" dirty="0"/>
              <a:t> Memory Access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b="1" dirty="0" err="1"/>
              <a:t>Non-Uniform</a:t>
            </a:r>
            <a:r>
              <a:rPr lang="pt-BR" b="1" dirty="0"/>
              <a:t> Memory Access</a:t>
            </a:r>
            <a:endParaRPr lang="pt-BR" dirty="0"/>
          </a:p>
        </p:txBody>
      </p:sp>
      <p:pic>
        <p:nvPicPr>
          <p:cNvPr id="15362" name="Picture 2" descr="https://computing.llnl.gov/tutorials/openMP/images/shared_me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4104456" cy="2808312"/>
          </a:xfrm>
          <a:prstGeom prst="rect">
            <a:avLst/>
          </a:prstGeom>
          <a:noFill/>
        </p:spPr>
      </p:pic>
      <p:pic>
        <p:nvPicPr>
          <p:cNvPr id="15364" name="Picture 4" descr="https://computing.llnl.gov/tutorials/openMP/images/num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3900" y="3068960"/>
            <a:ext cx="4430588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b="1" dirty="0" err="1" smtClean="0"/>
              <a:t>Shared</a:t>
            </a:r>
            <a:r>
              <a:rPr lang="pt-BR" b="1" dirty="0" smtClean="0"/>
              <a:t> Memory </a:t>
            </a:r>
            <a:r>
              <a:rPr lang="pt-BR" b="1" dirty="0" err="1" smtClean="0"/>
              <a:t>Model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US" dirty="0" err="1" smtClean="0"/>
              <a:t>OpenMP</a:t>
            </a:r>
            <a:r>
              <a:rPr lang="en-US" dirty="0" smtClean="0"/>
              <a:t> </a:t>
            </a:r>
            <a:r>
              <a:rPr lang="en-US" dirty="0"/>
              <a:t>is designed for multi-processor/core, shared memory machines.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underlying architecture can be shared memory UMA or NUMA.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OpenMP</a:t>
            </a:r>
            <a:r>
              <a:rPr lang="pt-BR" b="1" dirty="0" smtClean="0"/>
              <a:t> Thread </a:t>
            </a:r>
            <a:r>
              <a:rPr lang="pt-BR" b="1" dirty="0" err="1"/>
              <a:t>Based</a:t>
            </a:r>
            <a:r>
              <a:rPr lang="pt-BR" b="1" dirty="0"/>
              <a:t> </a:t>
            </a:r>
            <a:r>
              <a:rPr lang="pt-BR" b="1" dirty="0" err="1"/>
              <a:t>Parallelism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OpenMP</a:t>
            </a:r>
            <a:r>
              <a:rPr lang="en-US" dirty="0"/>
              <a:t> programs accomplish parallelism exclusively through the use of threads.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thread of execution is the smallest unit of processing that can be scheduled by an operating system. The idea of a subroutine that can be scheduled to run autonomously might help explain what a thread is.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828</Words>
  <Application>Microsoft Office PowerPoint</Application>
  <PresentationFormat>Apresentação na tela (4:3)</PresentationFormat>
  <Paragraphs>165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Tema do Office</vt:lpstr>
      <vt:lpstr>Computação Paralela</vt:lpstr>
      <vt:lpstr> Parallel Computing </vt:lpstr>
      <vt:lpstr>Paralell Computing</vt:lpstr>
      <vt:lpstr>The Computational Problem</vt:lpstr>
      <vt:lpstr>Compute Resources</vt:lpstr>
      <vt:lpstr>  OpenMP Programming Model </vt:lpstr>
      <vt:lpstr> Shared Memory Model </vt:lpstr>
      <vt:lpstr> OpenMP Shared Memory Model </vt:lpstr>
      <vt:lpstr>OpenMP Thread Based Parallelism</vt:lpstr>
      <vt:lpstr>OpenMP Thread Based Parallelism</vt:lpstr>
      <vt:lpstr>Open MP Explicit Parallelism</vt:lpstr>
      <vt:lpstr>OpenMP Fork - Join Model</vt:lpstr>
      <vt:lpstr>Open MP Fork - Join Model</vt:lpstr>
      <vt:lpstr>OpenMP Fork - Join Model</vt:lpstr>
      <vt:lpstr>OpenMP Fork - Join Model</vt:lpstr>
      <vt:lpstr> OpenMP Compiler Directive Based</vt:lpstr>
      <vt:lpstr>OpenMP Nested Parallelism</vt:lpstr>
      <vt:lpstr> OpenMP Dynamic Threads </vt:lpstr>
      <vt:lpstr> OpenMP  I/O = Input/Output</vt:lpstr>
      <vt:lpstr>OpenMP API Overview</vt:lpstr>
      <vt:lpstr>Three Components (1) As of version 4.0:Compiler </vt:lpstr>
      <vt:lpstr>Three Components (2)</vt:lpstr>
      <vt:lpstr> Three Components  (3) </vt:lpstr>
      <vt:lpstr>Compiler Directives</vt:lpstr>
      <vt:lpstr>Compiler Directives</vt:lpstr>
      <vt:lpstr>Slide 26</vt:lpstr>
      <vt:lpstr>MPI = Message Passing Interface</vt:lpstr>
      <vt:lpstr>MPI = Message Passing Interface</vt:lpstr>
      <vt:lpstr>MPI = Message Passing Interface</vt:lpstr>
      <vt:lpstr>OpenCL</vt:lpstr>
      <vt:lpstr>OpenCL</vt:lpstr>
      <vt:lpstr>OpenCL</vt:lpstr>
      <vt:lpstr> CUDA  A Scalable Programming Model </vt:lpstr>
      <vt:lpstr>CUDA</vt:lpstr>
      <vt:lpstr>CUDA</vt:lpstr>
      <vt:lpstr>CUDA</vt:lpstr>
      <vt:lpstr>CUDA</vt:lpstr>
    </vt:vector>
  </TitlesOfParts>
  <Company>UFSC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36987948704</dc:creator>
  <cp:lastModifiedBy>bosco</cp:lastModifiedBy>
  <cp:revision>31</cp:revision>
  <dcterms:created xsi:type="dcterms:W3CDTF">2016-04-19T00:02:19Z</dcterms:created>
  <dcterms:modified xsi:type="dcterms:W3CDTF">2016-06-15T21:17:06Z</dcterms:modified>
</cp:coreProperties>
</file>