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62" r:id="rId45"/>
    <p:sldId id="363" r:id="rId46"/>
    <p:sldId id="364" r:id="rId47"/>
    <p:sldId id="365" r:id="rId48"/>
    <p:sldId id="366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C597727-1970-44B5-B14D-3EE51CB16A09}" type="datetimeFigureOut">
              <a:rPr lang="pt-BR" smtClean="0"/>
              <a:pPr/>
              <a:t>07/10/2011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A6128A-B4A3-4205-B2B6-A19130A32A4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k4.net/security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10445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Resumos de Mensagem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Código de Autenticação de Mensagem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Assinaturas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76C70A-2C08-46A4-A923-908333B96B99}" type="slidenum">
              <a:rPr lang="pt-BR"/>
              <a:pPr/>
              <a:t>10</a:t>
            </a:fld>
            <a:endParaRPr lang="pt-BR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Um padrão de bits de </a:t>
            </a:r>
            <a:r>
              <a:rPr lang="pt-BR" b="1" smtClean="0"/>
              <a:t>comprimento fixado</a:t>
            </a:r>
            <a:r>
              <a:rPr lang="pt-BR" smtClean="0"/>
              <a:t> que caracteriza ou representa uma mensagem ou documento de comprimento arbitrário.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Uma função </a:t>
            </a:r>
            <a:r>
              <a:rPr lang="pt-BR" b="1" i="1" smtClean="0"/>
              <a:t>Message Digest</a:t>
            </a:r>
            <a:r>
              <a:rPr lang="pt-BR" i="1" smtClean="0"/>
              <a:t>,</a:t>
            </a:r>
            <a:r>
              <a:rPr lang="pt-BR" smtClean="0"/>
              <a:t> segura, </a:t>
            </a:r>
            <a:br>
              <a:rPr lang="pt-BR" smtClean="0"/>
            </a:br>
            <a:r>
              <a:rPr lang="pt-BR" b="1" i="1" smtClean="0"/>
              <a:t>h = H(M)</a:t>
            </a:r>
            <a:r>
              <a:rPr lang="pt-BR" smtClean="0"/>
              <a:t> tem as seguintes propriedades: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b="1" i="1" smtClean="0"/>
              <a:t>      </a:t>
            </a:r>
            <a:r>
              <a:rPr lang="pt-BR" smtClean="0"/>
              <a:t>- Dado</a:t>
            </a:r>
            <a:r>
              <a:rPr lang="pt-BR" b="1" i="1" smtClean="0"/>
              <a:t> M</a:t>
            </a:r>
            <a:r>
              <a:rPr lang="pt-BR" smtClean="0"/>
              <a:t>, é </a:t>
            </a:r>
            <a:r>
              <a:rPr lang="pt-BR" b="1" smtClean="0"/>
              <a:t>fácil</a:t>
            </a:r>
            <a:r>
              <a:rPr lang="pt-BR" smtClean="0"/>
              <a:t> computar </a:t>
            </a:r>
            <a:r>
              <a:rPr lang="pt-BR" b="1" i="1" smtClean="0"/>
              <a:t>h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      - Dado </a:t>
            </a:r>
            <a:r>
              <a:rPr lang="pt-BR" b="1" i="1" smtClean="0"/>
              <a:t>h</a:t>
            </a:r>
            <a:r>
              <a:rPr lang="pt-BR" smtClean="0"/>
              <a:t>, é </a:t>
            </a:r>
            <a:r>
              <a:rPr lang="pt-BR" b="1" smtClean="0"/>
              <a:t>difícil</a:t>
            </a:r>
            <a:r>
              <a:rPr lang="pt-BR" smtClean="0"/>
              <a:t> computar </a:t>
            </a:r>
            <a:r>
              <a:rPr lang="pt-BR" b="1" i="1" smtClean="0"/>
              <a:t>M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      - Dado </a:t>
            </a:r>
            <a:r>
              <a:rPr lang="pt-BR" b="1" i="1" smtClean="0"/>
              <a:t>M</a:t>
            </a:r>
            <a:r>
              <a:rPr lang="pt-BR" smtClean="0"/>
              <a:t>, é </a:t>
            </a:r>
            <a:r>
              <a:rPr lang="pt-BR" b="1" smtClean="0"/>
              <a:t>difícil </a:t>
            </a:r>
            <a:r>
              <a:rPr lang="pt-BR" smtClean="0"/>
              <a:t>descobrir uma outra </a:t>
            </a:r>
            <a:br>
              <a:rPr lang="pt-BR" smtClean="0"/>
            </a:br>
            <a:r>
              <a:rPr lang="pt-BR" smtClean="0"/>
              <a:t>     mensagem </a:t>
            </a:r>
            <a:r>
              <a:rPr lang="pt-BR" b="1" i="1" smtClean="0"/>
              <a:t>M’</a:t>
            </a:r>
            <a:r>
              <a:rPr lang="pt-BR" smtClean="0"/>
              <a:t> tal que </a:t>
            </a:r>
            <a:r>
              <a:rPr lang="pt-BR" b="1" i="1" smtClean="0"/>
              <a:t>H(M) = H(M’)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1E81C8-9224-4F87-A3E1-41D1DD9C9E20}" type="slidenum">
              <a:rPr lang="pt-BR"/>
              <a:pPr/>
              <a:t>100</a:t>
            </a:fld>
            <a:endParaRPr lang="pt-BR"/>
          </a:p>
        </p:txBody>
      </p:sp>
      <p:sp>
        <p:nvSpPr>
          <p:cNvPr id="153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Autenticação</a:t>
            </a:r>
          </a:p>
        </p:txBody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Uma </a:t>
            </a:r>
            <a:r>
              <a:rPr lang="en-US" b="1" smtClean="0"/>
              <a:t>assinatura</a:t>
            </a:r>
            <a:r>
              <a:rPr lang="en-US" smtClean="0"/>
              <a:t> oferece </a:t>
            </a:r>
            <a:r>
              <a:rPr lang="en-US" b="1" smtClean="0"/>
              <a:t>autenticação</a:t>
            </a:r>
            <a:r>
              <a:rPr lang="en-US" smtClean="0"/>
              <a:t>.</a:t>
            </a:r>
            <a:br>
              <a:rPr lang="en-US" smtClean="0"/>
            </a:br>
            <a:r>
              <a:rPr lang="en-US" smtClean="0"/>
              <a:t>A entidade que envia dados deve revelar ser a entidade que afirma ser. A assinatura é verificada para garantir que os dados vieram dessa entidade.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11B6D1-B5EC-4D1C-9A41-59278BC3773B}" type="slidenum">
              <a:rPr lang="pt-BR"/>
              <a:pPr/>
              <a:t>101</a:t>
            </a:fld>
            <a:endParaRPr lang="pt-BR"/>
          </a:p>
        </p:txBody>
      </p:sp>
      <p:sp>
        <p:nvSpPr>
          <p:cNvPr id="154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Não- Repúdio</a:t>
            </a:r>
          </a:p>
        </p:txBody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Uma </a:t>
            </a:r>
            <a:r>
              <a:rPr lang="en-US" b="1" smtClean="0"/>
              <a:t>assinatura</a:t>
            </a:r>
            <a:r>
              <a:rPr lang="en-US" smtClean="0"/>
              <a:t> também fornece </a:t>
            </a:r>
            <a:r>
              <a:rPr lang="en-US" b="1" smtClean="0"/>
              <a:t>não-repúdio</a:t>
            </a:r>
            <a:r>
              <a:rPr lang="en-US" smtClean="0"/>
              <a:t>: quem assina, </a:t>
            </a:r>
            <a:r>
              <a:rPr lang="en-US" b="1" smtClean="0"/>
              <a:t>não pode mais tarde desautorizar qualquer conhecimento</a:t>
            </a:r>
            <a:r>
              <a:rPr lang="en-US" smtClean="0"/>
              <a:t> sobre a mensagem.</a:t>
            </a:r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F420FA-5E8F-42EA-B719-AF8F62F477FE}" type="slidenum">
              <a:rPr lang="pt-BR"/>
              <a:pPr/>
              <a:t>102</a:t>
            </a:fld>
            <a:endParaRPr lang="pt-BR"/>
          </a:p>
        </p:txBody>
      </p:sp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Autenticação</a:t>
            </a:r>
            <a:endParaRPr lang="en-US" smtClean="0"/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As </a:t>
            </a:r>
            <a:r>
              <a:rPr lang="pt-BR" b="1" smtClean="0">
                <a:solidFill>
                  <a:srgbClr val="154DFF"/>
                </a:solidFill>
              </a:rPr>
              <a:t>assinaturas digitais</a:t>
            </a:r>
            <a:r>
              <a:rPr lang="pt-BR" smtClean="0"/>
              <a:t>, por si só, servem muito bem à </a:t>
            </a:r>
            <a:r>
              <a:rPr lang="pt-BR" b="1" smtClean="0">
                <a:solidFill>
                  <a:srgbClr val="154DFF"/>
                </a:solidFill>
              </a:rPr>
              <a:t>verificação de uma quantidade limitada de pessoas</a:t>
            </a:r>
            <a:r>
              <a:rPr lang="pt-BR" smtClean="0"/>
              <a:t>, com as quais </a:t>
            </a:r>
            <a:r>
              <a:rPr lang="pt-BR" b="1" smtClean="0">
                <a:solidFill>
                  <a:srgbClr val="154DFF"/>
                </a:solidFill>
              </a:rPr>
              <a:t>você está familiarizado</a:t>
            </a:r>
            <a:r>
              <a:rPr lang="pt-BR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0B6E14-BCF7-443F-859A-F310511C8390}" type="slidenum">
              <a:rPr lang="pt-BR"/>
              <a:pPr/>
              <a:t>103</a:t>
            </a:fld>
            <a:endParaRPr lang="pt-BR"/>
          </a:p>
        </p:txBody>
      </p:sp>
      <p:sp>
        <p:nvSpPr>
          <p:cNvPr id="156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Autenticação</a:t>
            </a:r>
            <a:endParaRPr lang="en-US" smtClean="0"/>
          </a:p>
        </p:txBody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Por exemplo, se uma pessoa sua amiga enviar uma mensagem para você, e você verificar a assinatura com a assinatura pública (chave pública) dessa pessoa, você poderá verificar se a pessoa, de fato, enviou a mensagem para você e se esta foi alterada. </a:t>
            </a:r>
            <a:endParaRPr lang="en-US" dirty="0" smtClean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8A99AFA-5EB3-4E6D-B8B0-243294729935}" type="slidenum">
              <a:rPr lang="pt-BR"/>
              <a:pPr/>
              <a:t>104</a:t>
            </a:fld>
            <a:endParaRPr lang="pt-BR"/>
          </a:p>
        </p:txBody>
      </p:sp>
      <p:sp>
        <p:nvSpPr>
          <p:cNvPr id="157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Autenticação</a:t>
            </a:r>
            <a:endParaRPr lang="en-US" smtClean="0"/>
          </a:p>
        </p:txBody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E se você receber uma mensagem de alguém que você não conheça</a:t>
            </a:r>
            <a:r>
              <a:rPr lang="pt-BR" smtClean="0"/>
              <a:t>, ou, por exemplo, de uma empresa desconhecida?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Eles podem ter enviado uma assinatura, e você pode verificar essa assinatura, confrontando com a chave pública enviada para você.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F6C81B5-EF35-45AD-82B7-8839E72725FA}" type="slidenum">
              <a:rPr lang="pt-BR"/>
              <a:pPr/>
              <a:t>105</a:t>
            </a:fld>
            <a:endParaRPr lang="pt-BR"/>
          </a:p>
        </p:txBody>
      </p:sp>
      <p:sp>
        <p:nvSpPr>
          <p:cNvPr id="158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e Autenticação</a:t>
            </a:r>
            <a:endParaRPr lang="en-US" smtClean="0"/>
          </a:p>
        </p:txBody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Mas como você poderá poderia saber que eles são quem diz ser ?</a:t>
            </a:r>
          </a:p>
          <a:p>
            <a:pPr eaLnBrk="1" hangingPunct="1"/>
            <a:endParaRPr lang="pt-BR" b="1" smtClean="0">
              <a:solidFill>
                <a:srgbClr val="154DFF"/>
              </a:solidFill>
            </a:endParaRPr>
          </a:p>
          <a:p>
            <a:pPr eaLnBrk="1" hangingPunct="1"/>
            <a:r>
              <a:rPr lang="pt-BR" smtClean="0"/>
              <a:t>O fato de a assinatura ter sido verificada não significa muita coisa.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Afinal, </a:t>
            </a:r>
            <a:r>
              <a:rPr lang="pt-BR" b="1" smtClean="0"/>
              <a:t>qualquer pessoa pode obter um par chaves e assinar uma mensagem</a:t>
            </a:r>
            <a:r>
              <a:rPr lang="pt-BR" smtClean="0"/>
              <a:t>, mas esta </a:t>
            </a:r>
            <a:r>
              <a:rPr lang="pt-BR" b="1" smtClean="0"/>
              <a:t>poderia estar se fazendo passar por outra</a:t>
            </a:r>
            <a:r>
              <a:rPr lang="pt-BR" smtClean="0"/>
              <a:t>. 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75677D7-5A0F-46F0-81C1-CFC7665B0DAD}" type="slidenum">
              <a:rPr lang="pt-BR"/>
              <a:pPr/>
              <a:t>106</a:t>
            </a:fld>
            <a:endParaRPr lang="pt-BR"/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Certificação</a:t>
            </a:r>
            <a:endParaRPr lang="en-US" smtClean="0"/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Através de um </a:t>
            </a:r>
            <a:r>
              <a:rPr lang="pt-BR" b="1" smtClean="0"/>
              <a:t>sistema de certificados</a:t>
            </a:r>
            <a:r>
              <a:rPr lang="pt-BR" smtClean="0"/>
              <a:t>, é possível </a:t>
            </a:r>
            <a:r>
              <a:rPr lang="pt-BR" b="1" smtClean="0"/>
              <a:t>autenticar a identidade de alguém ou de uma empresa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autenticação ocorre quando um </a:t>
            </a:r>
            <a:r>
              <a:rPr lang="pt-BR" b="1" smtClean="0"/>
              <a:t>terceiro, como uma empresa confiável</a:t>
            </a:r>
            <a:r>
              <a:rPr lang="pt-BR" smtClean="0"/>
              <a:t>, verifica e </a:t>
            </a:r>
            <a:r>
              <a:rPr lang="pt-BR" b="1" smtClean="0"/>
              <a:t>atesta a veracidade da identidade</a:t>
            </a:r>
            <a:r>
              <a:rPr lang="pt-BR" smtClean="0"/>
              <a:t> de uma entidade.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50C70F-3BA9-47F5-84AF-237F7336DACA}" type="slidenum">
              <a:rPr lang="pt-BR"/>
              <a:pPr/>
              <a:t>107</a:t>
            </a:fld>
            <a:endParaRPr lang="pt-BR"/>
          </a:p>
        </p:txBody>
      </p:sp>
      <p:sp>
        <p:nvSpPr>
          <p:cNvPr id="160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Certificação</a:t>
            </a:r>
            <a:endParaRPr lang="en-US" smtClean="0"/>
          </a:p>
        </p:txBody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Verisign, Thawte, Entrust e outras, atuam como depósitos que centralizam o armazenamento de certificados.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Certificação digital é o próximo capítulo.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A2072A-55DA-445E-9F65-836DD6D4FA2F}" type="slidenum">
              <a:rPr lang="pt-BR"/>
              <a:pPr/>
              <a:t>11</a:t>
            </a:fld>
            <a:endParaRPr lang="pt-BR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Duas amplamente usadas funções </a:t>
            </a:r>
            <a:r>
              <a:rPr lang="pt-BR" b="1" i="1" smtClean="0"/>
              <a:t>digest</a:t>
            </a:r>
            <a:r>
              <a:rPr lang="pt-BR" smtClean="0"/>
              <a:t> para aplicações práticas: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MD5</a:t>
            </a:r>
            <a:r>
              <a:rPr lang="pt-BR" smtClean="0"/>
              <a:t> (Message Digest 5)</a:t>
            </a:r>
            <a:br>
              <a:rPr lang="pt-BR" smtClean="0"/>
            </a:br>
            <a:r>
              <a:rPr lang="pt-BR" smtClean="0"/>
              <a:t>   - [Rivest, 1992]</a:t>
            </a:r>
            <a:br>
              <a:rPr lang="pt-BR" smtClean="0"/>
            </a:br>
            <a:r>
              <a:rPr lang="pt-BR" smtClean="0"/>
              <a:t>   - 128-bit digest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SHA-1</a:t>
            </a:r>
            <a:r>
              <a:rPr lang="pt-BR" smtClean="0"/>
              <a:t> (Secure Hash Algorithm)</a:t>
            </a:r>
            <a:br>
              <a:rPr lang="pt-BR" smtClean="0"/>
            </a:br>
            <a:r>
              <a:rPr lang="pt-BR" smtClean="0"/>
              <a:t>   - [NIST,2002]</a:t>
            </a:r>
            <a:br>
              <a:rPr lang="pt-BR" smtClean="0"/>
            </a:br>
            <a:r>
              <a:rPr lang="pt-BR" smtClean="0"/>
              <a:t>   - 160-bit digest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939929-8B0D-4ADD-A687-3F568D4CA8F3}" type="slidenum">
              <a:rPr lang="pt-BR"/>
              <a:pPr/>
              <a:t>12</a:t>
            </a:fld>
            <a:endParaRPr lang="pt-BR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 SHA-1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Mensagem 1</a:t>
            </a:r>
            <a:r>
              <a:rPr lang="pt-BR" smtClean="0"/>
              <a:t>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Daniel, I sold </a:t>
            </a:r>
            <a:r>
              <a:rPr lang="pt-BR" b="1" smtClean="0">
                <a:solidFill>
                  <a:srgbClr val="154DFF"/>
                </a:solidFill>
              </a:rPr>
              <a:t>4</a:t>
            </a:r>
            <a:r>
              <a:rPr lang="pt-BR" smtClean="0"/>
              <a:t> presses to Satomi. Ship immediately.</a:t>
            </a:r>
            <a:br>
              <a:rPr lang="pt-BR" smtClean="0"/>
            </a:br>
            <a:r>
              <a:rPr lang="pt-BR" smtClean="0"/>
              <a:t>     (53 bytes)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Resumo SHA-1</a:t>
            </a:r>
            <a:r>
              <a:rPr lang="pt-BR" smtClean="0"/>
              <a:t>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46 73 a5 85 89 ba 86 58 44 ac 5b e8 48 7a cd 12 63 f8 cl 5a            (20 bytes)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C60A56-D0C7-4709-ABCB-2EB91497A632}" type="slidenum">
              <a:rPr lang="pt-BR"/>
              <a:pPr/>
              <a:t>13</a:t>
            </a:fld>
            <a:endParaRPr lang="pt-BR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Exemplo SHA-1 (Burnett-Paine, 2002)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Mensagem 2</a:t>
            </a:r>
            <a:r>
              <a:rPr lang="pt-BR" smtClean="0"/>
              <a:t>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Daniel, I sold </a:t>
            </a:r>
            <a:r>
              <a:rPr lang="pt-BR" b="1" smtClean="0">
                <a:solidFill>
                  <a:srgbClr val="154DFF"/>
                </a:solidFill>
              </a:rPr>
              <a:t>5</a:t>
            </a:r>
            <a:r>
              <a:rPr lang="pt-BR" smtClean="0"/>
              <a:t> presses to Satomi. Ship immediately.</a:t>
            </a:r>
            <a:br>
              <a:rPr lang="pt-BR" smtClean="0"/>
            </a:br>
            <a:r>
              <a:rPr lang="pt-BR" smtClean="0"/>
              <a:t>        (53 bytes)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</a:p>
          <a:p>
            <a:pPr eaLnBrk="1" hangingPunct="1"/>
            <a:r>
              <a:rPr lang="pt-BR" b="1" smtClean="0"/>
              <a:t>Resumo SHA-1</a:t>
            </a:r>
            <a:r>
              <a:rPr lang="pt-BR" smtClean="0"/>
              <a:t>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2c db 78 38 87 7e d3 le 29 18 49 a0 61 b7 41 81 3c b6 90 7a             (20 bytes)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EEFE07-C74E-4E0D-8152-AD11FB32B538}" type="slidenum">
              <a:rPr lang="pt-BR"/>
              <a:pPr/>
              <a:t>14</a:t>
            </a:fld>
            <a:endParaRPr lang="pt-BR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Propriedades sobre os Resumos SHA-1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Mesmo que as mensagens tenham 53 bytes, os resumos têm apenas 20 bytes.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Independentemente do que você forneça ao SHA-1, o resultado será sempre 20 bytes, 160 bits.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/>
              <a:t>A saída de um algoritmo de resumo é pseudo-aleatória.</a:t>
            </a:r>
            <a:r>
              <a:rPr lang="pt-BR" dirty="0" smtClean="0"/>
              <a:t> Por isso é base para </a:t>
            </a:r>
            <a:r>
              <a:rPr lang="pt-BR" b="1" dirty="0" smtClean="0"/>
              <a:t>PBE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84F09F-412F-424C-926E-72CC729D1C1D}" type="slidenum">
              <a:rPr lang="pt-BR"/>
              <a:pPr/>
              <a:t>15</a:t>
            </a:fld>
            <a:endParaRPr lang="pt-BR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Propriedade sobre as Message Digest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Mesmo que uma mensagem seja quase idêntica a outra, os resumos serão bem diferentes.</a:t>
            </a:r>
            <a:r>
              <a:rPr lang="pt-BR" smtClean="0"/>
              <a:t>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Duas mensagens que </a:t>
            </a:r>
            <a:r>
              <a:rPr lang="pt-BR" b="1" smtClean="0"/>
              <a:t>são muito semelhantes</a:t>
            </a:r>
            <a:r>
              <a:rPr lang="pt-BR" smtClean="0"/>
              <a:t> produzirão </a:t>
            </a:r>
            <a:r>
              <a:rPr lang="pt-BR" b="1" smtClean="0"/>
              <a:t>dois resumos que não são nem mesmos próximos</a:t>
            </a:r>
            <a:r>
              <a:rPr lang="pt-BR" smtClean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1CC6CD-7C4A-49BA-9CC1-5521E906E644}" type="slidenum">
              <a:rPr lang="pt-BR"/>
              <a:pPr/>
              <a:t>16</a:t>
            </a:fld>
            <a:endParaRPr lang="pt-BR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Propriedades  sobre as Message Digest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Outra propriedade de um bom algoritmo de resumo é que </a:t>
            </a:r>
            <a:r>
              <a:rPr lang="pt-BR" b="1" smtClean="0"/>
              <a:t>não se pode ter nenhuma mensagem que produza um resumo em particular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>
                <a:solidFill>
                  <a:srgbClr val="154DFF"/>
                </a:solidFill>
              </a:rPr>
              <a:t>“Não se pode encontrar”</a:t>
            </a:r>
            <a:r>
              <a:rPr lang="pt-BR" smtClean="0"/>
              <a:t> duas mensagens que produza o mesmo resumo.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399068-1E95-43F1-A686-573D6DF1F45E}" type="slidenum">
              <a:rPr lang="pt-BR"/>
              <a:pPr/>
              <a:t>17</a:t>
            </a:fld>
            <a:endParaRPr lang="pt-BR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que é uma </a:t>
            </a:r>
            <a:r>
              <a:rPr lang="pt-BR" b="1" smtClean="0"/>
              <a:t>Message Digest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É um algoritmo que recebe </a:t>
            </a:r>
            <a:r>
              <a:rPr lang="pt-BR" b="1" smtClean="0"/>
              <a:t>qualquer comprimento de entrada</a:t>
            </a:r>
            <a:r>
              <a:rPr lang="pt-BR" smtClean="0"/>
              <a:t> e mescla essa entrada para produzir </a:t>
            </a:r>
            <a:r>
              <a:rPr lang="pt-BR" b="1" smtClean="0"/>
              <a:t>uma saída pseudo-aleatória de largura-fixa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i="1" smtClean="0"/>
              <a:t>Hash</a:t>
            </a:r>
            <a:r>
              <a:rPr lang="pt-BR" b="1" smtClean="0"/>
              <a:t> </a:t>
            </a:r>
            <a:r>
              <a:rPr lang="pt-BR" smtClean="0"/>
              <a:t>significa desordem ou confusão.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01EF57-012A-4B79-8BE3-7D1ABF1C5733}" type="slidenum">
              <a:rPr lang="pt-BR"/>
              <a:pPr/>
              <a:t>18</a:t>
            </a:fld>
            <a:endParaRPr lang="pt-BR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Algoritmos Criptográficos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pt-BR" smtClean="0"/>
          </a:p>
          <a:p>
            <a:pPr eaLnBrk="1" hangingPunct="1">
              <a:lnSpc>
                <a:spcPct val="80000"/>
              </a:lnSpc>
            </a:pPr>
            <a:endParaRPr lang="pt-BR" smtClean="0"/>
          </a:p>
          <a:p>
            <a:pPr eaLnBrk="1" hangingPunct="1">
              <a:lnSpc>
                <a:spcPct val="80000"/>
              </a:lnSpc>
            </a:pPr>
            <a:r>
              <a:rPr lang="pt-BR" smtClean="0"/>
              <a:t>Chave Pública</a:t>
            </a:r>
          </a:p>
          <a:p>
            <a:pPr eaLnBrk="1" hangingPunct="1">
              <a:lnSpc>
                <a:spcPct val="80000"/>
              </a:lnSpc>
            </a:pPr>
            <a:endParaRPr lang="pt-BR" smtClean="0"/>
          </a:p>
          <a:p>
            <a:pPr eaLnBrk="1" hangingPunct="1">
              <a:lnSpc>
                <a:spcPct val="80000"/>
              </a:lnSpc>
            </a:pPr>
            <a:r>
              <a:rPr lang="pt-BR" smtClean="0"/>
              <a:t>Para </a:t>
            </a:r>
            <a:r>
              <a:rPr lang="pt-BR" b="1" smtClean="0"/>
              <a:t>informação em</a:t>
            </a:r>
            <a:r>
              <a:rPr lang="pt-BR" smtClean="0"/>
              <a:t> </a:t>
            </a:r>
            <a:r>
              <a:rPr lang="pt-BR" b="1" smtClean="0"/>
              <a:t>grande quantidade</a:t>
            </a:r>
            <a:r>
              <a:rPr lang="pt-BR" smtClean="0"/>
              <a:t>, </a:t>
            </a:r>
            <a:r>
              <a:rPr lang="pt-BR" b="1" smtClean="0">
                <a:solidFill>
                  <a:srgbClr val="154DFF"/>
                </a:solidFill>
              </a:rPr>
              <a:t>algoritmos de chave pública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smtClean="0">
                <a:solidFill>
                  <a:srgbClr val="154DFF"/>
                </a:solidFill>
              </a:rPr>
              <a:t>são lentos</a:t>
            </a:r>
            <a:r>
              <a:rPr lang="pt-BR" b="1" smtClean="0"/>
              <a:t>: </a:t>
            </a:r>
            <a:br>
              <a:rPr lang="pt-BR" b="1" smtClean="0"/>
            </a:br>
            <a:r>
              <a:rPr lang="pt-BR" b="1" smtClean="0"/>
              <a:t/>
            </a:r>
            <a:br>
              <a:rPr lang="pt-BR" b="1" smtClean="0"/>
            </a:br>
            <a:r>
              <a:rPr lang="pt-BR" smtClean="0"/>
              <a:t>(20Kb a 200Kb) por segundo. Muito lento para processamento de dados em volume.</a:t>
            </a:r>
          </a:p>
          <a:p>
            <a:pPr eaLnBrk="1" hangingPunct="1">
              <a:lnSpc>
                <a:spcPct val="80000"/>
              </a:lnSpc>
            </a:pPr>
            <a:endParaRPr lang="pt-B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88E0F2-079B-4DCE-ADA1-FDAD128AD475}" type="slidenum">
              <a:rPr lang="pt-BR"/>
              <a:pPr/>
              <a:t>19</a:t>
            </a:fld>
            <a:endParaRPr lang="pt-BR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Algoritmos Criptográficos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pt-BR" sz="3200" b="1" dirty="0" smtClean="0"/>
          </a:p>
          <a:p>
            <a:pPr eaLnBrk="1" hangingPunct="1"/>
            <a:r>
              <a:rPr lang="pt-BR" sz="2800" b="1" dirty="0" smtClean="0"/>
              <a:t>Chave Simétrica</a:t>
            </a:r>
          </a:p>
          <a:p>
            <a:pPr eaLnBrk="1" hangingPunct="1"/>
            <a:endParaRPr lang="pt-BR" sz="2800" b="1" dirty="0" smtClean="0"/>
          </a:p>
          <a:p>
            <a:pPr eaLnBrk="1" hangingPunct="1"/>
            <a:r>
              <a:rPr lang="pt-BR" sz="2800" b="1" dirty="0" smtClean="0"/>
              <a:t>Algoritmos de chave simétrica</a:t>
            </a:r>
            <a:r>
              <a:rPr lang="pt-BR" sz="2800" dirty="0" smtClean="0"/>
              <a:t> podem </a:t>
            </a:r>
            <a:r>
              <a:rPr lang="pt-BR" sz="2800" dirty="0" err="1" smtClean="0"/>
              <a:t>encriptar</a:t>
            </a:r>
            <a:r>
              <a:rPr lang="pt-BR" sz="2800" dirty="0" smtClean="0"/>
              <a:t> informação em </a:t>
            </a:r>
            <a:r>
              <a:rPr lang="pt-BR" sz="2800" b="1" dirty="0" smtClean="0"/>
              <a:t>grande quantidade</a:t>
            </a:r>
            <a:r>
              <a:rPr lang="pt-BR" sz="2800" dirty="0" smtClean="0"/>
              <a:t> bem </a:t>
            </a:r>
            <a:r>
              <a:rPr lang="pt-BR" sz="2800" b="1" dirty="0" smtClean="0"/>
              <a:t>mais rapidamente</a:t>
            </a:r>
            <a:r>
              <a:rPr lang="pt-BR" sz="2800" dirty="0" smtClean="0"/>
              <a:t>:  10Mb, 20Mb, 50 </a:t>
            </a:r>
            <a:r>
              <a:rPr lang="pt-BR" sz="2800" dirty="0" err="1" smtClean="0"/>
              <a:t>Mb</a:t>
            </a:r>
            <a:r>
              <a:rPr lang="pt-BR" sz="2800" dirty="0" smtClean="0"/>
              <a:t> ou mais, por segundo.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dirty="0" smtClean="0"/>
              <a:t>O que justifica o uso do que se chama </a:t>
            </a:r>
            <a:r>
              <a:rPr lang="pt-BR" sz="2800" b="1" dirty="0" smtClean="0"/>
              <a:t>envelope digital</a:t>
            </a:r>
            <a:r>
              <a:rPr lang="pt-BR" sz="2800" dirty="0" smtClean="0"/>
              <a:t>.</a:t>
            </a:r>
          </a:p>
          <a:p>
            <a:pPr eaLnBrk="1" hangingPunct="1"/>
            <a:endParaRPr lang="pt-BR" sz="3200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3F528E6-06A4-4FAA-94CC-FDBF17B433CC}" type="slidenum">
              <a:rPr lang="pt-BR"/>
              <a:pPr/>
              <a:t>2</a:t>
            </a:fld>
            <a:endParaRPr lang="pt-BR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Resumos de Mensagem</a:t>
            </a:r>
            <a:endParaRPr lang="en-US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Pelo fato de a </a:t>
            </a:r>
            <a:r>
              <a:rPr lang="pt-BR" b="1" dirty="0" smtClean="0"/>
              <a:t>criptografia de chave pública ser lenta</a:t>
            </a:r>
            <a:r>
              <a:rPr lang="pt-BR" dirty="0" smtClean="0"/>
              <a:t> (Cap. 4), não é uma boa idéia </a:t>
            </a:r>
            <a:r>
              <a:rPr lang="pt-BR" b="1" dirty="0" err="1" smtClean="0"/>
              <a:t>encriptar</a:t>
            </a:r>
            <a:r>
              <a:rPr lang="pt-BR" b="1" dirty="0" smtClean="0"/>
              <a:t> o texto simples inteiro, para gerar assinaturas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Mesmo se for usada a técnica do envelope digital.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8622FF-EA5D-4266-B857-BC8E858C507D}" type="slidenum">
              <a:rPr lang="pt-BR"/>
              <a:pPr/>
              <a:t>20</a:t>
            </a:fld>
            <a:endParaRPr lang="pt-BR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Message Digest (MD)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Funções </a:t>
            </a:r>
            <a:r>
              <a:rPr lang="pt-BR" i="1" smtClean="0"/>
              <a:t>Hash</a:t>
            </a:r>
          </a:p>
          <a:p>
            <a:pPr eaLnBrk="1" hangingPunct="1"/>
            <a:endParaRPr lang="pt-BR" i="1" smtClean="0"/>
          </a:p>
          <a:p>
            <a:pPr eaLnBrk="1" hangingPunct="1"/>
            <a:r>
              <a:rPr lang="pt-BR" smtClean="0"/>
              <a:t>Funções </a:t>
            </a:r>
            <a:r>
              <a:rPr lang="pt-BR" b="1" i="1" smtClean="0"/>
              <a:t>Hash</a:t>
            </a:r>
            <a:r>
              <a:rPr lang="pt-BR" i="1" smtClean="0"/>
              <a:t> </a:t>
            </a:r>
            <a:r>
              <a:rPr lang="pt-BR" smtClean="0"/>
              <a:t>são </a:t>
            </a:r>
            <a:r>
              <a:rPr lang="pt-BR" b="1" smtClean="0"/>
              <a:t>3-10 vezes mais rápidas que criptografia simétrica</a:t>
            </a:r>
            <a:r>
              <a:rPr lang="pt-BR" smtClean="0"/>
              <a:t>, que por sua vez </a:t>
            </a:r>
            <a:r>
              <a:rPr lang="pt-BR" b="1" smtClean="0"/>
              <a:t>é bem mais rápida que criptografia de chave pública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F2EE7E-D2B0-4111-8733-FF10CB80EBFC}" type="slidenum">
              <a:rPr lang="pt-BR"/>
              <a:pPr/>
              <a:t>21</a:t>
            </a:fld>
            <a:endParaRPr lang="pt-BR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Message Digest (MD)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sz="3200" dirty="0" smtClean="0"/>
              <a:t>Pelo fato da </a:t>
            </a:r>
            <a:r>
              <a:rPr lang="pt-BR" sz="3200" u="sng" dirty="0" smtClean="0"/>
              <a:t>criptografia de chave pública ser lenta</a:t>
            </a:r>
            <a:r>
              <a:rPr lang="pt-BR" sz="3200" dirty="0" smtClean="0"/>
              <a:t>, não é uma boa idéia </a:t>
            </a:r>
            <a:r>
              <a:rPr lang="pt-BR" sz="3200" u="sng" dirty="0" smtClean="0"/>
              <a:t>criptografar o texto simples inteiro</a:t>
            </a:r>
            <a:r>
              <a:rPr lang="pt-BR" sz="32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dirty="0" smtClean="0"/>
          </a:p>
        </p:txBody>
      </p:sp>
      <p:sp>
        <p:nvSpPr>
          <p:cNvPr id="74757" name="Line 4"/>
          <p:cNvSpPr>
            <a:spLocks noChangeShapeType="1"/>
          </p:cNvSpPr>
          <p:nvPr/>
        </p:nvSpPr>
        <p:spPr bwMode="auto">
          <a:xfrm>
            <a:off x="5105400" y="3200400"/>
            <a:ext cx="1371600" cy="152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CC35A2-F66B-40CB-A56E-8725BB904517}" type="slidenum">
              <a:rPr lang="pt-BR"/>
              <a:pPr/>
              <a:t>22</a:t>
            </a:fld>
            <a:endParaRPr lang="pt-BR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Message Digest (MD)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sz="3200" dirty="0" smtClean="0"/>
              <a:t>Então, ao invés de </a:t>
            </a:r>
            <a:r>
              <a:rPr lang="pt-BR" sz="3200" b="1" dirty="0" err="1" smtClean="0"/>
              <a:t>encriptar</a:t>
            </a:r>
            <a:r>
              <a:rPr lang="pt-BR" sz="3200" b="1" dirty="0" smtClean="0"/>
              <a:t> todo o texto plano de grande volume (a mensagem),</a:t>
            </a:r>
            <a:r>
              <a:rPr lang="pt-BR" sz="3200" dirty="0" smtClean="0"/>
              <a:t> uma solução é </a:t>
            </a:r>
            <a:r>
              <a:rPr lang="pt-BR" sz="3200" b="1" dirty="0" smtClean="0"/>
              <a:t>gerar um </a:t>
            </a:r>
            <a:r>
              <a:rPr lang="pt-BR" sz="3200" dirty="0" smtClean="0"/>
              <a:t>(</a:t>
            </a:r>
            <a:r>
              <a:rPr lang="pt-BR" sz="3200" dirty="0" err="1" smtClean="0"/>
              <a:t>message</a:t>
            </a:r>
            <a:r>
              <a:rPr lang="pt-BR" sz="3200" dirty="0" smtClean="0"/>
              <a:t> </a:t>
            </a:r>
            <a:r>
              <a:rPr lang="pt-BR" sz="3200" dirty="0" err="1" smtClean="0"/>
              <a:t>digest</a:t>
            </a:r>
            <a:r>
              <a:rPr lang="pt-BR" sz="3200" dirty="0" smtClean="0"/>
              <a:t>)</a:t>
            </a:r>
            <a:r>
              <a:rPr lang="pt-BR" sz="3200" b="1" dirty="0" smtClean="0"/>
              <a:t> resumo dessa mensagem</a:t>
            </a:r>
            <a:r>
              <a:rPr lang="pt-BR" sz="3200" dirty="0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C713D5-3E19-464F-B164-AD0A2C156625}" type="slidenum">
              <a:rPr lang="pt-BR"/>
              <a:pPr/>
              <a:t>23</a:t>
            </a:fld>
            <a:endParaRPr lang="pt-BR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MD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z="3200" smtClean="0"/>
              <a:t>Como um aplicativo pode </a:t>
            </a:r>
            <a:r>
              <a:rPr lang="pt-BR" sz="3200" b="1" smtClean="0"/>
              <a:t>verificar a integridade</a:t>
            </a:r>
            <a:r>
              <a:rPr lang="pt-BR" sz="3200" smtClean="0"/>
              <a:t> de dados ?</a:t>
            </a:r>
          </a:p>
          <a:p>
            <a:pPr eaLnBrk="1" hangingPunct="1"/>
            <a:endParaRPr lang="pt-BR" sz="3200" smtClean="0"/>
          </a:p>
          <a:p>
            <a:pPr eaLnBrk="1" hangingPunct="1"/>
            <a:r>
              <a:rPr lang="pt-BR" sz="3200" smtClean="0"/>
              <a:t>Resposta: </a:t>
            </a:r>
            <a:r>
              <a:rPr lang="pt-BR" sz="3200" b="1" smtClean="0">
                <a:solidFill>
                  <a:srgbClr val="154DFF"/>
                </a:solidFill>
              </a:rPr>
              <a:t>através de um resumo de mensagem</a:t>
            </a:r>
            <a:r>
              <a:rPr lang="pt-BR" sz="3200" smtClean="0"/>
              <a:t>.</a:t>
            </a:r>
            <a:br>
              <a:rPr lang="pt-BR" sz="32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B8B743-8863-48FA-A853-2B88B3CE9D03}" type="slidenum">
              <a:rPr lang="pt-BR"/>
              <a:pPr/>
              <a:t>24</a:t>
            </a:fld>
            <a:endParaRPr lang="pt-BR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MD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Pao-Chi</a:t>
            </a:r>
            <a:r>
              <a:rPr lang="pt-BR" dirty="0" smtClean="0"/>
              <a:t> está enviando um contrato para Daniel. 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 mensagem é sobre a venda de quatro prensas à </a:t>
            </a:r>
            <a:r>
              <a:rPr lang="pt-BR" dirty="0" err="1" smtClean="0"/>
              <a:t>Satomi</a:t>
            </a:r>
            <a:r>
              <a:rPr lang="pt-BR" dirty="0" smtClean="0"/>
              <a:t>. 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Antes de </a:t>
            </a:r>
            <a:r>
              <a:rPr lang="pt-BR" dirty="0" err="1" smtClean="0"/>
              <a:t>Pao-Chi</a:t>
            </a:r>
            <a:r>
              <a:rPr lang="pt-BR" dirty="0" smtClean="0"/>
              <a:t> enviar a mensagem, </a:t>
            </a:r>
            <a:r>
              <a:rPr lang="pt-BR" b="1" dirty="0" smtClean="0"/>
              <a:t>ele a resume</a:t>
            </a:r>
            <a:r>
              <a:rPr lang="pt-BR" dirty="0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036786-EE82-4360-BA4F-9CA2E0C0CBE4}" type="slidenum">
              <a:rPr lang="pt-BR"/>
              <a:pPr/>
              <a:t>25</a:t>
            </a:fld>
            <a:endParaRPr lang="pt-BR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MD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Em seguida, Pao-Chi </a:t>
            </a:r>
            <a:r>
              <a:rPr lang="pt-BR" b="1" smtClean="0"/>
              <a:t>envia os dados (contrato) e o resumo</a:t>
            </a:r>
            <a:r>
              <a:rPr lang="pt-BR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Quando </a:t>
            </a:r>
            <a:r>
              <a:rPr lang="pt-BR" b="1" smtClean="0"/>
              <a:t>Daniel tiver os dados</a:t>
            </a:r>
            <a:r>
              <a:rPr lang="pt-BR" smtClean="0"/>
              <a:t>, </a:t>
            </a:r>
            <a:r>
              <a:rPr lang="pt-BR" b="1" smtClean="0"/>
              <a:t>ele também os resume</a:t>
            </a:r>
            <a:r>
              <a:rPr lang="pt-BR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Se o resumo de Daniel </a:t>
            </a:r>
            <a:r>
              <a:rPr lang="pt-BR" b="1" smtClean="0"/>
              <a:t>corresponder </a:t>
            </a:r>
            <a:r>
              <a:rPr lang="pt-BR" smtClean="0"/>
              <a:t>ao resumo recebido de Pao-Chi, ele saberá que </a:t>
            </a:r>
            <a:r>
              <a:rPr lang="pt-BR" b="1" smtClean="0"/>
              <a:t>os dados (contrato) não foram alterados</a:t>
            </a:r>
            <a:r>
              <a:rPr lang="pt-BR" smtClean="0"/>
              <a:t> em trânsito.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06045D1-4CF3-4FAF-AA78-ABDC69D40640}" type="slidenum">
              <a:rPr lang="pt-BR"/>
              <a:pPr/>
              <a:t>26</a:t>
            </a:fld>
            <a:endParaRPr lang="pt-BR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MD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</a:t>
            </a:r>
            <a:r>
              <a:rPr lang="pt-BR" u="sng" smtClean="0"/>
              <a:t>Satomi tivesse interceptado os dados e alterado a mensagem</a:t>
            </a:r>
            <a:r>
              <a:rPr lang="pt-BR" smtClean="0"/>
              <a:t>, </a:t>
            </a:r>
            <a:r>
              <a:rPr lang="pt-BR" b="1" smtClean="0"/>
              <a:t>o resumo que Daniel produziu não corresponderia ao resumo de Pao-Chi</a:t>
            </a:r>
            <a:r>
              <a:rPr lang="pt-BR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Daniel saberia que </a:t>
            </a:r>
            <a:r>
              <a:rPr lang="pt-BR" b="1" smtClean="0"/>
              <a:t>algo aconteceu</a:t>
            </a:r>
            <a:r>
              <a:rPr lang="pt-BR" smtClean="0"/>
              <a:t> e não confiaria nos dados do contrato.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7E7EB8-90FC-41FF-AF5C-C791856BB340}" type="slidenum">
              <a:rPr lang="pt-BR"/>
              <a:pPr/>
              <a:t>27</a:t>
            </a:fld>
            <a:endParaRPr lang="pt-BR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MD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u="sng" smtClean="0"/>
              <a:t>Um argumento nesse processo de verificação da integridade</a:t>
            </a:r>
            <a:r>
              <a:rPr lang="pt-BR" smtClean="0"/>
              <a:t> do contrato, é que: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/>
              <a:t>“... </a:t>
            </a:r>
            <a:r>
              <a:rPr lang="pt-BR" smtClean="0"/>
              <a:t>Se Satomi pudesse</a:t>
            </a:r>
            <a:r>
              <a:rPr lang="pt-BR" b="1" smtClean="0"/>
              <a:t> alterar os dados, </a:t>
            </a:r>
            <a:r>
              <a:rPr lang="pt-BR" smtClean="0"/>
              <a:t>ela também poderia</a:t>
            </a:r>
            <a:r>
              <a:rPr lang="pt-BR" b="1" smtClean="0"/>
              <a:t> alterar o resumo enviado ...”</a:t>
            </a:r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Isso é verdade !!!</a:t>
            </a:r>
          </a:p>
          <a:p>
            <a:pPr eaLnBrk="1" hangingPunct="1"/>
            <a:endParaRPr lang="pt-BR" b="1" smtClean="0">
              <a:solidFill>
                <a:srgbClr val="154D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C0831A-9CC2-45F4-914F-6EEC6A3D3F94}" type="slidenum">
              <a:rPr lang="pt-BR"/>
              <a:pPr/>
              <a:t>28</a:t>
            </a:fld>
            <a:endParaRPr lang="pt-BR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Integridade dos dados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Mas </a:t>
            </a:r>
            <a:r>
              <a:rPr lang="pt-BR" b="1" u="sng" smtClean="0">
                <a:solidFill>
                  <a:srgbClr val="154DFF"/>
                </a:solidFill>
              </a:rPr>
              <a:t>existem duas maneiras de evitar isso</a:t>
            </a:r>
            <a:r>
              <a:rPr lang="pt-BR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- Uma maneira é utilizar um</a:t>
            </a:r>
            <a:r>
              <a:rPr lang="pt-BR" b="1" smtClean="0"/>
              <a:t> </a:t>
            </a:r>
            <a:r>
              <a:rPr lang="pt-BR" b="1" u="sng" smtClean="0"/>
              <a:t>MAC</a:t>
            </a:r>
            <a:r>
              <a:rPr lang="pt-BR" smtClean="0"/>
              <a:t> (</a:t>
            </a:r>
            <a:r>
              <a:rPr lang="pt-BR" b="1" smtClean="0">
                <a:solidFill>
                  <a:srgbClr val="154DFF"/>
                </a:solidFill>
              </a:rPr>
              <a:t>Message </a:t>
            </a:r>
            <a:br>
              <a:rPr lang="pt-BR" b="1" smtClean="0">
                <a:solidFill>
                  <a:srgbClr val="154DFF"/>
                </a:solidFill>
              </a:rPr>
            </a:br>
            <a:r>
              <a:rPr lang="pt-BR" b="1" smtClean="0">
                <a:solidFill>
                  <a:srgbClr val="154DFF"/>
                </a:solidFill>
              </a:rPr>
              <a:t>  Authentication Code</a:t>
            </a:r>
            <a:r>
              <a:rPr lang="pt-BR" smtClean="0"/>
              <a:t>), ou seja, um </a:t>
            </a:r>
            <a:r>
              <a:rPr lang="pt-BR" b="1" smtClean="0"/>
              <a:t>código </a:t>
            </a:r>
            <a:br>
              <a:rPr lang="pt-BR" b="1" smtClean="0"/>
            </a:br>
            <a:r>
              <a:rPr lang="pt-BR" b="1" smtClean="0"/>
              <a:t>  de autenticação de mensagem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- A outra, é utilizar uma </a:t>
            </a:r>
            <a:r>
              <a:rPr lang="pt-BR" b="1" smtClean="0">
                <a:solidFill>
                  <a:srgbClr val="154DFF"/>
                </a:solidFill>
              </a:rPr>
              <a:t>assinatura digital</a:t>
            </a:r>
            <a:r>
              <a:rPr lang="pt-BR" smtClean="0"/>
              <a:t>.</a:t>
            </a:r>
            <a:br>
              <a:rPr lang="pt-BR" smtClean="0"/>
            </a:b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23A459-6CC4-4048-AFE2-EE8E0AD004E5}" type="slidenum">
              <a:rPr lang="pt-BR"/>
              <a:pPr/>
              <a:t>29</a:t>
            </a:fld>
            <a:endParaRPr lang="pt-BR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Resumos de Mensagem servem para …</a:t>
            </a:r>
            <a:endParaRPr lang="pt-BR" sz="3400" smtClean="0"/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para um </a:t>
            </a:r>
            <a:r>
              <a:rPr lang="en-US" b="1" smtClean="0"/>
              <a:t>gerador de números pseudo-aleatórios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Base para a </a:t>
            </a:r>
            <a:r>
              <a:rPr lang="en-US" b="1" smtClean="0"/>
              <a:t>criptografia baseada em senha</a:t>
            </a:r>
            <a:r>
              <a:rPr lang="en-US" smtClean="0"/>
              <a:t> (</a:t>
            </a:r>
            <a:r>
              <a:rPr lang="en-US" b="1" smtClean="0"/>
              <a:t>PBE</a:t>
            </a:r>
            <a:r>
              <a:rPr lang="en-US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Representante </a:t>
            </a:r>
            <a:r>
              <a:rPr lang="en-US" smtClean="0"/>
              <a:t>de uma mensagem maior.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Verificar a</a:t>
            </a:r>
            <a:r>
              <a:rPr lang="en-US" smtClean="0"/>
              <a:t> </a:t>
            </a:r>
            <a:r>
              <a:rPr lang="en-US" b="1" smtClean="0"/>
              <a:t>integridade de dados</a:t>
            </a:r>
            <a:r>
              <a:rPr lang="en-US" smtClean="0"/>
              <a:t>.</a:t>
            </a:r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71F5B9-78E7-4776-B4D3-137F5B4B3BCD}" type="slidenum">
              <a:rPr lang="pt-BR"/>
              <a:pPr/>
              <a:t>3</a:t>
            </a:fld>
            <a:endParaRPr lang="pt-BR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melhor método é </a:t>
            </a:r>
            <a:r>
              <a:rPr lang="pt-BR" b="1" smtClean="0"/>
              <a:t>encriptar um representante dos dados</a:t>
            </a:r>
            <a:r>
              <a:rPr lang="pt-BR" smtClean="0"/>
              <a:t>, ou seja, </a:t>
            </a:r>
            <a:r>
              <a:rPr lang="pt-BR" b="1" smtClean="0"/>
              <a:t>gerar um </a:t>
            </a:r>
            <a:r>
              <a:rPr lang="pt-BR" b="1" smtClean="0">
                <a:solidFill>
                  <a:srgbClr val="154DFF"/>
                </a:solidFill>
              </a:rPr>
              <a:t>resumo de mensagem</a:t>
            </a:r>
          </a:p>
          <a:p>
            <a:pPr eaLnBrk="1" hangingPunct="1"/>
            <a:endParaRPr lang="pt-BR" b="1" smtClean="0">
              <a:solidFill>
                <a:srgbClr val="154DFF"/>
              </a:solidFill>
            </a:endParaRPr>
          </a:p>
          <a:p>
            <a:pPr eaLnBrk="1" hangingPunct="1"/>
            <a:r>
              <a:rPr lang="pt-BR" smtClean="0"/>
              <a:t>Em inglês,</a:t>
            </a:r>
            <a:r>
              <a:rPr lang="pt-BR" b="1" smtClean="0">
                <a:solidFill>
                  <a:srgbClr val="154DFF"/>
                </a:solidFill>
              </a:rPr>
              <a:t> Mesage Digest</a:t>
            </a:r>
            <a:r>
              <a:rPr lang="pt-BR" smtClean="0"/>
              <a:t>.</a:t>
            </a:r>
            <a:endParaRPr lang="en-US" b="1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3B06D6-5C62-4D93-B63C-74DE080B4E09}" type="slidenum">
              <a:rPr lang="pt-BR"/>
              <a:pPr/>
              <a:t>30</a:t>
            </a:fld>
            <a:endParaRPr lang="pt-BR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MAC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detectar alterações nos dados (integridade dos dados), um MAC pode estar </a:t>
            </a:r>
            <a:r>
              <a:rPr lang="pt-BR" b="1" smtClean="0"/>
              <a:t>baseado em um resumo</a:t>
            </a:r>
            <a:r>
              <a:rPr lang="pt-BR" smtClean="0"/>
              <a:t>, uma </a:t>
            </a:r>
            <a:r>
              <a:rPr lang="pt-BR" b="1" smtClean="0"/>
              <a:t>cifra de bloco</a:t>
            </a:r>
            <a:r>
              <a:rPr lang="pt-BR" smtClean="0"/>
              <a:t> ou uma </a:t>
            </a:r>
            <a:r>
              <a:rPr lang="pt-BR" b="1" smtClean="0"/>
              <a:t>cifra de fluxo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Vejamos </a:t>
            </a:r>
            <a:r>
              <a:rPr lang="pt-BR" b="1" smtClean="0">
                <a:solidFill>
                  <a:srgbClr val="154DFF"/>
                </a:solidFill>
              </a:rPr>
              <a:t>MAC</a:t>
            </a:r>
            <a:r>
              <a:rPr lang="pt-BR" smtClean="0"/>
              <a:t> </a:t>
            </a:r>
            <a:r>
              <a:rPr lang="pt-BR" b="1" smtClean="0">
                <a:solidFill>
                  <a:srgbClr val="154DFF"/>
                </a:solidFill>
              </a:rPr>
              <a:t>baseado em resumo</a:t>
            </a:r>
            <a:r>
              <a:rPr lang="pt-BR" b="1" smtClean="0"/>
              <a:t> </a:t>
            </a:r>
            <a:br>
              <a:rPr lang="pt-BR" b="1" smtClean="0"/>
            </a:br>
            <a:r>
              <a:rPr lang="pt-BR" b="1" smtClean="0"/>
              <a:t>(HMAC – Hash Message Authentication Code)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5840F7-2E47-4D0F-94A4-3CCB43EA3899}" type="slidenum">
              <a:rPr lang="pt-BR"/>
              <a:pPr/>
              <a:t>31</a:t>
            </a:fld>
            <a:endParaRPr lang="pt-BR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HMAC</a:t>
            </a:r>
            <a:endParaRPr lang="pt-BR" smtClean="0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detectar alterações nos dados, </a:t>
            </a:r>
            <a:r>
              <a:rPr lang="pt-BR" b="1" smtClean="0"/>
              <a:t>HMAC utiliza uma chave.</a:t>
            </a:r>
            <a:r>
              <a:rPr lang="pt-BR" smtClean="0"/>
              <a:t>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</a:t>
            </a:r>
            <a:r>
              <a:rPr lang="pt-BR" b="1" smtClean="0"/>
              <a:t>algoritmo de HMAC resume uma chave e mais os dados</a:t>
            </a:r>
            <a:r>
              <a:rPr lang="pt-BR" smtClean="0"/>
              <a:t> (chave concatenada com os dados).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D0C22E-7D74-41C0-8B3A-8E0775C73D5A}" type="slidenum">
              <a:rPr lang="pt-BR"/>
              <a:pPr/>
              <a:t>32</a:t>
            </a:fld>
            <a:endParaRPr lang="pt-BR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</a:p>
        </p:txBody>
      </p:sp>
      <p:sp>
        <p:nvSpPr>
          <p:cNvPr id="8602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técnica de </a:t>
            </a:r>
            <a:r>
              <a:rPr lang="pt-BR" b="1" smtClean="0"/>
              <a:t>verificação de integridade</a:t>
            </a:r>
            <a:r>
              <a:rPr lang="pt-BR" smtClean="0"/>
              <a:t> de mensagens, de </a:t>
            </a:r>
            <a:r>
              <a:rPr lang="pt-BR" b="1" smtClean="0">
                <a:solidFill>
                  <a:srgbClr val="154DFF"/>
                </a:solidFill>
              </a:rPr>
              <a:t>baixo custo</a:t>
            </a:r>
            <a:r>
              <a:rPr lang="pt-BR" smtClean="0"/>
              <a:t>, baseada sobre uma </a:t>
            </a:r>
            <a:r>
              <a:rPr lang="pt-BR" b="1" smtClean="0"/>
              <a:t>chave secreta compartilhada</a:t>
            </a:r>
            <a:r>
              <a:rPr lang="pt-BR" smtClean="0"/>
              <a:t>, 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que tem segurança adequada para vários propósitos é esquematizada como segue: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86021" name="Rectangle 6"/>
          <p:cNvSpPr>
            <a:spLocks noChangeArrowheads="1"/>
          </p:cNvSpPr>
          <p:nvPr/>
        </p:nvSpPr>
        <p:spPr bwMode="auto">
          <a:xfrm>
            <a:off x="1828800" y="190500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BD5BA4-42D1-45F4-98CF-514279BC453A}" type="slidenum">
              <a:rPr lang="pt-BR"/>
              <a:pPr/>
              <a:t>33</a:t>
            </a:fld>
            <a:endParaRPr lang="pt-BR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Duas partes compartilham uma chave secreta.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então, fazem um resumo da chave junto com a mensagem.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resumo depende da mensagem e da chave, dessa forma um invasor teria de saber o que a chave é para alterar a mensagem.</a:t>
            </a:r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61D9E7-FFD5-4352-A0A1-1972ABE7AC31}" type="slidenum">
              <a:rPr lang="pt-BR"/>
              <a:pPr/>
              <a:t>34</a:t>
            </a:fld>
            <a:endParaRPr lang="pt-BR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Suponha que Pao-Chi envie uma mensagem 1 da Figura 5.8 ao Daniel.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Pao-Chi utiliza uma HMAC de modo que Daniel possa verificar se os dados não foram alterados.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Utilizando um algoritmo de troca de chaves (DH, ECDH ou mesmo o RSA), os dois concordam com uma chave de 128 bits.</a:t>
            </a: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FB02AB-74B8-4DCE-9DE3-7CB4CA744181}" type="slidenum">
              <a:rPr lang="pt-BR"/>
              <a:pPr/>
              <a:t>35</a:t>
            </a:fld>
            <a:endParaRPr lang="pt-BR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Pao-Chi utiliza SHA-1 para fazer </a:t>
            </a:r>
            <a:r>
              <a:rPr lang="pt-BR" b="1" smtClean="0">
                <a:solidFill>
                  <a:srgbClr val="154DFF"/>
                </a:solidFill>
              </a:rPr>
              <a:t>um resumo da chave concatenada com a mensagem</a:t>
            </a:r>
            <a:r>
              <a:rPr lang="pt-BR" smtClean="0"/>
              <a:t>, como um fragmento de dados único.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Mensagem original:</a:t>
            </a:r>
            <a:r>
              <a:rPr lang="pt-BR" smtClean="0"/>
              <a:t> 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>
                <a:latin typeface="Courier New" pitchFamily="49" charset="0"/>
              </a:rPr>
              <a:t>Daniel, I sold 4 presses to Satomi. Ship immediately.</a:t>
            </a:r>
            <a:endParaRPr lang="en-US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D865E5-6337-43E6-BAD2-37C5CDF48680}" type="slidenum">
              <a:rPr lang="pt-BR"/>
              <a:pPr/>
              <a:t>36</a:t>
            </a:fld>
            <a:endParaRPr lang="pt-BR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algoritmo de HMAC </a:t>
            </a:r>
            <a:r>
              <a:rPr lang="pt-BR" b="1" smtClean="0">
                <a:solidFill>
                  <a:srgbClr val="154DFF"/>
                </a:solidFill>
              </a:rPr>
              <a:t>resume a chave de 128 bits concatenada com a mensagem</a:t>
            </a:r>
            <a:r>
              <a:rPr lang="pt-BR" smtClean="0"/>
              <a:t> original.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latin typeface="Courier New" pitchFamily="49" charset="0"/>
              </a:rPr>
              <a:t>Resumo SHA-1: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60 c4 65 a8 a4 9d 35 6a 68 36 f8 f0 56 3d d2 7f 7e 26 35 b2</a:t>
            </a:r>
            <a:endParaRPr lang="en-US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6D66A7-FC18-4EAD-AB5C-0D979760017B}" type="slidenum">
              <a:rPr lang="pt-BR"/>
              <a:pPr/>
              <a:t>37</a:t>
            </a:fld>
            <a:endParaRPr lang="pt-BR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1140" name="Picture 7" descr="hmac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371600"/>
            <a:ext cx="64008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807E9C-3912-449F-906C-044C8FF39739}" type="slidenum">
              <a:rPr lang="pt-BR"/>
              <a:pPr/>
              <a:t>38</a:t>
            </a:fld>
            <a:endParaRPr lang="pt-BR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Agora Pao-Chi envia ao Daniel a </a:t>
            </a:r>
            <a:r>
              <a:rPr lang="pt-BR" b="1" smtClean="0">
                <a:solidFill>
                  <a:srgbClr val="154DFF"/>
                </a:solidFill>
              </a:rPr>
              <a:t>mensagem original junto com o resultado da HMAC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Suponha que Satomi intercepte a transmissão e </a:t>
            </a:r>
            <a:r>
              <a:rPr lang="pt-BR" b="1" smtClean="0">
                <a:solidFill>
                  <a:srgbClr val="154DFF"/>
                </a:solidFill>
              </a:rPr>
              <a:t>mude a mensagem</a:t>
            </a:r>
            <a:r>
              <a:rPr lang="pt-BR" smtClean="0"/>
              <a:t> original, tentando fazer com que Daniel despache </a:t>
            </a:r>
            <a:r>
              <a:rPr lang="pt-BR" b="1" smtClean="0">
                <a:solidFill>
                  <a:srgbClr val="154DFF"/>
                </a:solidFill>
              </a:rPr>
              <a:t>5 prensas</a:t>
            </a:r>
            <a:r>
              <a:rPr lang="pt-BR" smtClean="0"/>
              <a:t>, ao invés de </a:t>
            </a:r>
            <a:r>
              <a:rPr lang="pt-BR" b="1" smtClean="0">
                <a:solidFill>
                  <a:srgbClr val="154DFF"/>
                </a:solidFill>
              </a:rPr>
              <a:t>4</a:t>
            </a:r>
            <a:r>
              <a:rPr lang="pt-BR" smtClean="0"/>
              <a:t>, substituindo a mensagem original de Pao-Chi.</a:t>
            </a:r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659170-4C59-4D62-8B60-26B7C2FAC979}" type="slidenum">
              <a:rPr lang="pt-BR"/>
              <a:pPr/>
              <a:t>39</a:t>
            </a:fld>
            <a:endParaRPr lang="pt-BR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Depois de substituir a mensagem, ela a </a:t>
            </a:r>
            <a:r>
              <a:rPr lang="pt-BR" b="1" smtClean="0">
                <a:solidFill>
                  <a:srgbClr val="154DFF"/>
                </a:solidFill>
              </a:rPr>
              <a:t>envia a nova mensagem modificada e o HMAC da primeira</a:t>
            </a:r>
            <a:r>
              <a:rPr lang="pt-BR" smtClean="0"/>
              <a:t>, ao Daniel.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Se Satomi não conseguiu substituir o resultado da HMAC, </a:t>
            </a:r>
            <a:r>
              <a:rPr lang="pt-BR" b="1" smtClean="0">
                <a:solidFill>
                  <a:srgbClr val="154DFF"/>
                </a:solidFill>
              </a:rPr>
              <a:t>Daniel resumiria a chave e a mensagem fraudulenta</a:t>
            </a:r>
            <a:r>
              <a:rPr lang="pt-BR" smtClean="0"/>
              <a:t> e teria o seguinte, na Figura 5.9.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53FE6F1-0F30-41B1-BAC9-DE0F7BB4CB90}" type="slidenum">
              <a:rPr lang="pt-BR"/>
              <a:pPr/>
              <a:t>4</a:t>
            </a:fld>
            <a:endParaRPr lang="pt-BR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Os </a:t>
            </a:r>
            <a:r>
              <a:rPr lang="en-US" sz="3200" b="1" dirty="0" err="1" smtClean="0"/>
              <a:t>métodos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assinatura</a:t>
            </a:r>
            <a:r>
              <a:rPr lang="en-US" sz="3200" b="1" dirty="0" smtClean="0"/>
              <a:t> </a:t>
            </a:r>
            <a:r>
              <a:rPr lang="en-US" sz="3200" dirty="0" smtClean="0"/>
              <a:t>(</a:t>
            </a:r>
            <a:r>
              <a:rPr lang="en-US" sz="3200" u="sng" dirty="0" err="1" smtClean="0"/>
              <a:t>chave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simétrica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ou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chave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pública</a:t>
            </a:r>
            <a:r>
              <a:rPr lang="en-US" sz="3200" dirty="0" smtClean="0"/>
              <a:t>), com </a:t>
            </a:r>
            <a:r>
              <a:rPr lang="en-US" sz="3200" dirty="0" err="1" smtClean="0"/>
              <a:t>frequência</a:t>
            </a:r>
            <a:r>
              <a:rPr lang="en-US" sz="3200" dirty="0" smtClean="0"/>
              <a:t>, </a:t>
            </a:r>
            <a:r>
              <a:rPr lang="en-US" sz="3200" dirty="0" err="1" smtClean="0"/>
              <a:t>reúne</a:t>
            </a:r>
            <a:r>
              <a:rPr lang="en-US" sz="3200" dirty="0" smtClean="0"/>
              <a:t> a </a:t>
            </a:r>
            <a:r>
              <a:rPr lang="en-US" sz="3200" dirty="0" err="1" smtClean="0"/>
              <a:t>função</a:t>
            </a:r>
            <a:r>
              <a:rPr lang="en-US" sz="3200" dirty="0" smtClean="0"/>
              <a:t> de  </a:t>
            </a:r>
            <a:r>
              <a:rPr lang="en-US" sz="3300" b="1" dirty="0" err="1" smtClean="0"/>
              <a:t>autenticação</a:t>
            </a:r>
            <a:r>
              <a:rPr lang="en-US" sz="3300" b="1" dirty="0" smtClean="0"/>
              <a:t> do </a:t>
            </a:r>
            <a:r>
              <a:rPr lang="en-US" sz="3300" b="1" dirty="0" err="1" smtClean="0"/>
              <a:t>remetente</a:t>
            </a:r>
            <a:r>
              <a:rPr lang="en-US" sz="3300" b="1" dirty="0" smtClean="0"/>
              <a:t>.</a:t>
            </a:r>
            <a:r>
              <a:rPr lang="en-US" sz="3300" dirty="0" smtClean="0"/>
              <a:t> 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1DE5CA-E392-4700-B802-F0AAD10355A8}" type="slidenum">
              <a:rPr lang="pt-BR"/>
              <a:pPr/>
              <a:t>40</a:t>
            </a:fld>
            <a:endParaRPr lang="pt-BR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pic>
        <p:nvPicPr>
          <p:cNvPr id="94212" name="Picture 4" descr="hmac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95400"/>
            <a:ext cx="7924800" cy="5105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7F92F8-C7F6-45D4-A194-0EECACBC2D9E}" type="slidenum">
              <a:rPr lang="pt-BR"/>
              <a:pPr/>
              <a:t>41</a:t>
            </a:fld>
            <a:endParaRPr lang="pt-BR"/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A mensagem resumida (resultado HMAC) não é a mesma do Pao-Chi (Daniel sabe que Pao-Chi tem uma HMAC, pois isso é parte da mensagem).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Daniel sabe que </a:t>
            </a:r>
            <a:r>
              <a:rPr lang="pt-BR" b="1" smtClean="0"/>
              <a:t>o que Pao-Chi resumiu</a:t>
            </a:r>
            <a:r>
              <a:rPr lang="pt-BR" smtClean="0"/>
              <a:t> e </a:t>
            </a:r>
            <a:r>
              <a:rPr lang="pt-BR" b="1" smtClean="0"/>
              <a:t>o que ele resumiu</a:t>
            </a:r>
            <a:r>
              <a:rPr lang="pt-BR" smtClean="0"/>
              <a:t> </a:t>
            </a:r>
            <a:r>
              <a:rPr lang="pt-BR" b="1" smtClean="0">
                <a:solidFill>
                  <a:srgbClr val="154DFF"/>
                </a:solidFill>
              </a:rPr>
              <a:t>não são a mesma coisa</a:t>
            </a:r>
            <a:r>
              <a:rPr lang="pt-BR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Talvez a </a:t>
            </a:r>
            <a:r>
              <a:rPr lang="pt-BR" b="1" smtClean="0">
                <a:solidFill>
                  <a:srgbClr val="154DFF"/>
                </a:solidFill>
              </a:rPr>
              <a:t>chave</a:t>
            </a:r>
            <a:r>
              <a:rPr lang="pt-BR" smtClean="0"/>
              <a:t> ou </a:t>
            </a:r>
            <a:r>
              <a:rPr lang="pt-BR" b="1" smtClean="0">
                <a:solidFill>
                  <a:srgbClr val="154DFF"/>
                </a:solidFill>
              </a:rPr>
              <a:t>a mensagem real</a:t>
            </a:r>
            <a:r>
              <a:rPr lang="pt-BR" smtClean="0"/>
              <a:t> ou talvez até </a:t>
            </a:r>
            <a:r>
              <a:rPr lang="pt-BR" b="1" smtClean="0">
                <a:solidFill>
                  <a:srgbClr val="154DFF"/>
                </a:solidFill>
              </a:rPr>
              <a:t>o valor de HMAC</a:t>
            </a:r>
            <a:r>
              <a:rPr lang="pt-BR" smtClean="0"/>
              <a:t>, tenha sido alterado.</a:t>
            </a:r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75511F-6EED-43B4-8308-5F7406C4951F}" type="slidenum">
              <a:rPr lang="pt-BR"/>
              <a:pPr/>
              <a:t>42</a:t>
            </a:fld>
            <a:endParaRPr lang="pt-BR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Outra possibilidade é Satomi substituir a mensagem de 5 prensas por outra de 6 prensas: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>
                <a:latin typeface="Courier New" pitchFamily="49" charset="0"/>
              </a:rPr>
              <a:t>Daniel, I sold 6 presses to Satomi. Ship immediately.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/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Resumo SHA-1: </a:t>
            </a:r>
            <a:br>
              <a:rPr lang="pt-BR" b="1" smtClean="0">
                <a:latin typeface="Courier New" pitchFamily="49" charset="0"/>
              </a:rPr>
            </a:br>
            <a:r>
              <a:rPr lang="pt-BR" b="1" smtClean="0">
                <a:latin typeface="Courier New" pitchFamily="49" charset="0"/>
              </a:rPr>
              <a:t>66 05 40 8c 24 6e 05 f8 00 20 f4 72 14 08 be 22 53 b2 eb d2 </a:t>
            </a:r>
            <a:endParaRPr lang="en-US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D40F79-2B62-42CA-8CF4-BEA1B4847FCB}" type="slidenum">
              <a:rPr lang="pt-BR"/>
              <a:pPr/>
              <a:t>43</a:t>
            </a:fld>
            <a:endParaRPr lang="pt-BR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HMAC</a:t>
            </a:r>
            <a:endParaRPr lang="en-US" smtClean="0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então, </a:t>
            </a:r>
            <a:r>
              <a:rPr lang="pt-BR" dirty="0" err="1" smtClean="0"/>
              <a:t>Satomi</a:t>
            </a:r>
            <a:r>
              <a:rPr lang="pt-BR" dirty="0" smtClean="0"/>
              <a:t> deveria alterar o HMAC, mas não pode, pois tem de descobrir qual valor de HMAC deveria ser o correto.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</a:t>
            </a:r>
            <a:r>
              <a:rPr lang="pt-BR" dirty="0" err="1" smtClean="0"/>
              <a:t>Satomi</a:t>
            </a:r>
            <a:r>
              <a:rPr lang="pt-BR" dirty="0" smtClean="0"/>
              <a:t> </a:t>
            </a:r>
            <a:r>
              <a:rPr lang="pt-BR" dirty="0" err="1" smtClean="0"/>
              <a:t>substituisse</a:t>
            </a:r>
            <a:r>
              <a:rPr lang="pt-BR" dirty="0" smtClean="0"/>
              <a:t> esse resumo, Daniel ainda saberia que algo está </a:t>
            </a:r>
            <a:r>
              <a:rPr lang="pt-BR" dirty="0" smtClean="0"/>
              <a:t>errado. Ele não está resumindo a mensagem, mas sim, </a:t>
            </a:r>
            <a:r>
              <a:rPr lang="pt-BR" dirty="0" smtClean="0">
                <a:solidFill>
                  <a:srgbClr val="0000FF"/>
                </a:solidFill>
              </a:rPr>
              <a:t>a chave e a mensagem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Não existe nenhum motivo técnico pelo qual um algoritmo de criptografia de chave secreta (simétrico) não possa ser usado para gerar uma assinatura.</a:t>
            </a:r>
          </a:p>
          <a:p>
            <a:endParaRPr lang="pt-BR" dirty="0" smtClean="0"/>
          </a:p>
          <a:p>
            <a:r>
              <a:rPr lang="pt-BR" dirty="0" smtClean="0"/>
              <a:t>Mas, para verificar essas assinaturas, a chave deve ser revelada. E isso causa alguns problemas: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 signatário deve se preparar para o verificador receber a chave secreta com segurança.</a:t>
            </a:r>
          </a:p>
          <a:p>
            <a:endParaRPr lang="pt-BR" dirty="0" smtClean="0"/>
          </a:p>
          <a:p>
            <a:r>
              <a:rPr lang="pt-BR" dirty="0" smtClean="0"/>
              <a:t>Pode ser que seja necessário verificar uma assinatura em vários contextos em diferentes momentos. Na hora da assinatura o signatário não saiba as identidades dos verificadores.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resolver isto, </a:t>
            </a:r>
            <a:r>
              <a:rPr lang="pt-BR" dirty="0" smtClean="0">
                <a:solidFill>
                  <a:srgbClr val="0000FF"/>
                </a:solidFill>
              </a:rPr>
              <a:t>a verificação poderia ser por um terceiro confiáve</a:t>
            </a:r>
            <a:r>
              <a:rPr lang="pt-BR" dirty="0" smtClean="0"/>
              <a:t>l que possua a chave secreta de todos os signatários. Mas, isso exige uma </a:t>
            </a:r>
            <a:r>
              <a:rPr lang="pt-BR" dirty="0" smtClean="0">
                <a:solidFill>
                  <a:srgbClr val="0000FF"/>
                </a:solidFill>
              </a:rPr>
              <a:t>comunicação segura com o terceiro confiável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 exposição da chave secreta para assinar é indesejável. Uma assinatura poderia ser falsificada por alguém que tenha a chave que não seja o proprietário dela. 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Assinaturas com Chave Secreta - MAC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Por todos esses motivos, o método de chave pública para geração e verificação de assinatura oferece a solução mais conveniente na maioria das situações. </a:t>
            </a:r>
          </a:p>
          <a:p>
            <a:endParaRPr lang="pt-BR" dirty="0" smtClean="0"/>
          </a:p>
          <a:p>
            <a:r>
              <a:rPr lang="pt-BR" dirty="0" smtClean="0"/>
              <a:t>Uma exceção surge quando um canal seguro é usado para transmitir mensagens não criptografadas, mas com a necessidade de se verificar a autenticação das mensagens. </a:t>
            </a: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Assinaturas com Chave Secreta - MAC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Como o canal é seguro, uma chave secreta pode ser estabelecida e compartilhada</a:t>
            </a:r>
            <a:r>
              <a:rPr lang="pt-BR" dirty="0" smtClean="0"/>
              <a:t> entre dois usuários, usando-se envelope digital (criptografia de chave pública + criptografia simétrica).</a:t>
            </a:r>
          </a:p>
          <a:p>
            <a:endParaRPr lang="pt-BR" dirty="0" smtClean="0"/>
          </a:p>
          <a:p>
            <a:r>
              <a:rPr lang="pt-BR" dirty="0" smtClean="0"/>
              <a:t>Essas assinaturas são chamadas </a:t>
            </a:r>
            <a:r>
              <a:rPr lang="pt-BR" dirty="0" smtClean="0">
                <a:solidFill>
                  <a:srgbClr val="0000FF"/>
                </a:solidFill>
              </a:rPr>
              <a:t>Códigos de Autenticação de Mensagens (MAC).</a:t>
            </a:r>
          </a:p>
          <a:p>
            <a:endParaRPr lang="pt-BR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Um MAC pode ser baseado em </a:t>
            </a:r>
            <a:r>
              <a:rPr lang="pt-BR" dirty="0" err="1" smtClean="0">
                <a:solidFill>
                  <a:srgbClr val="0000FF"/>
                </a:solidFill>
              </a:rPr>
              <a:t>hash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66C98D-D414-4AFD-8F3D-1518CABF103C}" type="slidenum">
              <a:rPr lang="pt-BR"/>
              <a:pPr/>
              <a:t>49</a:t>
            </a:fld>
            <a:endParaRPr lang="pt-BR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1. </a:t>
            </a:r>
            <a:r>
              <a:rPr lang="pt-BR" b="1" smtClean="0"/>
              <a:t>A</a:t>
            </a:r>
            <a:r>
              <a:rPr lang="pt-BR" smtClean="0"/>
              <a:t> gera uma chave aleatória </a:t>
            </a:r>
            <a:r>
              <a:rPr lang="pt-BR" b="1" i="1" smtClean="0"/>
              <a:t>K</a:t>
            </a:r>
            <a:r>
              <a:rPr lang="pt-BR" smtClean="0"/>
              <a:t> e a </a:t>
            </a:r>
            <a:r>
              <a:rPr lang="pt-BR" b="1" smtClean="0"/>
              <a:t>distribui usando canais seguros</a:t>
            </a:r>
            <a:r>
              <a:rPr lang="pt-BR" smtClean="0"/>
              <a:t> para uma ou mais entidades, que precisam autenticar (verificar a integridade) mensagens recebidas de 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1AE6BA-822D-44B2-8114-1E271F589335}" type="slidenum">
              <a:rPr lang="pt-BR"/>
              <a:pPr/>
              <a:t>5</a:t>
            </a:fld>
            <a:endParaRPr lang="pt-BR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autenticação é necessária</a:t>
            </a:r>
            <a:r>
              <a:rPr lang="en-US" smtClean="0"/>
              <a:t>, mas </a:t>
            </a:r>
            <a:r>
              <a:rPr lang="en-US" b="1" smtClean="0"/>
              <a:t>o sigilo, não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Como a </a:t>
            </a:r>
            <a:r>
              <a:rPr lang="en-US" u="sng" smtClean="0"/>
              <a:t>criptografia de chave pública é lenta</a:t>
            </a:r>
            <a:r>
              <a:rPr lang="en-US" smtClean="0"/>
              <a:t>, normalmente as pessoas preferem enviar </a:t>
            </a:r>
            <a:r>
              <a:rPr lang="en-US" b="1" smtClean="0"/>
              <a:t>documentos em textos claros assinados, </a:t>
            </a:r>
            <a:r>
              <a:rPr lang="en-US" u="sng" smtClean="0"/>
              <a:t>visando somente a autenticação</a:t>
            </a:r>
            <a:r>
              <a:rPr lang="en-US" b="1" smtClean="0"/>
              <a:t>, o sigilo não é necessário.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4DF50E-9E62-4291-A37E-2B128F801BD4}" type="slidenum">
              <a:rPr lang="pt-BR"/>
              <a:pPr/>
              <a:t>50</a:t>
            </a:fld>
            <a:endParaRPr lang="pt-BR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2. Para qualquer documento </a:t>
            </a:r>
            <a:r>
              <a:rPr lang="pt-BR" b="1" i="1" smtClean="0"/>
              <a:t>M</a:t>
            </a:r>
            <a:r>
              <a:rPr lang="pt-BR" smtClean="0"/>
              <a:t> que </a:t>
            </a:r>
            <a:r>
              <a:rPr lang="pt-BR" b="1" smtClean="0"/>
              <a:t>A</a:t>
            </a:r>
            <a:r>
              <a:rPr lang="pt-BR" smtClean="0"/>
              <a:t> deseje enviar, </a:t>
            </a:r>
            <a:r>
              <a:rPr lang="pt-BR" b="1" u="sng" smtClean="0"/>
              <a:t>A</a:t>
            </a:r>
            <a:r>
              <a:rPr lang="pt-BR" u="sng" smtClean="0"/>
              <a:t> concatena </a:t>
            </a:r>
            <a:r>
              <a:rPr lang="pt-BR" b="1" i="1" u="sng" smtClean="0"/>
              <a:t>M</a:t>
            </a:r>
            <a:r>
              <a:rPr lang="pt-BR" u="sng" smtClean="0"/>
              <a:t> com </a:t>
            </a:r>
            <a:r>
              <a:rPr lang="pt-BR" b="1" i="1" u="sng" smtClean="0"/>
              <a:t>K</a:t>
            </a:r>
            <a:r>
              <a:rPr lang="pt-BR" smtClean="0"/>
              <a:t>, </a:t>
            </a:r>
            <a:r>
              <a:rPr lang="pt-BR" u="sng" smtClean="0"/>
              <a:t>computa o resumo (digest) </a:t>
            </a:r>
            <a:r>
              <a:rPr lang="pt-BR" b="1" i="1" u="sng" smtClean="0"/>
              <a:t>h = H(M+K)</a:t>
            </a:r>
            <a:r>
              <a:rPr lang="pt-BR" b="1" i="1" smtClean="0"/>
              <a:t> </a:t>
            </a:r>
            <a:r>
              <a:rPr lang="pt-BR" smtClean="0"/>
              <a:t>, enviando o documento “assinado” </a:t>
            </a:r>
            <a:r>
              <a:rPr lang="pt-BR" b="1" smtClean="0"/>
              <a:t>[ </a:t>
            </a:r>
            <a:r>
              <a:rPr lang="pt-BR" b="1" i="1" smtClean="0"/>
              <a:t>M </a:t>
            </a:r>
            <a:r>
              <a:rPr lang="pt-BR" b="1" smtClean="0"/>
              <a:t>]</a:t>
            </a:r>
            <a:r>
              <a:rPr lang="pt-BR" b="1" i="1" baseline="-25000" smtClean="0"/>
              <a:t>k</a:t>
            </a:r>
            <a:r>
              <a:rPr lang="pt-BR" smtClean="0"/>
              <a:t> </a:t>
            </a:r>
            <a:r>
              <a:rPr lang="pt-BR" b="1" i="1" smtClean="0"/>
              <a:t>= h, M</a:t>
            </a:r>
            <a:r>
              <a:rPr lang="pt-BR" smtClean="0"/>
              <a:t> para uma entidade desejando verificar os dados M.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EB9B166-38DD-4C8D-8133-66F8B145FF1D}" type="slidenum">
              <a:rPr lang="pt-BR"/>
              <a:pPr/>
              <a:t>51</a:t>
            </a:fld>
            <a:endParaRPr lang="pt-BR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</a:t>
            </a:r>
            <a:br>
              <a:rPr lang="pt-BR" smtClean="0"/>
            </a:br>
            <a:r>
              <a:rPr lang="pt-BR" u="sng" smtClean="0"/>
              <a:t>O resumo </a:t>
            </a:r>
            <a:r>
              <a:rPr lang="pt-BR" b="1" i="1" u="sng" smtClean="0"/>
              <a:t>h</a:t>
            </a:r>
            <a:r>
              <a:rPr lang="pt-BR" u="sng" smtClean="0"/>
              <a:t> é um </a:t>
            </a:r>
            <a:r>
              <a:rPr lang="pt-BR" b="1" u="sng" smtClean="0"/>
              <a:t>MAC</a:t>
            </a:r>
            <a:r>
              <a:rPr lang="pt-BR" smtClean="0"/>
              <a:t> (</a:t>
            </a:r>
            <a:r>
              <a:rPr lang="pt-BR" u="sng" smtClean="0"/>
              <a:t>representa </a:t>
            </a:r>
            <a:r>
              <a:rPr lang="pt-BR" b="1" u="sng" smtClean="0"/>
              <a:t>M+K</a:t>
            </a:r>
            <a:r>
              <a:rPr lang="pt-BR" smtClean="0"/>
              <a:t>). </a:t>
            </a:r>
            <a:r>
              <a:rPr lang="pt-BR" b="1" i="1" smtClean="0"/>
              <a:t>K</a:t>
            </a:r>
            <a:r>
              <a:rPr lang="pt-BR" smtClean="0"/>
              <a:t> não será comprometido pela revelação de </a:t>
            </a:r>
            <a:r>
              <a:rPr lang="pt-BR" b="1" i="1" smtClean="0"/>
              <a:t>h</a:t>
            </a:r>
            <a:r>
              <a:rPr lang="pt-BR" smtClean="0"/>
              <a:t>, visto que a função </a:t>
            </a:r>
            <a:r>
              <a:rPr lang="pt-BR" b="1" i="1" smtClean="0"/>
              <a:t>h</a:t>
            </a:r>
            <a:r>
              <a:rPr lang="pt-BR" smtClean="0"/>
              <a:t> tem seu valor totalmente obscuro.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3. O receptor, </a:t>
            </a:r>
            <a:r>
              <a:rPr lang="pt-BR" b="1" smtClean="0"/>
              <a:t>B</a:t>
            </a:r>
            <a:r>
              <a:rPr lang="pt-BR" smtClean="0"/>
              <a:t>, concatena a chave secreta compartilhada, </a:t>
            </a:r>
            <a:r>
              <a:rPr lang="pt-BR" b="1" i="1" smtClean="0"/>
              <a:t>K</a:t>
            </a:r>
            <a:r>
              <a:rPr lang="pt-BR" i="1" smtClean="0"/>
              <a:t>,</a:t>
            </a:r>
            <a:r>
              <a:rPr lang="pt-BR" b="1" i="1" smtClean="0"/>
              <a:t> </a:t>
            </a:r>
            <a:r>
              <a:rPr lang="pt-BR" smtClean="0"/>
              <a:t>com o documento </a:t>
            </a:r>
            <a:r>
              <a:rPr lang="pt-BR" b="1" i="1" smtClean="0"/>
              <a:t>M </a:t>
            </a:r>
            <a:r>
              <a:rPr lang="pt-BR" smtClean="0"/>
              <a:t>e computa o resumo </a:t>
            </a:r>
            <a:r>
              <a:rPr lang="pt-BR" b="1" i="1" smtClean="0"/>
              <a:t>h’</a:t>
            </a:r>
            <a:r>
              <a:rPr lang="pt-BR" smtClean="0"/>
              <a:t> </a:t>
            </a:r>
            <a:r>
              <a:rPr lang="pt-BR" b="1" smtClean="0"/>
              <a:t>= </a:t>
            </a:r>
            <a:r>
              <a:rPr lang="pt-BR" b="1" i="1" smtClean="0"/>
              <a:t>h(M+K)</a:t>
            </a:r>
            <a:r>
              <a:rPr lang="pt-BR" i="1" smtClean="0"/>
              <a:t>.</a:t>
            </a:r>
            <a:r>
              <a:rPr lang="pt-BR" smtClean="0"/>
              <a:t> A integridade de </a:t>
            </a:r>
            <a:r>
              <a:rPr lang="pt-BR" b="1" i="1" smtClean="0"/>
              <a:t>M</a:t>
            </a:r>
            <a:r>
              <a:rPr lang="pt-BR" smtClean="0"/>
              <a:t> é verificada se </a:t>
            </a:r>
            <a:r>
              <a:rPr lang="pt-BR" b="1" i="1" smtClean="0"/>
              <a:t>h = h’</a:t>
            </a:r>
            <a:r>
              <a:rPr lang="pt-BR" i="1" smtClean="0"/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E082E9C-D016-4CFD-BB5C-32A2F8501B53}" type="slidenum">
              <a:rPr lang="pt-BR"/>
              <a:pPr/>
              <a:t>52</a:t>
            </a:fld>
            <a:endParaRPr lang="pt-BR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838200"/>
          </a:xfrm>
        </p:spPr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  <a:endParaRPr lang="en-GB" smtClean="0"/>
          </a:p>
        </p:txBody>
      </p:sp>
      <p:pic>
        <p:nvPicPr>
          <p:cNvPr id="1013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675" y="1431925"/>
            <a:ext cx="500062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22D2221-C411-41A8-B426-4F4C4E41F69C}" type="slidenum">
              <a:rPr lang="pt-BR"/>
              <a:pPr/>
              <a:t>53</a:t>
            </a:fld>
            <a:endParaRPr lang="pt-BR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método padece de </a:t>
            </a:r>
            <a:r>
              <a:rPr lang="pt-BR" b="1" smtClean="0"/>
              <a:t>desvantagens</a:t>
            </a:r>
            <a:r>
              <a:rPr lang="pt-BR" smtClean="0"/>
              <a:t>, mas tem uma performance vantajosa porque </a:t>
            </a:r>
            <a:r>
              <a:rPr lang="pt-BR" b="1" smtClean="0"/>
              <a:t>não envolve nenhuma criptografia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Resumos de mensagens</a:t>
            </a:r>
            <a:r>
              <a:rPr lang="pt-BR" smtClean="0"/>
              <a:t> são </a:t>
            </a:r>
            <a:r>
              <a:rPr lang="pt-BR" b="1" smtClean="0"/>
              <a:t>3-10 vezes mais rápidas que criptografia simétrica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CE9B1C-F42D-4D53-AAC5-44E5C9CBA230}" type="slidenum">
              <a:rPr lang="pt-BR"/>
              <a:pPr/>
              <a:t>54</a:t>
            </a:fld>
            <a:endParaRPr lang="pt-BR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Verificando a integridade com MAC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TLS (que substituirá o SSL) suporta o esquema de MAC explicado aqui.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Millicent Electronic Cash Protocol suporta esse esquema de MAC (</a:t>
            </a:r>
            <a:r>
              <a:rPr lang="pt-BR" smtClean="0">
                <a:hlinkClick r:id="rId2"/>
              </a:rPr>
              <a:t>www.cdk4.net/security</a:t>
            </a:r>
            <a:r>
              <a:rPr lang="pt-BR" smtClean="0"/>
              <a:t>), onde é importante ter o custo de processamento baixo para transações de valor baixo.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3751DF-C8B4-4EF0-9DB6-546BF615B6F5}" type="slidenum">
              <a:rPr lang="pt-BR"/>
              <a:pPr/>
              <a:t>55</a:t>
            </a:fld>
            <a:endParaRPr lang="pt-BR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HMAC parece servir como uma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u="sng" smtClean="0">
                <a:solidFill>
                  <a:srgbClr val="154DFF"/>
                </a:solidFill>
              </a:rPr>
              <a:t>assinatura</a:t>
            </a:r>
            <a:r>
              <a:rPr lang="pt-BR" smtClean="0">
                <a:solidFill>
                  <a:srgbClr val="154DFF"/>
                </a:solidFill>
              </a:rPr>
              <a:t>:</a:t>
            </a:r>
            <a:br>
              <a:rPr lang="pt-BR" smtClean="0">
                <a:solidFill>
                  <a:srgbClr val="154DFF"/>
                </a:solidFill>
              </a:rPr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Daniel pode saber que </a:t>
            </a:r>
            <a:r>
              <a:rPr lang="pt-BR" b="1" smtClean="0">
                <a:solidFill>
                  <a:srgbClr val="154DFF"/>
                </a:solidFill>
              </a:rPr>
              <a:t>os dados vieram de Pao-Chi e que ninguém mexeu neles</a:t>
            </a:r>
            <a:r>
              <a:rPr lang="pt-BR" smtClean="0"/>
              <a:t> durante o trânsito ?  </a:t>
            </a:r>
            <a:r>
              <a:rPr lang="pt-BR" b="1" smtClean="0"/>
              <a:t>SIM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Mas HMAC tem algumas falhas.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b="1" smtClean="0"/>
              <a:t>Primeira falha é a afirmação</a:t>
            </a:r>
            <a:r>
              <a:rPr lang="pt-BR" smtClean="0"/>
              <a:t>:  </a:t>
            </a:r>
            <a:r>
              <a:rPr lang="pt-BR" smtClean="0">
                <a:solidFill>
                  <a:srgbClr val="154DFF"/>
                </a:solidFill>
              </a:rPr>
              <a:t>“Daniel pode saber que os dados vieram de Pao-Chi”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512D52-0569-4078-B4A1-FFD95916CC21}" type="slidenum">
              <a:rPr lang="pt-BR"/>
              <a:pPr/>
              <a:t>56</a:t>
            </a:fld>
            <a:endParaRPr lang="pt-BR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pt-BR" b="1" dirty="0" smtClean="0"/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Talvez</a:t>
            </a:r>
            <a:r>
              <a:rPr lang="pt-BR" dirty="0" smtClean="0"/>
              <a:t> Daniel possa saber que veio de </a:t>
            </a:r>
            <a:r>
              <a:rPr lang="pt-BR" dirty="0" err="1" smtClean="0"/>
              <a:t>Pao-Chi</a:t>
            </a:r>
            <a:r>
              <a:rPr lang="pt-BR" dirty="0" smtClean="0"/>
              <a:t>, </a:t>
            </a:r>
            <a:r>
              <a:rPr lang="pt-BR" b="1" dirty="0" smtClean="0"/>
              <a:t>mas uma outra pessoa também poderia saber ?</a:t>
            </a:r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dirty="0" smtClean="0"/>
              <a:t>Para verificar que os dados vieram de </a:t>
            </a:r>
            <a:r>
              <a:rPr lang="pt-BR" dirty="0" err="1" smtClean="0"/>
              <a:t>Pao-Chi</a:t>
            </a:r>
            <a:r>
              <a:rPr lang="pt-BR" dirty="0" smtClean="0"/>
              <a:t>,</a:t>
            </a:r>
            <a:r>
              <a:rPr lang="pt-BR" b="1" dirty="0" smtClean="0"/>
              <a:t> o destinatário deve saber qual é a chave </a:t>
            </a:r>
            <a:r>
              <a:rPr lang="pt-BR" dirty="0" smtClean="0"/>
              <a:t>para criar o resumo </a:t>
            </a:r>
            <a:r>
              <a:rPr lang="pt-BR" b="1" dirty="0" smtClean="0"/>
              <a:t>HMAC</a:t>
            </a:r>
            <a:r>
              <a:rPr lang="pt-BR" dirty="0" smtClean="0"/>
              <a:t> apropriado. 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23D639-A94A-4323-8F53-05EE78F83601}" type="slidenum">
              <a:rPr lang="pt-BR"/>
              <a:pPr/>
              <a:t>57</a:t>
            </a:fld>
            <a:endParaRPr lang="pt-BR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Daniel (o destinatário) sabe a </a:t>
            </a:r>
            <a:r>
              <a:rPr lang="pt-BR" b="1" dirty="0" smtClean="0"/>
              <a:t>chave secreta compartilhada</a:t>
            </a:r>
            <a:r>
              <a:rPr lang="pt-BR" dirty="0" smtClean="0"/>
              <a:t>, mas ninguém mais sabe.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Daniel </a:t>
            </a:r>
            <a:r>
              <a:rPr lang="en-US" dirty="0" err="1" smtClean="0"/>
              <a:t>poderia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/>
              <a:t>mensagem</a:t>
            </a:r>
            <a:r>
              <a:rPr lang="en-US" b="1" dirty="0" smtClean="0"/>
              <a:t> </a:t>
            </a:r>
            <a:r>
              <a:rPr lang="en-US" b="1" dirty="0" err="1" smtClean="0"/>
              <a:t>falsa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passando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prensas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8) e </a:t>
            </a:r>
            <a:r>
              <a:rPr lang="en-US" dirty="0" err="1" smtClean="0"/>
              <a:t>criar</a:t>
            </a:r>
            <a:r>
              <a:rPr lang="en-US" dirty="0" smtClean="0"/>
              <a:t> a HMAC </a:t>
            </a:r>
            <a:r>
              <a:rPr lang="en-US" dirty="0" err="1" smtClean="0"/>
              <a:t>correta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DDDAEF-46C9-4FBF-9A54-FF4BC3C61C5E}" type="slidenum">
              <a:rPr lang="pt-BR"/>
              <a:pPr/>
              <a:t>58</a:t>
            </a:fld>
            <a:endParaRPr lang="pt-BR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Do ponto de vista de </a:t>
            </a:r>
            <a:r>
              <a:rPr lang="pt-BR" b="1" smtClean="0"/>
              <a:t>uma outra pessoa qualquer</a:t>
            </a:r>
            <a:r>
              <a:rPr lang="pt-BR" smtClean="0"/>
              <a:t>, que receba a mensagem (o contrato) (desde que ela tem a chave compartilhada que foi revelada a ela), ...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98FA84-1D45-4E18-98A9-4BF7DAF3162F}" type="slidenum">
              <a:rPr lang="pt-BR"/>
              <a:pPr/>
              <a:t>59</a:t>
            </a:fld>
            <a:endParaRPr lang="pt-BR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... ... a mensagem poderá ter vindo de Pao-Chi ou de Daniel (</a:t>
            </a:r>
            <a:r>
              <a:rPr lang="pt-BR" b="1" smtClean="0"/>
              <a:t>ela não poderá saber, com certeza, de quem ela recebeu a mensagem (o contrato)</a:t>
            </a:r>
            <a:r>
              <a:rPr lang="pt-BR" smtClean="0"/>
              <a:t>: de Pao-Chi ou de Daniel 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Ninguém mais poderia </a:t>
            </a:r>
            <a:r>
              <a:rPr lang="en-US" b="1" smtClean="0"/>
              <a:t>saber com certeza</a:t>
            </a:r>
            <a:r>
              <a:rPr lang="en-US" smtClean="0"/>
              <a:t> quem a “assinou’’.</a:t>
            </a:r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CDE31D-0B79-41AE-B30D-4B7449739F14}" type="slidenum">
              <a:rPr lang="pt-BR"/>
              <a:pPr/>
              <a:t>6</a:t>
            </a:fld>
            <a:endParaRPr lang="pt-BR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Resumo de mensagens </a:t>
            </a:r>
            <a:r>
              <a:rPr lang="en-US" smtClean="0"/>
              <a:t>é um </a:t>
            </a:r>
            <a:r>
              <a:rPr lang="en-US" u="sng" smtClean="0"/>
              <a:t>método de autenticação</a:t>
            </a:r>
            <a:r>
              <a:rPr lang="en-US" smtClean="0"/>
              <a:t> que </a:t>
            </a:r>
            <a:r>
              <a:rPr lang="en-US" b="1" smtClean="0">
                <a:solidFill>
                  <a:srgbClr val="154DFF"/>
                </a:solidFill>
              </a:rPr>
              <a:t>não exige a criptografia de um documento </a:t>
            </a:r>
            <a:r>
              <a:rPr lang="en-US" smtClean="0">
                <a:solidFill>
                  <a:srgbClr val="154DFF"/>
                </a:solidFill>
              </a:rPr>
              <a:t>(mensagem)</a:t>
            </a:r>
            <a:r>
              <a:rPr lang="en-US" b="1" smtClean="0">
                <a:solidFill>
                  <a:srgbClr val="154DFF"/>
                </a:solidFill>
              </a:rPr>
              <a:t> inteiro</a:t>
            </a:r>
            <a:r>
              <a:rPr lang="en-US" smtClean="0"/>
              <a:t>.</a:t>
            </a:r>
            <a:endParaRPr lang="pt-BR" b="1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Resumo de mensagens</a:t>
            </a:r>
            <a:r>
              <a:rPr lang="en-US" smtClean="0"/>
              <a:t> é um método para </a:t>
            </a:r>
            <a:r>
              <a:rPr lang="en-US" b="1" smtClean="0">
                <a:solidFill>
                  <a:srgbClr val="154DFF"/>
                </a:solidFill>
              </a:rPr>
              <a:t>agilizar algoritmos de assinatura</a:t>
            </a:r>
            <a:r>
              <a:rPr lang="en-US" smtClean="0"/>
              <a:t> digital.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B2AEA8-D539-4F3C-AED7-151ABD69F75A}" type="slidenum">
              <a:rPr lang="pt-BR"/>
              <a:pPr/>
              <a:t>60</a:t>
            </a:fld>
            <a:endParaRPr lang="pt-BR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segunda desvantagem</a:t>
            </a:r>
            <a:r>
              <a:rPr lang="en-US" smtClean="0"/>
              <a:t> de HMAC é que para uma outra pessoa, além de Pao-Chi ou do Daniel, verificar a </a:t>
            </a:r>
            <a:r>
              <a:rPr lang="en-US" smtClean="0">
                <a:solidFill>
                  <a:srgbClr val="154DFF"/>
                </a:solidFill>
              </a:rPr>
              <a:t>“assinatura”</a:t>
            </a:r>
            <a:r>
              <a:rPr lang="en-US" smtClean="0"/>
              <a:t>, os correspondentes devem revelar a chave secreta.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24DDF9-A136-4226-A3EB-ED6CDB4E0171}" type="slidenum">
              <a:rPr lang="pt-BR"/>
              <a:pPr/>
              <a:t>61</a:t>
            </a:fld>
            <a:endParaRPr lang="pt-BR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Falhas de HMAC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en-US" smtClean="0"/>
              <a:t>Agora, esse terceiro tem acesso à chave e também pode criar mensagens que parecem genuínas.</a:t>
            </a:r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Ou seja, a mensagem (o contrato) </a:t>
            </a:r>
            <a:r>
              <a:rPr lang="pt-BR" b="1" smtClean="0"/>
              <a:t>pode ser falsificada</a:t>
            </a:r>
            <a:r>
              <a:rPr lang="pt-BR" smtClean="0"/>
              <a:t>, por Daniel ou por essa terceira pessoa.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55C416-08B2-426F-A731-86E66F4CBC5E}" type="slidenum">
              <a:rPr lang="pt-BR"/>
              <a:pPr/>
              <a:t>62</a:t>
            </a:fld>
            <a:endParaRPr lang="pt-BR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Voltando às assinaturas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Normalmente, as HMACs são usadas </a:t>
            </a:r>
            <a:r>
              <a:rPr lang="pt-BR" b="1" smtClean="0"/>
              <a:t>apenas para verificar se o conteúdo não foi alterado</a:t>
            </a:r>
            <a:r>
              <a:rPr lang="pt-BR" smtClean="0"/>
              <a:t> durante o trânsito (</a:t>
            </a:r>
            <a:r>
              <a:rPr lang="pt-BR" b="1" smtClean="0"/>
              <a:t>verifica a integridade do que foi enviado</a:t>
            </a:r>
            <a:r>
              <a:rPr lang="pt-BR" smtClean="0"/>
              <a:t>). </a:t>
            </a:r>
            <a:r>
              <a:rPr lang="pt-BR" smtClean="0">
                <a:solidFill>
                  <a:srgbClr val="154DFF"/>
                </a:solidFill>
              </a:rPr>
              <a:t>É uma verificação instantânea.</a:t>
            </a:r>
            <a:r>
              <a:rPr lang="pt-BR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Por essa razão precisamos de outra maneira </a:t>
            </a:r>
            <a:r>
              <a:rPr lang="pt-BR" b="1" smtClean="0">
                <a:solidFill>
                  <a:srgbClr val="154DFF"/>
                </a:solidFill>
              </a:rPr>
              <a:t>de saber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smtClean="0">
                <a:solidFill>
                  <a:srgbClr val="154DFF"/>
                </a:solidFill>
              </a:rPr>
              <a:t>de quem é que veio a mensagem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FCBC37-2E83-419E-8968-0CD7B439A294}" type="slidenum">
              <a:rPr lang="pt-BR"/>
              <a:pPr/>
              <a:t>63</a:t>
            </a:fld>
            <a:endParaRPr lang="pt-BR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Voltando às assinaturas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essa outra maneira é criar </a:t>
            </a:r>
            <a:r>
              <a:rPr lang="pt-BR" b="1" u="sng" smtClean="0">
                <a:solidFill>
                  <a:srgbClr val="154DFF"/>
                </a:solidFill>
              </a:rPr>
              <a:t>assinaturas verificáveis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um modo, </a:t>
            </a:r>
            <a:r>
              <a:rPr lang="pt-BR" b="1" smtClean="0"/>
              <a:t>com desempenho aceitável</a:t>
            </a:r>
            <a:r>
              <a:rPr lang="pt-BR" smtClean="0"/>
              <a:t>, de obter essas </a:t>
            </a:r>
            <a:r>
              <a:rPr lang="pt-BR" b="1" smtClean="0"/>
              <a:t>assinaturas é criptografar o resumo com a </a:t>
            </a:r>
            <a:r>
              <a:rPr lang="pt-BR" b="1" u="sng" smtClean="0"/>
              <a:t>chave privada</a:t>
            </a:r>
            <a:r>
              <a:rPr lang="pt-BR" b="1" smtClean="0"/>
              <a:t> </a:t>
            </a:r>
            <a:r>
              <a:rPr lang="pt-BR" smtClean="0"/>
              <a:t>do assinante.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186D172-6FB6-4EDB-A404-BCA856203D7C}" type="slidenum">
              <a:rPr lang="pt-BR"/>
              <a:pPr/>
              <a:t>64</a:t>
            </a:fld>
            <a:endParaRPr lang="pt-BR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Criptografia de chave pública</a:t>
            </a:r>
            <a:r>
              <a:rPr lang="pt-BR" smtClean="0"/>
              <a:t> é bem adaptada para a geração de </a:t>
            </a:r>
            <a:r>
              <a:rPr lang="pt-BR" b="1" smtClean="0"/>
              <a:t>assinaturas digitais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Porque é relativamente simples e pode </a:t>
            </a:r>
            <a:r>
              <a:rPr lang="pt-BR" b="1" smtClean="0"/>
              <a:t>não requerer qualquer comunicação </a:t>
            </a:r>
            <a:r>
              <a:rPr lang="pt-BR" smtClean="0"/>
              <a:t>entre o </a:t>
            </a:r>
            <a:r>
              <a:rPr lang="pt-BR" b="1" smtClean="0"/>
              <a:t>receptor de um documento assinado</a:t>
            </a:r>
            <a:r>
              <a:rPr lang="pt-BR" smtClean="0"/>
              <a:t> </a:t>
            </a:r>
            <a:r>
              <a:rPr lang="pt-BR" b="1" smtClean="0"/>
              <a:t>e o assinante</a:t>
            </a:r>
            <a:r>
              <a:rPr lang="pt-BR" smtClean="0"/>
              <a:t>, se um terceiro confiável existe.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B1CF252-CCBB-4AD7-8B89-00D5FBEE8B69}" type="slidenum">
              <a:rPr lang="pt-BR"/>
              <a:pPr/>
              <a:t>65</a:t>
            </a:fld>
            <a:endParaRPr lang="pt-BR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  <a:endParaRPr lang="en-US" dirty="0" smtClean="0"/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Porque é relativamente simples e pode </a:t>
            </a:r>
            <a:r>
              <a:rPr lang="pt-BR" b="1" smtClean="0"/>
              <a:t>requerer comunicação </a:t>
            </a:r>
            <a:r>
              <a:rPr lang="pt-BR" smtClean="0"/>
              <a:t>entre o </a:t>
            </a:r>
            <a:r>
              <a:rPr lang="pt-BR" b="1" smtClean="0"/>
              <a:t>receptor de um documento assinado</a:t>
            </a:r>
            <a:r>
              <a:rPr lang="pt-BR" smtClean="0"/>
              <a:t> </a:t>
            </a:r>
            <a:r>
              <a:rPr lang="pt-BR" b="1" smtClean="0"/>
              <a:t>e o assinante</a:t>
            </a:r>
            <a:r>
              <a:rPr lang="pt-BR" smtClean="0"/>
              <a:t>, se o primeiro passa, de algum modo, a chave pública para o segundo.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33D048-DA66-40E5-8C45-78B244C7916F}" type="slidenum">
              <a:rPr lang="pt-BR"/>
              <a:pPr/>
              <a:t>66</a:t>
            </a:fld>
            <a:endParaRPr lang="pt-BR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método para </a:t>
            </a:r>
            <a:r>
              <a:rPr lang="pt-BR" b="1" smtClean="0"/>
              <a:t>A</a:t>
            </a:r>
            <a:r>
              <a:rPr lang="pt-BR" smtClean="0"/>
              <a:t> assinar uma mensagem </a:t>
            </a:r>
            <a:r>
              <a:rPr lang="pt-BR" b="1" i="1" smtClean="0"/>
              <a:t>M</a:t>
            </a:r>
            <a:r>
              <a:rPr lang="pt-BR" smtClean="0"/>
              <a:t> e </a:t>
            </a:r>
            <a:r>
              <a:rPr lang="pt-BR" b="1" smtClean="0"/>
              <a:t>B </a:t>
            </a:r>
            <a:r>
              <a:rPr lang="pt-BR" smtClean="0"/>
              <a:t>verificar a assinatura é como segue: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</a:t>
            </a:r>
            <a:br>
              <a:rPr lang="pt-BR" smtClean="0"/>
            </a:br>
            <a:r>
              <a:rPr lang="pt-BR" smtClean="0"/>
              <a:t>1. </a:t>
            </a:r>
            <a:r>
              <a:rPr lang="pt-BR" b="1" smtClean="0"/>
              <a:t>A</a:t>
            </a:r>
            <a:r>
              <a:rPr lang="pt-BR" smtClean="0"/>
              <a:t> gera um par de chaves </a:t>
            </a:r>
            <a:r>
              <a:rPr lang="pt-BR" b="1" smtClean="0"/>
              <a:t>(</a:t>
            </a:r>
            <a:r>
              <a:rPr lang="pt-BR" b="1" i="1" smtClean="0"/>
              <a:t>K</a:t>
            </a:r>
            <a:r>
              <a:rPr lang="pt-BR" b="1" i="1" baseline="-20000" smtClean="0"/>
              <a:t>pub</a:t>
            </a:r>
            <a:r>
              <a:rPr lang="pt-BR" b="1" smtClean="0"/>
              <a:t>, </a:t>
            </a:r>
            <a:r>
              <a:rPr lang="pt-BR" b="1" i="1" smtClean="0"/>
              <a:t>K</a:t>
            </a:r>
            <a:r>
              <a:rPr lang="pt-BR" b="1" i="1" baseline="-20000" smtClean="0"/>
              <a:t>priv</a:t>
            </a:r>
            <a:r>
              <a:rPr lang="pt-BR" b="1" smtClean="0"/>
              <a:t>)</a:t>
            </a:r>
            <a:r>
              <a:rPr lang="pt-BR" smtClean="0"/>
              <a:t>, e publica a chave </a:t>
            </a:r>
            <a:r>
              <a:rPr lang="pt-BR" b="1" i="1" smtClean="0"/>
              <a:t>K</a:t>
            </a:r>
            <a:r>
              <a:rPr lang="pt-BR" b="1" i="1" baseline="-20000" smtClean="0"/>
              <a:t>pub </a:t>
            </a:r>
            <a:r>
              <a:rPr lang="pt-BR" smtClean="0"/>
              <a:t>disponibilizando ela</a:t>
            </a:r>
            <a:r>
              <a:rPr lang="pt-BR" i="1" smtClean="0"/>
              <a:t> </a:t>
            </a:r>
            <a:r>
              <a:rPr lang="pt-BR" smtClean="0"/>
              <a:t>um local bem conhecido.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</a:t>
            </a:r>
            <a:br>
              <a:rPr lang="pt-BR" smtClean="0"/>
            </a:br>
            <a:endParaRPr lang="pt-BR" b="1" i="1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3F9226F-3D92-48AA-9E71-563F0DBAAD19}" type="slidenum">
              <a:rPr lang="pt-BR"/>
              <a:pPr/>
              <a:t>67</a:t>
            </a:fld>
            <a:endParaRPr lang="pt-BR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2. Computa o resumo (diguest) de </a:t>
            </a:r>
            <a:r>
              <a:rPr lang="pt-BR" b="1" i="1" smtClean="0"/>
              <a:t>M</a:t>
            </a:r>
            <a:r>
              <a:rPr lang="pt-BR" smtClean="0"/>
              <a:t>, </a:t>
            </a:r>
            <a:r>
              <a:rPr lang="pt-BR" b="1" i="1" smtClean="0"/>
              <a:t>H(M)</a:t>
            </a:r>
            <a:r>
              <a:rPr lang="pt-BR" i="1" smtClean="0"/>
              <a:t>,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mtClean="0"/>
              <a:t>    usando uma função </a:t>
            </a:r>
            <a:r>
              <a:rPr lang="pt-BR" i="1" smtClean="0"/>
              <a:t>hash </a:t>
            </a:r>
            <a:r>
              <a:rPr lang="pt-BR" smtClean="0"/>
              <a:t>segura e </a:t>
            </a:r>
            <a:br>
              <a:rPr lang="pt-BR" smtClean="0"/>
            </a:br>
            <a:r>
              <a:rPr lang="pt-BR" smtClean="0"/>
              <a:t>    criptografa o resumo usando a chave </a:t>
            </a:r>
            <a:br>
              <a:rPr lang="pt-BR" smtClean="0"/>
            </a:br>
            <a:r>
              <a:rPr lang="pt-BR" smtClean="0"/>
              <a:t>    privada </a:t>
            </a:r>
            <a:r>
              <a:rPr lang="pt-BR" b="1" i="1" smtClean="0"/>
              <a:t>K</a:t>
            </a:r>
            <a:r>
              <a:rPr lang="pt-BR" b="1" i="1" baseline="-20000" smtClean="0"/>
              <a:t>priv </a:t>
            </a:r>
            <a:r>
              <a:rPr lang="pt-BR" smtClean="0"/>
              <a:t>para produzir a assinatura</a:t>
            </a:r>
            <a:r>
              <a:rPr lang="pt-BR" b="1" i="1" smtClean="0"/>
              <a:t> </a:t>
            </a:r>
            <a:br>
              <a:rPr lang="pt-BR" b="1" i="1" smtClean="0"/>
            </a:br>
            <a:r>
              <a:rPr lang="pt-BR" b="1" i="1" smtClean="0"/>
              <a:t>    S = { H(M) } </a:t>
            </a:r>
            <a:r>
              <a:rPr lang="pt-BR" b="1" i="1" baseline="-25000" smtClean="0"/>
              <a:t>Kpriv 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2553FE-FA82-4DC4-8FAB-3219FCFFDDE8}" type="slidenum">
              <a:rPr lang="pt-BR"/>
              <a:pPr/>
              <a:t>68</a:t>
            </a:fld>
            <a:endParaRPr lang="pt-BR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  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3. </a:t>
            </a:r>
            <a:r>
              <a:rPr lang="pt-BR" b="1" smtClean="0"/>
              <a:t>A</a:t>
            </a:r>
            <a:r>
              <a:rPr lang="pt-BR" smtClean="0"/>
              <a:t> envia a mensagem assinada </a:t>
            </a:r>
            <a:br>
              <a:rPr lang="pt-BR" smtClean="0"/>
            </a:br>
            <a:r>
              <a:rPr lang="pt-BR" smtClean="0"/>
              <a:t>    </a:t>
            </a:r>
            <a:r>
              <a:rPr lang="pt-BR" b="1" smtClean="0"/>
              <a:t>[M]</a:t>
            </a:r>
            <a:r>
              <a:rPr lang="pt-BR" b="1" baseline="-25000" smtClean="0"/>
              <a:t>k</a:t>
            </a:r>
            <a:r>
              <a:rPr lang="pt-BR" b="1" smtClean="0"/>
              <a:t> = &lt;M,S&gt;</a:t>
            </a:r>
            <a:r>
              <a:rPr lang="pt-BR" smtClean="0"/>
              <a:t> à </a:t>
            </a:r>
            <a:r>
              <a:rPr lang="pt-BR" b="1" smtClean="0"/>
              <a:t>B</a:t>
            </a:r>
            <a:r>
              <a:rPr lang="pt-BR" smtClean="0"/>
              <a:t>.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4. </a:t>
            </a:r>
            <a:r>
              <a:rPr lang="pt-BR" b="1" smtClean="0"/>
              <a:t>B</a:t>
            </a:r>
            <a:r>
              <a:rPr lang="pt-BR" smtClean="0"/>
              <a:t> decriptografa </a:t>
            </a:r>
            <a:r>
              <a:rPr lang="pt-BR" b="1" i="1" smtClean="0"/>
              <a:t>S</a:t>
            </a:r>
            <a:r>
              <a:rPr lang="pt-BR" smtClean="0"/>
              <a:t> usando </a:t>
            </a:r>
            <a:r>
              <a:rPr lang="pt-BR" b="1" i="1" smtClean="0"/>
              <a:t>K</a:t>
            </a:r>
            <a:r>
              <a:rPr lang="pt-BR" b="1" i="1" baseline="-25000" smtClean="0"/>
              <a:t>pub</a:t>
            </a:r>
            <a:r>
              <a:rPr lang="pt-BR" smtClean="0"/>
              <a:t> e computa </a:t>
            </a:r>
            <a:br>
              <a:rPr lang="pt-BR" smtClean="0"/>
            </a:br>
            <a:r>
              <a:rPr lang="pt-BR" smtClean="0"/>
              <a:t>    o resumo de </a:t>
            </a:r>
            <a:r>
              <a:rPr lang="pt-BR" b="1" i="1" smtClean="0"/>
              <a:t>M</a:t>
            </a:r>
            <a:r>
              <a:rPr lang="pt-BR" smtClean="0"/>
              <a:t>, </a:t>
            </a:r>
            <a:r>
              <a:rPr lang="pt-BR" b="1" i="1" smtClean="0"/>
              <a:t>H(M)</a:t>
            </a:r>
            <a:r>
              <a:rPr lang="pt-BR" smtClean="0"/>
              <a:t>. </a:t>
            </a:r>
            <a:br>
              <a:rPr lang="pt-BR" smtClean="0"/>
            </a:br>
            <a:r>
              <a:rPr lang="pt-BR" smtClean="0"/>
              <a:t>    Se os resumos de </a:t>
            </a:r>
            <a:r>
              <a:rPr lang="pt-BR" b="1" smtClean="0"/>
              <a:t>A</a:t>
            </a:r>
            <a:r>
              <a:rPr lang="pt-BR" smtClean="0"/>
              <a:t> e de </a:t>
            </a:r>
            <a:r>
              <a:rPr lang="pt-BR" b="1" smtClean="0"/>
              <a:t>B</a:t>
            </a:r>
            <a:r>
              <a:rPr lang="pt-BR" smtClean="0"/>
              <a:t> correspondem, </a:t>
            </a:r>
            <a:br>
              <a:rPr lang="pt-BR" smtClean="0"/>
            </a:br>
            <a:r>
              <a:rPr lang="pt-BR" smtClean="0"/>
              <a:t>    </a:t>
            </a:r>
            <a:r>
              <a:rPr lang="pt-BR" b="1" smtClean="0"/>
              <a:t>a assinatura é válida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0BABD9-89CD-4996-B7B2-731CFD8FEDEC}" type="slidenum">
              <a:rPr lang="pt-BR"/>
              <a:pPr/>
              <a:t>69</a:t>
            </a:fld>
            <a:endParaRPr lang="pt-BR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  <a:endParaRPr lang="en-GB" dirty="0" smtClean="0"/>
          </a:p>
        </p:txBody>
      </p:sp>
      <p:pic>
        <p:nvPicPr>
          <p:cNvPr id="11878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2313" y="1454150"/>
            <a:ext cx="5160962" cy="467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7AC2B5C-13F8-4FD6-90E2-DB8805F2A4FB}" type="slidenum">
              <a:rPr lang="pt-BR"/>
              <a:pPr/>
              <a:t>7</a:t>
            </a:fld>
            <a:endParaRPr lang="pt-BR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 método se baseia numa </a:t>
            </a:r>
            <a:r>
              <a:rPr lang="en-US" b="1" smtClean="0"/>
              <a:t>função </a:t>
            </a:r>
            <a:r>
              <a:rPr lang="en-US" b="1" i="1" smtClean="0"/>
              <a:t>hash</a:t>
            </a:r>
            <a:r>
              <a:rPr lang="en-US" i="1" smtClean="0"/>
              <a:t> </a:t>
            </a:r>
            <a:r>
              <a:rPr lang="en-US" u="sng" smtClean="0"/>
              <a:t>unidirecional</a:t>
            </a:r>
            <a:r>
              <a:rPr lang="en-US" smtClean="0"/>
              <a:t> que extrai um trecho qualquer do texto claro e a partir dele calcula uma </a:t>
            </a:r>
            <a:r>
              <a:rPr lang="en-US" b="1" i="1" smtClean="0"/>
              <a:t>string</a:t>
            </a:r>
            <a:r>
              <a:rPr lang="en-US" b="1" smtClean="0"/>
              <a:t> de bits de tamanho fixo</a:t>
            </a:r>
            <a:r>
              <a:rPr lang="en-US" smtClean="0"/>
              <a:t>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9ED50-35EB-4E2F-9EBF-9EEEDF836F96}" type="slidenum">
              <a:rPr lang="pt-BR"/>
              <a:pPr/>
              <a:t>70</a:t>
            </a:fld>
            <a:endParaRPr lang="pt-BR"/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Daniel tem o </a:t>
            </a:r>
            <a:r>
              <a:rPr lang="pt-BR" b="1" smtClean="0"/>
              <a:t>resumo</a:t>
            </a:r>
            <a:r>
              <a:rPr lang="pt-BR" smtClean="0"/>
              <a:t> de Pao-Chi – é a </a:t>
            </a:r>
            <a:r>
              <a:rPr lang="pt-BR" b="1" smtClean="0"/>
              <a:t>assinatura</a:t>
            </a:r>
            <a:r>
              <a:rPr lang="pt-BR" smtClean="0"/>
              <a:t>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Dessa forma, </a:t>
            </a:r>
            <a:r>
              <a:rPr lang="pt-BR" b="1" smtClean="0"/>
              <a:t>Daniel utiliza a chave pública de Pao-Chi para verificar a assinatura</a:t>
            </a:r>
            <a:r>
              <a:rPr lang="pt-BR" smtClean="0"/>
              <a:t> (criptografia do resumo com a chave privada). Isto é, o valor que Pao-Chi assinou.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4A871DF-026F-4AE2-93A5-7AA28D08722B}" type="slidenum">
              <a:rPr lang="pt-BR"/>
              <a:pPr/>
              <a:t>71</a:t>
            </a:fld>
            <a:endParaRPr lang="pt-BR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Isso é a mesma resposta que Daniel obteve ??? 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for, </a:t>
            </a:r>
            <a:r>
              <a:rPr lang="pt-BR" b="1" u="sng" smtClean="0"/>
              <a:t>Daniel sabe que os dados não foram alterados durante o trânsito</a:t>
            </a:r>
            <a:r>
              <a:rPr lang="pt-BR" smtClean="0"/>
              <a:t> e que </a:t>
            </a:r>
            <a:r>
              <a:rPr lang="pt-BR" b="1" u="sng" smtClean="0"/>
              <a:t>Pao-Chi está confirmando o conteúdo</a:t>
            </a:r>
            <a:r>
              <a:rPr lang="pt-BR" smtClean="0"/>
              <a:t> que enviou a Daniel.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A98FB2-9E56-4D27-9032-7D95E4CDE6E3}" type="slidenum">
              <a:rPr lang="pt-BR"/>
              <a:pPr/>
              <a:t>72</a:t>
            </a:fld>
            <a:endParaRPr lang="pt-BR"/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468313" y="2349500"/>
            <a:ext cx="3240087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5364163" y="2349500"/>
            <a:ext cx="3311525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684213" y="2781300"/>
            <a:ext cx="1008062" cy="863600"/>
          </a:xfrm>
          <a:prstGeom prst="rect">
            <a:avLst/>
          </a:prstGeom>
          <a:solidFill>
            <a:srgbClr val="FDFD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Chave </a:t>
            </a:r>
            <a:br>
              <a:rPr lang="pt-BR" sz="1600" b="1"/>
            </a:br>
            <a:r>
              <a:rPr lang="pt-BR" sz="1600" b="1"/>
              <a:t>Privada</a:t>
            </a:r>
            <a:br>
              <a:rPr lang="pt-BR" sz="1600" b="1"/>
            </a:br>
            <a:r>
              <a:rPr lang="pt-BR" sz="1600" b="1"/>
              <a:t>D</a:t>
            </a:r>
            <a:r>
              <a:rPr lang="en-US" sz="1600" b="1" baseline="-25000">
                <a:cs typeface="Arial" charset="0"/>
              </a:rPr>
              <a:t>A</a:t>
            </a:r>
          </a:p>
        </p:txBody>
      </p:sp>
      <p:sp>
        <p:nvSpPr>
          <p:cNvPr id="121863" name="Rectangle 6"/>
          <p:cNvSpPr>
            <a:spLocks noChangeArrowheads="1"/>
          </p:cNvSpPr>
          <p:nvPr/>
        </p:nvSpPr>
        <p:spPr bwMode="auto">
          <a:xfrm>
            <a:off x="2411413" y="2781300"/>
            <a:ext cx="1008062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Chave </a:t>
            </a:r>
            <a:br>
              <a:rPr lang="pt-BR" sz="1600" b="1"/>
            </a:br>
            <a:r>
              <a:rPr lang="pt-BR" sz="1600" b="1"/>
              <a:t>Pública</a:t>
            </a:r>
            <a:br>
              <a:rPr lang="pt-BR" sz="1600" b="1"/>
            </a:br>
            <a:r>
              <a:rPr lang="pt-BR" sz="1600" b="1"/>
              <a:t>E</a:t>
            </a:r>
            <a:r>
              <a:rPr lang="pt-BR" sz="1600" b="1" baseline="-25000"/>
              <a:t>B</a:t>
            </a:r>
          </a:p>
        </p:txBody>
      </p:sp>
      <p:sp>
        <p:nvSpPr>
          <p:cNvPr id="121864" name="Rectangle 7"/>
          <p:cNvSpPr>
            <a:spLocks noChangeArrowheads="1"/>
          </p:cNvSpPr>
          <p:nvPr/>
        </p:nvSpPr>
        <p:spPr bwMode="auto">
          <a:xfrm>
            <a:off x="5651500" y="2781300"/>
            <a:ext cx="1008063" cy="863600"/>
          </a:xfrm>
          <a:prstGeom prst="rect">
            <a:avLst/>
          </a:prstGeom>
          <a:solidFill>
            <a:srgbClr val="FDFD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/>
            </a:r>
            <a:br>
              <a:rPr lang="pt-BR" sz="1600" b="1"/>
            </a:br>
            <a:r>
              <a:rPr lang="pt-BR" sz="1600" b="1"/>
              <a:t>Chave </a:t>
            </a:r>
            <a:br>
              <a:rPr lang="pt-BR" sz="1600" b="1"/>
            </a:br>
            <a:r>
              <a:rPr lang="pt-BR" sz="1600" b="1"/>
              <a:t>Privada</a:t>
            </a:r>
            <a:br>
              <a:rPr lang="pt-BR" sz="1600" b="1"/>
            </a:br>
            <a:r>
              <a:rPr lang="pt-BR" sz="1600" b="1"/>
              <a:t>D</a:t>
            </a:r>
            <a:r>
              <a:rPr lang="en-US" sz="1600" b="1" baseline="-25000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1800"/>
          </a:p>
        </p:txBody>
      </p:sp>
      <p:sp>
        <p:nvSpPr>
          <p:cNvPr id="121865" name="Rectangle 8"/>
          <p:cNvSpPr>
            <a:spLocks noChangeArrowheads="1"/>
          </p:cNvSpPr>
          <p:nvPr/>
        </p:nvSpPr>
        <p:spPr bwMode="auto">
          <a:xfrm>
            <a:off x="7451725" y="2781300"/>
            <a:ext cx="1008063" cy="8636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/>
            </a:r>
            <a:br>
              <a:rPr lang="pt-BR" sz="1600" b="1"/>
            </a:br>
            <a:r>
              <a:rPr lang="pt-BR" sz="1600" b="1"/>
              <a:t>Chave </a:t>
            </a:r>
            <a:br>
              <a:rPr lang="pt-BR" sz="1600" b="1"/>
            </a:br>
            <a:r>
              <a:rPr lang="pt-BR" sz="1600" b="1"/>
              <a:t>Pública</a:t>
            </a:r>
            <a:br>
              <a:rPr lang="pt-BR" sz="1600" b="1"/>
            </a:br>
            <a:r>
              <a:rPr lang="pt-BR" sz="1600" b="1"/>
              <a:t>E</a:t>
            </a:r>
            <a:r>
              <a:rPr lang="pt-BR" sz="1600" b="1" baseline="-25000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sz="1600"/>
          </a:p>
        </p:txBody>
      </p:sp>
      <p:sp>
        <p:nvSpPr>
          <p:cNvPr id="121866" name="Line 9"/>
          <p:cNvSpPr>
            <a:spLocks noChangeShapeType="1"/>
          </p:cNvSpPr>
          <p:nvPr/>
        </p:nvSpPr>
        <p:spPr bwMode="auto">
          <a:xfrm>
            <a:off x="37798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67" name="Line 10"/>
          <p:cNvSpPr>
            <a:spLocks noChangeShapeType="1"/>
          </p:cNvSpPr>
          <p:nvPr/>
        </p:nvSpPr>
        <p:spPr bwMode="auto">
          <a:xfrm>
            <a:off x="179388" y="3213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68" name="Line 11"/>
          <p:cNvSpPr>
            <a:spLocks noChangeShapeType="1"/>
          </p:cNvSpPr>
          <p:nvPr/>
        </p:nvSpPr>
        <p:spPr bwMode="auto">
          <a:xfrm>
            <a:off x="1763713" y="32131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69" name="Line 12"/>
          <p:cNvSpPr>
            <a:spLocks noChangeShapeType="1"/>
          </p:cNvSpPr>
          <p:nvPr/>
        </p:nvSpPr>
        <p:spPr bwMode="auto">
          <a:xfrm>
            <a:off x="6732588" y="32131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70" name="Line 13"/>
          <p:cNvSpPr>
            <a:spLocks noChangeShapeType="1"/>
          </p:cNvSpPr>
          <p:nvPr/>
        </p:nvSpPr>
        <p:spPr bwMode="auto">
          <a:xfrm>
            <a:off x="8532813" y="32131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71" name="Text Box 14"/>
          <p:cNvSpPr txBox="1">
            <a:spLocks noChangeArrowheads="1"/>
          </p:cNvSpPr>
          <p:nvPr/>
        </p:nvSpPr>
        <p:spPr bwMode="auto">
          <a:xfrm>
            <a:off x="0" y="2781300"/>
            <a:ext cx="414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 P</a:t>
            </a:r>
          </a:p>
        </p:txBody>
      </p:sp>
      <p:sp>
        <p:nvSpPr>
          <p:cNvPr id="121872" name="Line 15"/>
          <p:cNvSpPr>
            <a:spLocks noChangeShapeType="1"/>
          </p:cNvSpPr>
          <p:nvPr/>
        </p:nvSpPr>
        <p:spPr bwMode="auto">
          <a:xfrm flipV="1">
            <a:off x="2051050" y="33575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73" name="Text Box 16"/>
          <p:cNvSpPr txBox="1">
            <a:spLocks noChangeArrowheads="1"/>
          </p:cNvSpPr>
          <p:nvPr/>
        </p:nvSpPr>
        <p:spPr bwMode="auto">
          <a:xfrm>
            <a:off x="1692275" y="4508500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D</a:t>
            </a:r>
            <a:r>
              <a:rPr lang="pt-BR" sz="1600" b="1" baseline="-25000"/>
              <a:t>A</a:t>
            </a:r>
            <a:r>
              <a:rPr lang="pt-BR" sz="1600" b="1"/>
              <a:t>(P)</a:t>
            </a:r>
          </a:p>
        </p:txBody>
      </p:sp>
      <p:sp>
        <p:nvSpPr>
          <p:cNvPr id="121874" name="Line 17"/>
          <p:cNvSpPr>
            <a:spLocks noChangeShapeType="1"/>
          </p:cNvSpPr>
          <p:nvPr/>
        </p:nvSpPr>
        <p:spPr bwMode="auto">
          <a:xfrm flipV="1">
            <a:off x="7092950" y="3284538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75" name="Text Box 18"/>
          <p:cNvSpPr txBox="1">
            <a:spLocks noChangeArrowheads="1"/>
          </p:cNvSpPr>
          <p:nvPr/>
        </p:nvSpPr>
        <p:spPr bwMode="auto">
          <a:xfrm>
            <a:off x="6732588" y="4508500"/>
            <a:ext cx="827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D</a:t>
            </a:r>
            <a:r>
              <a:rPr lang="pt-BR" sz="1600" b="1" baseline="-25000"/>
              <a:t>A</a:t>
            </a:r>
            <a:r>
              <a:rPr lang="pt-BR" sz="1600" b="1"/>
              <a:t>(P)</a:t>
            </a:r>
          </a:p>
        </p:txBody>
      </p:sp>
      <p:sp>
        <p:nvSpPr>
          <p:cNvPr id="121876" name="Text Box 19"/>
          <p:cNvSpPr txBox="1">
            <a:spLocks noChangeArrowheads="1"/>
          </p:cNvSpPr>
          <p:nvPr/>
        </p:nvSpPr>
        <p:spPr bwMode="auto">
          <a:xfrm>
            <a:off x="4048125" y="4508500"/>
            <a:ext cx="1263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1600" b="1"/>
              <a:t>E</a:t>
            </a:r>
            <a:r>
              <a:rPr lang="pt-BR" sz="1600" b="1" baseline="-25000"/>
              <a:t>B</a:t>
            </a:r>
            <a:r>
              <a:rPr lang="pt-BR" sz="1600" b="1"/>
              <a:t>(D</a:t>
            </a:r>
            <a:r>
              <a:rPr lang="pt-BR" sz="1600" b="1" baseline="-25000"/>
              <a:t>A</a:t>
            </a:r>
            <a:r>
              <a:rPr lang="pt-BR" sz="1600" b="1"/>
              <a:t>(P))</a:t>
            </a:r>
          </a:p>
        </p:txBody>
      </p:sp>
      <p:sp>
        <p:nvSpPr>
          <p:cNvPr id="121877" name="Line 20"/>
          <p:cNvSpPr>
            <a:spLocks noChangeShapeType="1"/>
          </p:cNvSpPr>
          <p:nvPr/>
        </p:nvSpPr>
        <p:spPr bwMode="auto">
          <a:xfrm flipV="1">
            <a:off x="4500563" y="33575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78" name="Text Box 21"/>
          <p:cNvSpPr txBox="1">
            <a:spLocks noChangeArrowheads="1"/>
          </p:cNvSpPr>
          <p:nvPr/>
        </p:nvSpPr>
        <p:spPr bwMode="auto">
          <a:xfrm>
            <a:off x="1331913" y="1906588"/>
            <a:ext cx="1655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pt-BR" sz="1600" b="1"/>
              <a:t>Computador A</a:t>
            </a:r>
          </a:p>
        </p:txBody>
      </p:sp>
      <p:sp>
        <p:nvSpPr>
          <p:cNvPr id="121879" name="Text Box 22"/>
          <p:cNvSpPr txBox="1">
            <a:spLocks noChangeArrowheads="1"/>
          </p:cNvSpPr>
          <p:nvPr/>
        </p:nvSpPr>
        <p:spPr bwMode="auto">
          <a:xfrm>
            <a:off x="6227763" y="1906588"/>
            <a:ext cx="1728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pt-BR" sz="1600" b="1"/>
              <a:t>Computador B</a:t>
            </a:r>
          </a:p>
        </p:txBody>
      </p:sp>
      <p:sp>
        <p:nvSpPr>
          <p:cNvPr id="121880" name="Text Box 23"/>
          <p:cNvSpPr txBox="1">
            <a:spLocks noChangeArrowheads="1"/>
          </p:cNvSpPr>
          <p:nvPr/>
        </p:nvSpPr>
        <p:spPr bwMode="auto">
          <a:xfrm>
            <a:off x="8748713" y="2781300"/>
            <a:ext cx="395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pt-BR" sz="1600" b="1"/>
              <a:t>P</a:t>
            </a:r>
          </a:p>
        </p:txBody>
      </p:sp>
      <p:sp>
        <p:nvSpPr>
          <p:cNvPr id="121881" name="Line 24"/>
          <p:cNvSpPr>
            <a:spLocks noChangeShapeType="1"/>
          </p:cNvSpPr>
          <p:nvPr/>
        </p:nvSpPr>
        <p:spPr bwMode="auto">
          <a:xfrm>
            <a:off x="4500563" y="22050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1882" name="Text Box 25"/>
          <p:cNvSpPr txBox="1">
            <a:spLocks noChangeArrowheads="1"/>
          </p:cNvSpPr>
          <p:nvPr/>
        </p:nvSpPr>
        <p:spPr bwMode="auto">
          <a:xfrm>
            <a:off x="4140200" y="18446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pt-BR" sz="1800"/>
              <a:t> rede</a:t>
            </a:r>
          </a:p>
        </p:txBody>
      </p:sp>
      <p:sp>
        <p:nvSpPr>
          <p:cNvPr id="121883" name="Text Box 26"/>
          <p:cNvSpPr txBox="1">
            <a:spLocks noChangeArrowheads="1"/>
          </p:cNvSpPr>
          <p:nvPr/>
        </p:nvSpPr>
        <p:spPr bwMode="auto">
          <a:xfrm>
            <a:off x="468313" y="5373688"/>
            <a:ext cx="147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sz="1800"/>
          </a:p>
        </p:txBody>
      </p:sp>
      <p:sp>
        <p:nvSpPr>
          <p:cNvPr id="121884" name="Text Box 27"/>
          <p:cNvSpPr txBox="1">
            <a:spLocks noChangeArrowheads="1"/>
          </p:cNvSpPr>
          <p:nvPr/>
        </p:nvSpPr>
        <p:spPr bwMode="auto">
          <a:xfrm>
            <a:off x="457200" y="5373688"/>
            <a:ext cx="325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sz="1800"/>
          </a:p>
        </p:txBody>
      </p:sp>
      <p:sp>
        <p:nvSpPr>
          <p:cNvPr id="121885" name="Text Box 28"/>
          <p:cNvSpPr txBox="1">
            <a:spLocks noChangeArrowheads="1"/>
          </p:cNvSpPr>
          <p:nvPr/>
        </p:nvSpPr>
        <p:spPr bwMode="auto">
          <a:xfrm>
            <a:off x="250825" y="4868863"/>
            <a:ext cx="8569325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pt-BR" sz="1600"/>
              <a:t>Assume-se que os algoritmos de criptografia e decriptografia têm a propriedade que:  </a:t>
            </a:r>
            <a:br>
              <a:rPr lang="pt-BR" sz="1600"/>
            </a:br>
            <a:r>
              <a:rPr lang="pt-BR" sz="1600" b="1"/>
              <a:t>E</a:t>
            </a:r>
            <a:r>
              <a:rPr lang="pt-BR" sz="1600" b="1" baseline="-25000"/>
              <a:t>B</a:t>
            </a:r>
            <a:r>
              <a:rPr lang="pt-BR" sz="1600" b="1"/>
              <a:t>( D</a:t>
            </a:r>
            <a:r>
              <a:rPr lang="pt-BR" sz="1600" b="1" baseline="-25000"/>
              <a:t>A</a:t>
            </a:r>
            <a:r>
              <a:rPr lang="pt-BR" sz="1600" b="1"/>
              <a:t>(P) ) = P   </a:t>
            </a:r>
            <a:r>
              <a:rPr lang="pt-BR" sz="1600"/>
              <a:t>e</a:t>
            </a:r>
            <a:r>
              <a:rPr lang="pt-BR" sz="1600" b="1"/>
              <a:t>   D</a:t>
            </a:r>
            <a:r>
              <a:rPr lang="pt-BR" sz="1600" b="1" baseline="-25000"/>
              <a:t>A</a:t>
            </a:r>
            <a:r>
              <a:rPr lang="pt-BR" sz="1600" b="1"/>
              <a:t>( E</a:t>
            </a:r>
            <a:r>
              <a:rPr lang="pt-BR" sz="1600" b="1" baseline="-25000"/>
              <a:t>B</a:t>
            </a:r>
            <a:r>
              <a:rPr lang="pt-BR" sz="1600" b="1"/>
              <a:t>(P) ) = P,  </a:t>
            </a:r>
            <a:r>
              <a:rPr lang="pt-BR" sz="1600"/>
              <a:t>onde  </a:t>
            </a:r>
            <a:r>
              <a:rPr lang="pt-BR" sz="1600" b="1"/>
              <a:t>D</a:t>
            </a:r>
            <a:r>
              <a:rPr lang="pt-BR" sz="1600" b="1" baseline="-25000"/>
              <a:t>A</a:t>
            </a:r>
            <a:r>
              <a:rPr lang="pt-BR" sz="1600" b="1"/>
              <a:t>(P)  </a:t>
            </a:r>
            <a:r>
              <a:rPr lang="pt-BR" sz="1600"/>
              <a:t>é a assinatura do texto plano </a:t>
            </a:r>
            <a:r>
              <a:rPr lang="pt-BR" sz="1600" b="1"/>
              <a:t>P</a:t>
            </a:r>
            <a:r>
              <a:rPr lang="pt-BR" sz="1600"/>
              <a:t> com a chave privada </a:t>
            </a:r>
            <a:r>
              <a:rPr lang="pt-BR" sz="1600" b="1"/>
              <a:t>D</a:t>
            </a:r>
            <a:r>
              <a:rPr lang="pt-BR" sz="1600" b="1" baseline="-25000"/>
              <a:t>A </a:t>
            </a:r>
            <a:r>
              <a:rPr lang="pt-BR" sz="1600"/>
              <a:t>e</a:t>
            </a:r>
            <a:r>
              <a:rPr lang="pt-BR" sz="1600" b="1" baseline="-25000"/>
              <a:t>  </a:t>
            </a:r>
            <a:r>
              <a:rPr lang="pt-BR" sz="1600" b="1"/>
              <a:t>E</a:t>
            </a:r>
            <a:r>
              <a:rPr lang="pt-BR" sz="1600" b="1" baseline="-25000"/>
              <a:t>B</a:t>
            </a:r>
            <a:r>
              <a:rPr lang="pt-BR" sz="1600" b="1"/>
              <a:t>(P)</a:t>
            </a:r>
            <a:r>
              <a:rPr lang="pt-BR" sz="1600"/>
              <a:t> é a verificação da assinatura com a chave pública </a:t>
            </a:r>
            <a:r>
              <a:rPr lang="pt-BR" sz="1600" b="1"/>
              <a:t>E</a:t>
            </a:r>
            <a:r>
              <a:rPr lang="pt-BR" sz="1600" b="1" baseline="-25000"/>
              <a:t>B </a:t>
            </a:r>
            <a:r>
              <a:rPr lang="pt-BR" sz="1600"/>
              <a:t>.  </a:t>
            </a:r>
            <a:br>
              <a:rPr lang="pt-BR" sz="1600"/>
            </a:br>
            <a:r>
              <a:rPr lang="pt-BR" sz="1600"/>
              <a:t>O algoritmo RSA  tem esta propriedade.</a:t>
            </a:r>
            <a:endParaRPr lang="pt-BR" sz="1600" baseline="-25000"/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pt-BR" sz="18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D9721B-ED3D-4E68-903F-7D6FD11804E9}" type="slidenum">
              <a:rPr lang="pt-BR"/>
              <a:pPr/>
              <a:t>73</a:t>
            </a:fld>
            <a:endParaRPr lang="pt-BR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Note que a </a:t>
            </a:r>
            <a:r>
              <a:rPr lang="pt-BR" b="1" smtClean="0"/>
              <a:t>chave privada</a:t>
            </a:r>
            <a:r>
              <a:rPr lang="pt-BR" smtClean="0"/>
              <a:t> do assinante é usada para </a:t>
            </a:r>
            <a:r>
              <a:rPr lang="pt-BR" b="1" smtClean="0"/>
              <a:t>encriptar </a:t>
            </a:r>
            <a:r>
              <a:rPr lang="pt-BR" smtClean="0"/>
              <a:t>e, assim,</a:t>
            </a:r>
            <a:r>
              <a:rPr lang="pt-BR" b="1" smtClean="0"/>
              <a:t> </a:t>
            </a:r>
            <a:r>
              <a:rPr lang="pt-BR" u="sng" smtClean="0"/>
              <a:t>construir a</a:t>
            </a:r>
            <a:r>
              <a:rPr lang="pt-BR" b="1" u="sng" smtClean="0"/>
              <a:t> </a:t>
            </a:r>
            <a:r>
              <a:rPr lang="pt-BR" u="sng" smtClean="0"/>
              <a:t>assinatura</a:t>
            </a:r>
            <a:r>
              <a:rPr lang="pt-BR" smtClean="0"/>
              <a:t>, ...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... em contraste com o uso da </a:t>
            </a:r>
            <a:r>
              <a:rPr lang="pt-BR" b="1" smtClean="0"/>
              <a:t>chave pública</a:t>
            </a:r>
            <a:r>
              <a:rPr lang="pt-BR" smtClean="0"/>
              <a:t> para </a:t>
            </a:r>
            <a:r>
              <a:rPr lang="pt-BR" b="1" smtClean="0"/>
              <a:t>encriptar, quando o objetivo é </a:t>
            </a:r>
            <a:r>
              <a:rPr lang="pt-BR" b="1" u="sng" smtClean="0"/>
              <a:t>transmitir informação em sigilo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1D33E1-DBA9-41AC-B8CC-30AA5599C49D}" type="slidenum">
              <a:rPr lang="pt-BR"/>
              <a:pPr/>
              <a:t>74</a:t>
            </a:fld>
            <a:endParaRPr lang="pt-BR"/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Digital</a:t>
            </a:r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explicação é imediata – </a:t>
            </a:r>
            <a:r>
              <a:rPr lang="pt-BR" b="1" smtClean="0"/>
              <a:t>uma assinatura deve ser criada usando uma chave secreta conhecida apenas pelo assinante</a:t>
            </a:r>
            <a:r>
              <a:rPr lang="pt-BR" smtClean="0"/>
              <a:t>, a qual é chamada sua </a:t>
            </a:r>
            <a:r>
              <a:rPr lang="pt-BR" b="1" u="sng" smtClean="0"/>
              <a:t>chave privada</a:t>
            </a:r>
            <a:r>
              <a:rPr lang="pt-BR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Como na vida real, que uma assinatura escrita é privativa a uma pessoa.</a:t>
            </a:r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b="1" smtClean="0"/>
              <a:t>algoritmo RSA</a:t>
            </a:r>
            <a:r>
              <a:rPr lang="pt-BR" smtClean="0"/>
              <a:t> é bem adequado para se construir assinaturas digitais.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0863F1E-814C-416F-9F38-5F9F35490FF7}" type="slidenum">
              <a:rPr lang="pt-BR"/>
              <a:pPr/>
              <a:t>75</a:t>
            </a:fld>
            <a:endParaRPr lang="pt-BR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Ver Figura 5-11 (livro Criptografia e Segurança – o Guia Oficial RSA, pag. 133)</a:t>
            </a:r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10D9D7-1AD5-4472-BBEC-553E3995B7DF}" type="slidenum">
              <a:rPr lang="pt-BR"/>
              <a:pPr/>
              <a:t>76</a:t>
            </a:fld>
            <a:endParaRPr lang="pt-BR"/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Assinatura com Chave Privada RSA</a:t>
            </a:r>
          </a:p>
        </p:txBody>
      </p:sp>
      <p:pic>
        <p:nvPicPr>
          <p:cNvPr id="125956" name="Picture 4" descr="ass-r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143000"/>
            <a:ext cx="5410200" cy="548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3917A95-5D3F-4750-BF8D-6B24A4B74AD7}" type="slidenum">
              <a:rPr lang="pt-BR"/>
              <a:pPr/>
              <a:t>77</a:t>
            </a:fld>
            <a:endParaRPr lang="pt-BR"/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Exercício ...</a:t>
            </a:r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Duas pessoas (um remetente e um receptor) têm uma mensagem (documento). </a:t>
            </a:r>
            <a:br>
              <a:rPr lang="pt-BR" smtClean="0"/>
            </a:br>
            <a:endParaRPr lang="pt-BR" smtClean="0"/>
          </a:p>
          <a:p>
            <a:pPr eaLnBrk="1" hangingPunct="1"/>
            <a:r>
              <a:rPr lang="pt-BR" smtClean="0"/>
              <a:t>A mensagem do receptor é cópia da mensagem do remetente.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Questão:  </a:t>
            </a:r>
            <a:r>
              <a:rPr lang="pt-BR" b="1" smtClean="0"/>
              <a:t>a mensagem do receptor é realmente uma cópia ou a mensagem foi alterada durante o trânsito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4A0738-2226-4038-9753-BD8B76D136F5}" type="slidenum">
              <a:rPr lang="pt-BR"/>
              <a:pPr/>
              <a:t>78</a:t>
            </a:fld>
            <a:endParaRPr lang="pt-BR"/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Exercício ...</a:t>
            </a:r>
          </a:p>
        </p:txBody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Para descobrir, eles </a:t>
            </a:r>
            <a:r>
              <a:rPr lang="pt-BR" b="1" smtClean="0"/>
              <a:t>resumem as duas mensagens e as compara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os</a:t>
            </a:r>
            <a:r>
              <a:rPr lang="pt-BR" b="1" smtClean="0"/>
              <a:t> resumos forem iguais</a:t>
            </a:r>
            <a:r>
              <a:rPr lang="pt-BR" smtClean="0"/>
              <a:t>, ambos sabem que </a:t>
            </a:r>
            <a:r>
              <a:rPr lang="pt-BR" b="1" smtClean="0"/>
              <a:t>as duas versões são correspondentes</a:t>
            </a:r>
            <a:r>
              <a:rPr lang="pt-BR" smtClean="0"/>
              <a:t>. Se os</a:t>
            </a:r>
            <a:r>
              <a:rPr lang="pt-BR" b="1" smtClean="0"/>
              <a:t> resumos não corresponderem</a:t>
            </a:r>
            <a:r>
              <a:rPr lang="pt-BR" smtClean="0"/>
              <a:t>, algo saiu errado.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Como se pode saber </a:t>
            </a:r>
            <a:r>
              <a:rPr lang="pt-BR" b="1" u="sng" smtClean="0"/>
              <a:t>que o resumo do remetente não foi alterado</a:t>
            </a:r>
            <a:r>
              <a:rPr lang="pt-BR" smtClean="0"/>
              <a:t> ?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8040E-14A9-47A0-A167-5C6D33CBE477}" type="slidenum">
              <a:rPr lang="pt-BR"/>
              <a:pPr/>
              <a:t>79</a:t>
            </a:fld>
            <a:endParaRPr lang="pt-BR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Exercício ...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Pode-se saber disso </a:t>
            </a:r>
            <a:r>
              <a:rPr lang="pt-BR" b="1" u="sng" smtClean="0"/>
              <a:t>porque ele foi encriptado com a chave privada do remetente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Como se pode saber que </a:t>
            </a:r>
            <a:r>
              <a:rPr lang="pt-BR" b="1" u="sng" smtClean="0"/>
              <a:t>ele foi encriptado com a chave privada do remetente</a:t>
            </a:r>
            <a:r>
              <a:rPr lang="pt-BR" smtClean="0"/>
              <a:t> 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Pode-se saber </a:t>
            </a:r>
            <a:r>
              <a:rPr lang="pt-BR" b="1" u="sng" smtClean="0"/>
              <a:t>porque a chave pública apropriada o decripta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D12669-786B-4A51-819D-EA94AEB68831}" type="slidenum">
              <a:rPr lang="pt-BR"/>
              <a:pPr/>
              <a:t>8</a:t>
            </a:fld>
            <a:endParaRPr lang="pt-BR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hash,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b="1" dirty="0" err="1" smtClean="0"/>
              <a:t>resumo</a:t>
            </a:r>
            <a:r>
              <a:rPr lang="en-US" b="1" dirty="0" smtClean="0"/>
              <a:t> de </a:t>
            </a:r>
            <a:r>
              <a:rPr lang="en-US" b="1" dirty="0" err="1" smtClean="0"/>
              <a:t>mensagem</a:t>
            </a:r>
            <a:r>
              <a:rPr lang="en-US" dirty="0" smtClean="0"/>
              <a:t>, as </a:t>
            </a:r>
            <a:r>
              <a:rPr lang="en-US" dirty="0" err="1" smtClean="0"/>
              <a:t>vezes</a:t>
            </a:r>
            <a:r>
              <a:rPr lang="en-US" dirty="0" smtClean="0"/>
              <a:t> é </a:t>
            </a:r>
            <a:r>
              <a:rPr lang="en-US" dirty="0" err="1" smtClean="0"/>
              <a:t>representada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i="1" dirty="0" smtClean="0"/>
              <a:t>MD, </a:t>
            </a:r>
            <a:r>
              <a:rPr lang="en-US" dirty="0" smtClean="0"/>
              <a:t>tem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propriedades</a:t>
            </a:r>
            <a:r>
              <a:rPr lang="en-US" dirty="0" smtClean="0"/>
              <a:t>:</a:t>
            </a:r>
          </a:p>
          <a:p>
            <a:pPr marL="952500" lvl="1" indent="-495300" eaLnBrk="1" hangingPunct="1"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1"/>
                </a:solidFill>
              </a:rPr>
              <a:t>1.  Se </a:t>
            </a:r>
            <a:r>
              <a:rPr lang="en-US" sz="2400" i="1" dirty="0" smtClean="0">
                <a:solidFill>
                  <a:schemeClr val="tx1"/>
                </a:solidFill>
              </a:rPr>
              <a:t>P</a:t>
            </a:r>
            <a:r>
              <a:rPr lang="en-US" sz="2400" dirty="0" smtClean="0">
                <a:solidFill>
                  <a:schemeClr val="tx1"/>
                </a:solidFill>
              </a:rPr>
              <a:t> for </a:t>
            </a:r>
            <a:r>
              <a:rPr lang="en-US" sz="2400" dirty="0" err="1" smtClean="0">
                <a:solidFill>
                  <a:schemeClr val="tx1"/>
                </a:solidFill>
              </a:rPr>
              <a:t>fornecido</a:t>
            </a:r>
            <a:r>
              <a:rPr lang="en-US" sz="2400" dirty="0" smtClean="0">
                <a:solidFill>
                  <a:schemeClr val="tx1"/>
                </a:solidFill>
              </a:rPr>
              <a:t>, o </a:t>
            </a:r>
            <a:r>
              <a:rPr lang="en-US" sz="2400" dirty="0" err="1" smtClean="0">
                <a:solidFill>
                  <a:schemeClr val="tx1"/>
                </a:solidFill>
              </a:rPr>
              <a:t>cálculo</a:t>
            </a:r>
            <a:r>
              <a:rPr lang="en-US" sz="2400" dirty="0" smtClean="0">
                <a:solidFill>
                  <a:schemeClr val="tx1"/>
                </a:solidFill>
              </a:rPr>
              <a:t> de </a:t>
            </a:r>
            <a:r>
              <a:rPr lang="en-US" sz="2400" i="1" dirty="0" smtClean="0">
                <a:solidFill>
                  <a:schemeClr val="tx1"/>
                </a:solidFill>
              </a:rPr>
              <a:t>MD(P)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será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fácil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952500" lvl="1" indent="-495300" eaLnBrk="1" hangingPunct="1">
              <a:buFont typeface="Wingdings" pitchFamily="2" charset="2"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952500" lvl="1" indent="-495300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 2.  Se </a:t>
            </a:r>
            <a:r>
              <a:rPr lang="en-US" sz="2400" i="1" dirty="0" smtClean="0">
                <a:solidFill>
                  <a:schemeClr val="tx1"/>
                </a:solidFill>
              </a:rPr>
              <a:t>MD(P)</a:t>
            </a:r>
            <a:r>
              <a:rPr lang="en-US" sz="2400" dirty="0" smtClean="0">
                <a:solidFill>
                  <a:schemeClr val="tx1"/>
                </a:solidFill>
              </a:rPr>
              <a:t> for </a:t>
            </a:r>
            <a:r>
              <a:rPr lang="en-US" sz="2400" dirty="0" err="1" smtClean="0">
                <a:solidFill>
                  <a:schemeClr val="tx1"/>
                </a:solidFill>
              </a:rPr>
              <a:t>fornecido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será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impossível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encontrar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P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pt-B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04715C-B594-48B5-924E-8F4E40551B22}" type="slidenum">
              <a:rPr lang="pt-BR"/>
              <a:pPr/>
              <a:t>80</a:t>
            </a:fld>
            <a:endParaRPr lang="pt-BR"/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prática, é quase certo que haverá alguns bytes </a:t>
            </a:r>
            <a:r>
              <a:rPr lang="pt-BR" b="1" smtClean="0"/>
              <a:t>identificador do algoritmo de resumo</a:t>
            </a:r>
            <a:r>
              <a:rPr lang="pt-BR" smtClean="0"/>
              <a:t> (se é o SHA-1 ou o MD5).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também alguns </a:t>
            </a:r>
            <a:r>
              <a:rPr lang="pt-BR" b="1" smtClean="0">
                <a:solidFill>
                  <a:srgbClr val="154DFF"/>
                </a:solidFill>
              </a:rPr>
              <a:t>bytes de enchimento</a:t>
            </a:r>
            <a:r>
              <a:rPr lang="pt-BR" smtClean="0"/>
              <a:t>, </a:t>
            </a:r>
            <a:r>
              <a:rPr lang="pt-BR" b="1" smtClean="0"/>
              <a:t>além dos de resumo </a:t>
            </a:r>
            <a:r>
              <a:rPr lang="pt-BR" smtClean="0"/>
              <a:t>(necessários para impedir que intrusos ativos enviem lixo e enganem o receptor, fazendo-o decriptografar o lixo e agir sobre o “texto simples”)</a:t>
            </a:r>
            <a:r>
              <a:rPr lang="pt-BR" b="1" smtClean="0"/>
              <a:t> 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E5B6492-50EF-4FFB-A072-59F099D2EFB4}" type="slidenum">
              <a:rPr lang="pt-BR"/>
              <a:pPr/>
              <a:t>81</a:t>
            </a:fld>
            <a:endParaRPr lang="pt-BR"/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 assinante encriptará um </a:t>
            </a:r>
            <a:r>
              <a:rPr lang="pt-BR" b="1" smtClean="0">
                <a:solidFill>
                  <a:srgbClr val="154DFF"/>
                </a:solidFill>
              </a:rPr>
              <a:t>bloco de dados</a:t>
            </a:r>
            <a:r>
              <a:rPr lang="pt-BR" smtClean="0"/>
              <a:t>, que é o </a:t>
            </a:r>
            <a:r>
              <a:rPr lang="pt-BR" b="1" smtClean="0"/>
              <a:t>identificador de algoritmo de resumo, </a:t>
            </a:r>
            <a:r>
              <a:rPr lang="pt-BR" smtClean="0"/>
              <a:t>o </a:t>
            </a:r>
            <a:r>
              <a:rPr lang="pt-BR" b="1" smtClean="0"/>
              <a:t>enchimento</a:t>
            </a:r>
            <a:r>
              <a:rPr lang="pt-BR" smtClean="0"/>
              <a:t>, e o </a:t>
            </a:r>
            <a:r>
              <a:rPr lang="pt-BR" b="1" smtClean="0"/>
              <a:t>resumo</a:t>
            </a:r>
            <a:r>
              <a:rPr lang="pt-BR" smtClean="0"/>
              <a:t>.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b="1" u="sng" smtClean="0"/>
              <a:t>O valor encriptado é a assinatura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77E6A5-AD09-4AE0-8EDB-CB68DCE72CB7}" type="slidenum">
              <a:rPr lang="pt-BR"/>
              <a:pPr/>
              <a:t>82</a:t>
            </a:fld>
            <a:endParaRPr lang="pt-BR"/>
          </a:p>
        </p:txBody>
      </p:sp>
      <p:sp>
        <p:nvSpPr>
          <p:cNvPr id="132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RSA</a:t>
            </a:r>
            <a:endParaRPr lang="en-US" smtClean="0"/>
          </a:p>
        </p:txBody>
      </p:sp>
      <p:pic>
        <p:nvPicPr>
          <p:cNvPr id="132100" name="Picture 4" descr="ass-alg-ench-resumo-r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720" y="980728"/>
            <a:ext cx="5187280" cy="54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3D66C4-EC9D-4358-BEFB-73B13861C8E7}" type="slidenum">
              <a:rPr lang="pt-BR"/>
              <a:pPr/>
              <a:t>83</a:t>
            </a:fld>
            <a:endParaRPr lang="pt-BR"/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Ao usar-se a chave pública apropriada, essa assinatura é decriptada com o valor do enchimento.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verificador vê não apenas o resumo, mas o enchimento e o identificador do algoritmo de resumo.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Dispor dessas três verificações torna uma fraude mais difícil.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821FE1-A7AE-4ED4-9373-D81C4C084AE1}" type="slidenum">
              <a:rPr lang="pt-BR"/>
              <a:pPr/>
              <a:t>84</a:t>
            </a:fld>
            <a:endParaRPr lang="pt-BR"/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b="1" smtClean="0"/>
              <a:t>identificador do algoritmo</a:t>
            </a:r>
            <a:r>
              <a:rPr lang="pt-BR" smtClean="0"/>
              <a:t> evita que um invasor substitua esse algoritmo, por </a:t>
            </a:r>
            <a:r>
              <a:rPr lang="pt-BR" b="1" smtClean="0"/>
              <a:t>outro algoritmo de resumo</a:t>
            </a:r>
            <a:r>
              <a:rPr lang="pt-BR" smtClean="0"/>
              <a:t> alternativo.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Veja o seguinte exemplo: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F012B3-E61A-434C-AEFF-6098288437BD}" type="slidenum">
              <a:rPr lang="pt-BR"/>
              <a:pPr/>
              <a:t>85</a:t>
            </a:fld>
            <a:endParaRPr lang="pt-BR"/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Suponha que </a:t>
            </a:r>
            <a:r>
              <a:rPr lang="pt-BR" dirty="0" err="1" smtClean="0"/>
              <a:t>Satomi</a:t>
            </a:r>
            <a:r>
              <a:rPr lang="pt-BR" dirty="0" smtClean="0"/>
              <a:t> examine a mensagem de </a:t>
            </a:r>
            <a:r>
              <a:rPr lang="pt-BR" dirty="0" err="1" smtClean="0"/>
              <a:t>Pao-Chi</a:t>
            </a:r>
            <a:r>
              <a:rPr lang="pt-BR" dirty="0" smtClean="0"/>
              <a:t> e o resumo correto.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Então, ela toma uma segunda mensagem e a resume com um algoritmo diferente.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Suponha que esse segundo algoritmo produza o mesmo resumo que o do primeiro algoritmo.</a:t>
            </a:r>
            <a:endParaRPr lang="en-US" dirty="0" smtClean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26F343-F8F3-426D-9C35-7738242C8A83}" type="slidenum">
              <a:rPr lang="pt-BR"/>
              <a:pPr/>
              <a:t>86</a:t>
            </a:fld>
            <a:endParaRPr lang="pt-BR"/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a assinatura fosse apenas a criptografia do resumo, essa assinatura pareceria também oriunda do segundo algoritmo. 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se amarrarmos a assinatura com um resumo e o algoritmo, podemos nos opor a esse tipo de ataque.</a:t>
            </a:r>
            <a:endParaRPr lang="en-US" dirty="0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B9C62A-FE13-4D4D-99A2-A23CFDD32C01}" type="slidenum">
              <a:rPr lang="pt-BR"/>
              <a:pPr/>
              <a:t>87</a:t>
            </a:fld>
            <a:endParaRPr lang="pt-BR"/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Algumas outras verificações ...</a:t>
            </a:r>
            <a:endParaRPr lang="en-US" smtClean="0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 certa forma, parece não ser possível que alguém, algum dia, seja capaz de gerar um resumo idêntico a partir de um algoritmo diferente.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Mas, para sua própria segurança, não custa, fazer a segunda verificação.</a:t>
            </a:r>
            <a:endParaRPr lang="en-US" dirty="0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48C08C9-FFD8-497D-88C1-2651515D45D4}" type="slidenum">
              <a:rPr lang="pt-BR"/>
              <a:pPr/>
              <a:t>88</a:t>
            </a:fld>
            <a:endParaRPr lang="pt-BR"/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Tentando trapacear</a:t>
            </a:r>
            <a:endParaRPr lang="en-US" smtClean="0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Duas pessoas – Satomi e Pao-Chi tentam trapacear.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Seja a mensagem do exemplo a seguir: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/>
              <a:t>“Daniel, vendi 4 prensas para Satomi.     </a:t>
            </a:r>
            <a:br>
              <a:rPr lang="pt-BR" b="1" smtClean="0"/>
            </a:br>
            <a:r>
              <a:rPr lang="pt-BR" b="1" smtClean="0"/>
              <a:t>  Envie imediatamente.”</a:t>
            </a:r>
            <a:endParaRPr lang="en-US" b="1" smtClean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18F3A7-0267-4499-BB51-F06BD43D2069}" type="slidenum">
              <a:rPr lang="pt-BR"/>
              <a:pPr/>
              <a:t>89</a:t>
            </a:fld>
            <a:endParaRPr lang="pt-BR"/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RSA</a:t>
            </a:r>
            <a:endParaRPr lang="en-US" smtClean="0"/>
          </a:p>
        </p:txBody>
      </p:sp>
      <p:pic>
        <p:nvPicPr>
          <p:cNvPr id="139268" name="Picture 3" descr="ass-alg-ench-resumo-r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3728" y="980728"/>
            <a:ext cx="5115272" cy="540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D5AC3B4-1916-4215-B013-B3A981EA2B07}" type="slidenum">
              <a:rPr lang="pt-BR"/>
              <a:pPr/>
              <a:t>9</a:t>
            </a:fld>
            <a:endParaRPr lang="pt-BR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Resumo de Mensagem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3.  Dado </a:t>
            </a:r>
            <a:r>
              <a:rPr lang="en-US" i="1" smtClean="0"/>
              <a:t>P</a:t>
            </a:r>
            <a:r>
              <a:rPr lang="en-US" smtClean="0"/>
              <a:t>, ninguém pode encontrar </a:t>
            </a:r>
            <a:r>
              <a:rPr lang="en-US" i="1" smtClean="0"/>
              <a:t>P’</a:t>
            </a:r>
            <a:r>
              <a:rPr lang="en-US" smtClean="0"/>
              <a:t> tal </a:t>
            </a:r>
            <a:br>
              <a:rPr lang="en-US" smtClean="0"/>
            </a:br>
            <a:r>
              <a:rPr lang="en-US" smtClean="0"/>
              <a:t>           que </a:t>
            </a:r>
            <a:r>
              <a:rPr lang="en-US" i="1" smtClean="0"/>
              <a:t>MD(P’) = MD(P).</a:t>
            </a:r>
            <a:br>
              <a:rPr lang="en-US" i="1" smtClean="0"/>
            </a:br>
            <a:endParaRPr lang="en-US" i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        </a:t>
            </a:r>
            <a:r>
              <a:rPr lang="en-US" smtClean="0"/>
              <a:t>4.</a:t>
            </a:r>
            <a:r>
              <a:rPr lang="en-US" i="1" smtClean="0"/>
              <a:t> </a:t>
            </a:r>
            <a:r>
              <a:rPr lang="en-US" smtClean="0"/>
              <a:t> Uma mudança na entrada, até mesmo </a:t>
            </a:r>
            <a:br>
              <a:rPr lang="en-US" smtClean="0"/>
            </a:br>
            <a:r>
              <a:rPr lang="en-US" smtClean="0"/>
              <a:t>           de 1 bit produz uma saída muito </a:t>
            </a:r>
            <a:br>
              <a:rPr lang="en-US" smtClean="0"/>
            </a:br>
            <a:r>
              <a:rPr lang="en-US" smtClean="0"/>
              <a:t>           diferente. </a:t>
            </a:r>
            <a:endParaRPr lang="pt-BR" smtClean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BB1538-65C9-4EBF-B087-517C27BB9429}" type="slidenum">
              <a:rPr lang="pt-BR"/>
              <a:pPr/>
              <a:t>90</a:t>
            </a:fld>
            <a:endParaRPr lang="pt-BR"/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assinatura RSA</a:t>
            </a:r>
            <a:endParaRPr lang="en-US" smtClean="0"/>
          </a:p>
        </p:txBody>
      </p:sp>
      <p:pic>
        <p:nvPicPr>
          <p:cNvPr id="143364" name="Picture 4" descr="ass-r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143000"/>
            <a:ext cx="4724400" cy="5257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0771DE-525D-4ACA-8B4C-E36A22F8DD98}" type="slidenum">
              <a:rPr lang="pt-BR"/>
              <a:pPr/>
              <a:t>91</a:t>
            </a:fld>
            <a:endParaRPr lang="pt-BR"/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assinatura DSA</a:t>
            </a:r>
            <a:endParaRPr lang="en-US" smtClean="0"/>
          </a:p>
        </p:txBody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dirty="0" smtClean="0"/>
              <a:t>DSS – Digital Signature Standard</a:t>
            </a:r>
          </a:p>
          <a:p>
            <a:pPr eaLnBrk="1" hangingPunct="1"/>
            <a:r>
              <a:rPr lang="pt-BR" dirty="0" smtClean="0"/>
              <a:t>DSA = Digital Signature </a:t>
            </a:r>
            <a:r>
              <a:rPr lang="pt-BR" dirty="0" err="1" smtClean="0"/>
              <a:t>Algorithm</a:t>
            </a:r>
            <a:endParaRPr lang="pt-BR" dirty="0" smtClean="0"/>
          </a:p>
          <a:p>
            <a:pPr eaLnBrk="1" hangingPunct="1"/>
            <a:r>
              <a:rPr lang="pt-BR" dirty="0" smtClean="0"/>
              <a:t>David </a:t>
            </a:r>
            <a:r>
              <a:rPr lang="pt-BR" dirty="0" err="1" smtClean="0"/>
              <a:t>Kravitz</a:t>
            </a:r>
            <a:r>
              <a:rPr lang="pt-BR" dirty="0" smtClean="0"/>
              <a:t>, NSA</a:t>
            </a:r>
          </a:p>
          <a:p>
            <a:pPr eaLnBrk="1" hangingPunct="1"/>
            <a:r>
              <a:rPr lang="pt-BR" dirty="0" smtClean="0"/>
              <a:t>Algoritmo oficial para assinaturas do Governo dos EUA.</a:t>
            </a:r>
          </a:p>
          <a:p>
            <a:pPr eaLnBrk="1" hangingPunct="1"/>
            <a:r>
              <a:rPr lang="pt-BR" dirty="0" smtClean="0"/>
              <a:t>Baseado no problema do Logaritmo Discreto</a:t>
            </a:r>
          </a:p>
          <a:p>
            <a:pPr eaLnBrk="1" hangingPunct="1"/>
            <a:r>
              <a:rPr lang="pt-BR" dirty="0" smtClean="0"/>
              <a:t>Baseado no trabalho de El </a:t>
            </a:r>
            <a:r>
              <a:rPr lang="pt-BR" dirty="0" err="1" smtClean="0"/>
              <a:t>Gamal</a:t>
            </a:r>
            <a:r>
              <a:rPr lang="pt-BR" dirty="0" smtClean="0"/>
              <a:t> e </a:t>
            </a:r>
            <a:r>
              <a:rPr lang="pt-BR" dirty="0" err="1" smtClean="0"/>
              <a:t>Claus</a:t>
            </a:r>
            <a:r>
              <a:rPr lang="pt-BR" dirty="0" smtClean="0"/>
              <a:t> </a:t>
            </a:r>
            <a:r>
              <a:rPr lang="pt-BR" dirty="0" err="1" smtClean="0"/>
              <a:t>Schnorr</a:t>
            </a:r>
            <a:r>
              <a:rPr lang="pt-BR" dirty="0" smtClean="0"/>
              <a:t>.</a:t>
            </a:r>
          </a:p>
          <a:p>
            <a:pPr eaLnBrk="1" hangingPunct="1"/>
            <a:r>
              <a:rPr lang="pt-BR" dirty="0" smtClean="0"/>
              <a:t>Segundo mais utilizado hoje em dia, perdendo apenas para o RSA.</a:t>
            </a:r>
          </a:p>
          <a:p>
            <a:pPr eaLnBrk="1" hangingPunct="1"/>
            <a:r>
              <a:rPr lang="pt-BR" dirty="0" smtClean="0"/>
              <a:t>Usado no </a:t>
            </a:r>
            <a:r>
              <a:rPr lang="pt-BR" dirty="0" err="1" smtClean="0"/>
              <a:t>GnuPG</a:t>
            </a:r>
            <a:r>
              <a:rPr lang="pt-BR" dirty="0" smtClean="0"/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7A9BC9-2E87-40A8-9108-1E6F0A480A64}" type="slidenum">
              <a:rPr lang="pt-BR"/>
              <a:pPr/>
              <a:t>92</a:t>
            </a:fld>
            <a:endParaRPr lang="pt-BR"/>
          </a:p>
        </p:txBody>
      </p:sp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assinatura DSA</a:t>
            </a:r>
            <a:endParaRPr lang="en-US" smtClean="0"/>
          </a:p>
        </p:txBody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Normalmente, descreve-se uma assinatura como a criptografia de chave privada de um resumo.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DSA utiliza o resumo, mas não </a:t>
            </a:r>
            <a:r>
              <a:rPr lang="pt-BR" dirty="0" err="1" smtClean="0"/>
              <a:t>encripta</a:t>
            </a:r>
            <a:r>
              <a:rPr lang="pt-BR" dirty="0" smtClean="0"/>
              <a:t> o resumo.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Uma assinatura DSA é um fragmento de dados oriundo da mensagem e da chave privada.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86ABAF-CF26-403D-BDD4-F2ABE26F0018}" type="slidenum">
              <a:rPr lang="pt-BR"/>
              <a:pPr/>
              <a:t>93</a:t>
            </a:fld>
            <a:endParaRPr lang="pt-BR"/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assinatura DSA</a:t>
            </a:r>
            <a:endParaRPr lang="en-US" smtClean="0"/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Apenas essa mensagem em particular associada a essa chave privada produzirá essa assinatura.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conseguir fazer isso </a:t>
            </a:r>
            <a:r>
              <a:rPr lang="pt-BR" dirty="0" err="1" smtClean="0"/>
              <a:t>encriptando</a:t>
            </a:r>
            <a:r>
              <a:rPr lang="pt-BR" dirty="0" smtClean="0"/>
              <a:t> o resumo, excelente.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Se conseguir fazer isso de alguma outra maneira, também será bom.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7D8D3D-8F61-43CE-B01B-16F3981DA58E}" type="slidenum">
              <a:rPr lang="pt-BR"/>
              <a:pPr/>
              <a:t>94</a:t>
            </a:fld>
            <a:endParaRPr lang="pt-BR"/>
          </a:p>
        </p:txBody>
      </p:sp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assinatura DSA</a:t>
            </a:r>
            <a:endParaRPr lang="en-US" smtClean="0"/>
          </a:p>
        </p:txBody>
      </p:sp>
      <p:pic>
        <p:nvPicPr>
          <p:cNvPr id="147460" name="Picture 4" descr="ass-dsa 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712" y="980728"/>
            <a:ext cx="5184576" cy="564867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4D3206-A445-4792-85FF-9EBD3C1A62A3}" type="slidenum">
              <a:rPr lang="pt-BR"/>
              <a:pPr/>
              <a:t>95</a:t>
            </a:fld>
            <a:endParaRPr lang="pt-BR"/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Relacionamentos no DSA</a:t>
            </a:r>
            <a:endParaRPr lang="en-US" smtClean="0"/>
          </a:p>
        </p:txBody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</a:t>
            </a:r>
            <a:r>
              <a:rPr lang="pt-BR" dirty="0" err="1" smtClean="0"/>
              <a:t>assinador</a:t>
            </a:r>
            <a:r>
              <a:rPr lang="pt-BR" dirty="0" smtClean="0"/>
              <a:t>:  resumo, k, chave privada.</a:t>
            </a:r>
          </a:p>
          <a:p>
            <a:pPr eaLnBrk="1" hangingPunct="1"/>
            <a:r>
              <a:rPr lang="pt-BR" dirty="0" smtClean="0"/>
              <a:t>O verificador:  resumo, s, chave pública.</a:t>
            </a:r>
          </a:p>
          <a:p>
            <a:pPr eaLnBrk="1" hangingPunct="1"/>
            <a:r>
              <a:rPr lang="pt-BR" dirty="0" smtClean="0"/>
              <a:t>Os resumos estão relacionados e são iguais.</a:t>
            </a:r>
          </a:p>
          <a:p>
            <a:pPr eaLnBrk="1" hangingPunct="1"/>
            <a:r>
              <a:rPr lang="pt-BR" dirty="0" smtClean="0"/>
              <a:t>k e s estão relacionados.</a:t>
            </a:r>
          </a:p>
          <a:p>
            <a:pPr eaLnBrk="1" hangingPunct="1"/>
            <a:r>
              <a:rPr lang="pt-BR" dirty="0" smtClean="0"/>
              <a:t>Chave privada e chave pública estão relacionadas.</a:t>
            </a:r>
          </a:p>
          <a:p>
            <a:pPr eaLnBrk="1" hangingPunct="1"/>
            <a:r>
              <a:rPr lang="pt-BR" dirty="0" smtClean="0"/>
              <a:t>Se a assinatura estiver errada, o s estará errado e as duas partes produzirão respostas finais diferentes.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6E334B-FA01-4B2C-B37E-B66077A80249}" type="slidenum">
              <a:rPr lang="pt-BR"/>
              <a:pPr/>
              <a:t>96</a:t>
            </a:fld>
            <a:endParaRPr lang="pt-BR"/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 com SHA e DSA</a:t>
            </a:r>
            <a:endParaRPr lang="pt-BR" smtClean="0"/>
          </a:p>
        </p:txBody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149509" name="Picture 5" descr="fip1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17625"/>
            <a:ext cx="8305800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EA16105-1A0F-427C-ACE0-6CD0700960B8}" type="slidenum">
              <a:rPr lang="pt-BR"/>
              <a:pPr/>
              <a:t>97</a:t>
            </a:fld>
            <a:endParaRPr lang="pt-BR"/>
          </a:p>
        </p:txBody>
      </p:sp>
      <p:sp>
        <p:nvSpPr>
          <p:cNvPr id="15053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Desempenho dos algoritmos</a:t>
            </a:r>
            <a:endParaRPr lang="en-US" smtClean="0"/>
          </a:p>
        </p:txBody>
      </p:sp>
      <p:pic>
        <p:nvPicPr>
          <p:cNvPr id="150532" name="Picture 8" descr="comp-rsa-dsa 0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340768"/>
            <a:ext cx="8219256" cy="50405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Resumindo</a:t>
            </a:r>
            <a:endParaRPr lang="en-US" smtClean="0"/>
          </a:p>
        </p:txBody>
      </p:sp>
      <p:sp>
        <p:nvSpPr>
          <p:cNvPr id="15155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645D0D-DDB1-4C13-8EC4-046EE4B1F796}" type="slidenum">
              <a:rPr lang="pt-BR"/>
              <a:pPr/>
              <a:t>99</a:t>
            </a:fld>
            <a:endParaRPr lang="pt-BR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criptografia beneficia …</a:t>
            </a:r>
            <a:endParaRPr lang="pt-BR" smtClean="0"/>
          </a:p>
        </p:txBody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criptografia de chave simétrica</a:t>
            </a:r>
            <a:r>
              <a:rPr lang="en-US" smtClean="0"/>
              <a:t> fornece </a:t>
            </a:r>
            <a:r>
              <a:rPr lang="en-US" u="sng" smtClean="0"/>
              <a:t>privacidade sobre os dados sigilosos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A </a:t>
            </a:r>
            <a:r>
              <a:rPr lang="en-US" b="1" smtClean="0"/>
              <a:t>criptografia de chave pública</a:t>
            </a:r>
            <a:r>
              <a:rPr lang="en-US" smtClean="0"/>
              <a:t> resolve o </a:t>
            </a:r>
            <a:r>
              <a:rPr lang="en-US" u="sng" smtClean="0"/>
              <a:t>problema da distribuição de chaves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Resumo de mensagem</a:t>
            </a:r>
            <a:r>
              <a:rPr lang="en-US" smtClean="0"/>
              <a:t> – seja com HMAC ou assinatura – </a:t>
            </a:r>
            <a:r>
              <a:rPr lang="en-US" u="sng" smtClean="0"/>
              <a:t>assegura integridade</a:t>
            </a:r>
            <a:r>
              <a:rPr lang="en-US" smtClean="0"/>
              <a:t>.</a:t>
            </a:r>
            <a:endParaRPr lang="pt-B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1318</TotalTime>
  <Words>3550</Words>
  <Application>Microsoft Office PowerPoint</Application>
  <PresentationFormat>Apresentação na tela (4:3)</PresentationFormat>
  <Paragraphs>613</Paragraphs>
  <Slides>107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107</vt:i4>
      </vt:variant>
    </vt:vector>
  </HeadingPairs>
  <TitlesOfParts>
    <vt:vector size="108" baseType="lpstr">
      <vt:lpstr>Cívico</vt:lpstr>
      <vt:lpstr>        Resumos de Mensagem   Código de Autenticação de Mensagem  Assinaturas </vt:lpstr>
      <vt:lpstr>Resumos de Mensagem</vt:lpstr>
      <vt:lpstr>Slide 3</vt:lpstr>
      <vt:lpstr>Resumo de Mensagem</vt:lpstr>
      <vt:lpstr>Resumo de Mensagem</vt:lpstr>
      <vt:lpstr>Resumo de Mensagem</vt:lpstr>
      <vt:lpstr>Resumo de Mensagem</vt:lpstr>
      <vt:lpstr>Resumo de Mensagem</vt:lpstr>
      <vt:lpstr>Resumo de Mensagem</vt:lpstr>
      <vt:lpstr>Resumo de Mensagem</vt:lpstr>
      <vt:lpstr>Resumo de Mensagem</vt:lpstr>
      <vt:lpstr>Exemplo SHA-1</vt:lpstr>
      <vt:lpstr>Exemplo SHA-1 (Burnett-Paine, 2002)</vt:lpstr>
      <vt:lpstr>Propriedades sobre os Resumos SHA-1</vt:lpstr>
      <vt:lpstr>Propriedade sobre as Message Digest</vt:lpstr>
      <vt:lpstr>Propriedades  sobre as Message Digest</vt:lpstr>
      <vt:lpstr>O que é uma Message Digest</vt:lpstr>
      <vt:lpstr>Algoritmos Criptográficos</vt:lpstr>
      <vt:lpstr>Algoritmos Criptográficos</vt:lpstr>
      <vt:lpstr>Message Digest (MD)</vt:lpstr>
      <vt:lpstr>Message Digest (MD)</vt:lpstr>
      <vt:lpstr>Message Digest (MD)</vt:lpstr>
      <vt:lpstr>Verificando a Integridade com MD</vt:lpstr>
      <vt:lpstr>Verificando a Integridade com MD</vt:lpstr>
      <vt:lpstr>Verificando a Integridade com MD</vt:lpstr>
      <vt:lpstr>Verificando a Integridade com MD</vt:lpstr>
      <vt:lpstr>Verificando a Integridade com MD</vt:lpstr>
      <vt:lpstr>Verificando Integridade dos dados</vt:lpstr>
      <vt:lpstr>Resumos de Mensagem servem para …</vt:lpstr>
      <vt:lpstr>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HMAC</vt:lpstr>
      <vt:lpstr>Assinaturas com Chave Secreta - MAC</vt:lpstr>
      <vt:lpstr>Assinaturas com Chave Secreta - MAC</vt:lpstr>
      <vt:lpstr>Assinaturas com Chave Secreta - MAC</vt:lpstr>
      <vt:lpstr>Assinaturas com Chave Secreta - MAC</vt:lpstr>
      <vt:lpstr>Assinaturas com Chave Secreta - 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Verificando a integridade com MAC</vt:lpstr>
      <vt:lpstr>Falhas de HMAC</vt:lpstr>
      <vt:lpstr>Falhas de HMAC</vt:lpstr>
      <vt:lpstr>Falhas de HMAC</vt:lpstr>
      <vt:lpstr>Falhas de HMAC</vt:lpstr>
      <vt:lpstr>Falhas de HMAC</vt:lpstr>
      <vt:lpstr>Falhas de HMAC</vt:lpstr>
      <vt:lpstr>Falhas de HMAC</vt:lpstr>
      <vt:lpstr>Voltando às assinaturas</vt:lpstr>
      <vt:lpstr>Voltando às assinaturas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Assinatura Digital</vt:lpstr>
      <vt:lpstr>Algumas outras verificações ...</vt:lpstr>
      <vt:lpstr>Assinatura com Chave Privada RSA</vt:lpstr>
      <vt:lpstr>Um Exercício ...</vt:lpstr>
      <vt:lpstr>Um Exercício ...</vt:lpstr>
      <vt:lpstr>Um Exercício ...</vt:lpstr>
      <vt:lpstr>Algumas outras verificações ...</vt:lpstr>
      <vt:lpstr>Algumas outras verificações ...</vt:lpstr>
      <vt:lpstr>Assinatura RSA</vt:lpstr>
      <vt:lpstr>Algumas outras verificações ...</vt:lpstr>
      <vt:lpstr>Algumas outras verificações ...</vt:lpstr>
      <vt:lpstr>Algumas outras verificações ...</vt:lpstr>
      <vt:lpstr>Algumas outras verificações ...</vt:lpstr>
      <vt:lpstr>Algumas outras verificações ...</vt:lpstr>
      <vt:lpstr>Tentando trapacear</vt:lpstr>
      <vt:lpstr>Assinatura RSA</vt:lpstr>
      <vt:lpstr>A assinatura RSA</vt:lpstr>
      <vt:lpstr>A assinatura DSA</vt:lpstr>
      <vt:lpstr>A assinatura DSA</vt:lpstr>
      <vt:lpstr>A assinatura DSA</vt:lpstr>
      <vt:lpstr>A assinatura DSA</vt:lpstr>
      <vt:lpstr>Relacionamentos no DSA</vt:lpstr>
      <vt:lpstr>Assinatura com SHA e DSA</vt:lpstr>
      <vt:lpstr>Desempenho dos algoritmos</vt:lpstr>
      <vt:lpstr>Resumindo</vt:lpstr>
      <vt:lpstr>A criptografia beneficia …</vt:lpstr>
      <vt:lpstr>Assinatura e Autenticação</vt:lpstr>
      <vt:lpstr>Assinatura e Não- Repúdio</vt:lpstr>
      <vt:lpstr>Assinatura e Autenticação</vt:lpstr>
      <vt:lpstr>Assinatura e Autenticação</vt:lpstr>
      <vt:lpstr>Assinatura e Autenticação</vt:lpstr>
      <vt:lpstr>Assinatura e Autenticação</vt:lpstr>
      <vt:lpstr>Certificação</vt:lpstr>
      <vt:lpstr>Certificação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Resumos de Mensagem</dc:title>
  <dc:creator>bosco</dc:creator>
  <cp:lastModifiedBy>bosco</cp:lastModifiedBy>
  <cp:revision>131</cp:revision>
  <dcterms:created xsi:type="dcterms:W3CDTF">2011-09-30T19:47:21Z</dcterms:created>
  <dcterms:modified xsi:type="dcterms:W3CDTF">2011-10-07T20:24:05Z</dcterms:modified>
</cp:coreProperties>
</file>