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4" r:id="rId45"/>
    <p:sldId id="305" r:id="rId46"/>
    <p:sldId id="306" r:id="rId47"/>
    <p:sldId id="307" r:id="rId48"/>
    <p:sldId id="308" r:id="rId49"/>
    <p:sldId id="309" r:id="rId50"/>
    <p:sldId id="310" r:id="rId51"/>
    <p:sldId id="311" r:id="rId52"/>
    <p:sldId id="312" r:id="rId53"/>
    <p:sldId id="313" r:id="rId54"/>
    <p:sldId id="314" r:id="rId55"/>
    <p:sldId id="315" r:id="rId56"/>
    <p:sldId id="316" r:id="rId57"/>
    <p:sldId id="317" r:id="rId58"/>
    <p:sldId id="318" r:id="rId59"/>
    <p:sldId id="319" r:id="rId60"/>
    <p:sldId id="320" r:id="rId61"/>
    <p:sldId id="321" r:id="rId62"/>
    <p:sldId id="322" r:id="rId63"/>
    <p:sldId id="323" r:id="rId64"/>
    <p:sldId id="324" r:id="rId65"/>
    <p:sldId id="325" r:id="rId66"/>
    <p:sldId id="326" r:id="rId67"/>
    <p:sldId id="327" r:id="rId68"/>
    <p:sldId id="328" r:id="rId69"/>
    <p:sldId id="329" r:id="rId70"/>
    <p:sldId id="330" r:id="rId71"/>
    <p:sldId id="332" r:id="rId72"/>
    <p:sldId id="333" r:id="rId73"/>
    <p:sldId id="334" r:id="rId7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CE0-3EDB-422D-BA44-CF097228DE30}" type="datetimeFigureOut">
              <a:rPr lang="pt-BR" smtClean="0"/>
              <a:t>19/8/2011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B971-F841-4EFD-9E1C-4C0D86F0BE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CE0-3EDB-422D-BA44-CF097228DE30}" type="datetimeFigureOut">
              <a:rPr lang="pt-BR" smtClean="0"/>
              <a:t>19/8/2011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B971-F841-4EFD-9E1C-4C0D86F0BE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CE0-3EDB-422D-BA44-CF097228DE30}" type="datetimeFigureOut">
              <a:rPr lang="pt-BR" smtClean="0"/>
              <a:t>19/8/2011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B971-F841-4EFD-9E1C-4C0D86F0BE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CE0-3EDB-422D-BA44-CF097228DE30}" type="datetimeFigureOut">
              <a:rPr lang="pt-BR" smtClean="0"/>
              <a:t>19/8/2011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B971-F841-4EFD-9E1C-4C0D86F0BE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CE0-3EDB-422D-BA44-CF097228DE30}" type="datetimeFigureOut">
              <a:rPr lang="pt-BR" smtClean="0"/>
              <a:t>19/8/2011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B971-F841-4EFD-9E1C-4C0D86F0BE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CE0-3EDB-422D-BA44-CF097228DE30}" type="datetimeFigureOut">
              <a:rPr lang="pt-BR" smtClean="0"/>
              <a:t>19/8/2011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B971-F841-4EFD-9E1C-4C0D86F0BE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CE0-3EDB-422D-BA44-CF097228DE30}" type="datetimeFigureOut">
              <a:rPr lang="pt-BR" smtClean="0"/>
              <a:t>19/8/2011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B971-F841-4EFD-9E1C-4C0D86F0BE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CE0-3EDB-422D-BA44-CF097228DE30}" type="datetimeFigureOut">
              <a:rPr lang="pt-BR" smtClean="0"/>
              <a:t>19/8/2011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B971-F841-4EFD-9E1C-4C0D86F0BE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CE0-3EDB-422D-BA44-CF097228DE30}" type="datetimeFigureOut">
              <a:rPr lang="pt-BR" smtClean="0"/>
              <a:t>19/8/2011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B971-F841-4EFD-9E1C-4C0D86F0BE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CE0-3EDB-422D-BA44-CF097228DE30}" type="datetimeFigureOut">
              <a:rPr lang="pt-BR" smtClean="0"/>
              <a:t>19/8/2011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B971-F841-4EFD-9E1C-4C0D86F0BE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CE0-3EDB-422D-BA44-CF097228DE30}" type="datetimeFigureOut">
              <a:rPr lang="pt-BR" smtClean="0"/>
              <a:t>19/8/2011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B971-F841-4EFD-9E1C-4C0D86F0BE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D7CE0-3EDB-422D-BA44-CF097228DE30}" type="datetimeFigureOut">
              <a:rPr lang="pt-BR" smtClean="0"/>
              <a:t>19/8/2011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9B971-F841-4EFD-9E1C-4C0D86F0BE4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pt.wikipedia.org/wiki/Imagem:Cbc_encryption.png" TargetMode="Externa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pt.wikipedia.org/wiki/Imagem:Cbc_decryption.png" TargetMode="Externa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upload.wikimedia.org/wikipedia/commons/c/c4/Ecb_encryption.png" TargetMode="Externa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upload.wikimedia.org/wikipedia/commons/6/66/Ecb_decryption.png" TargetMode="Externa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://upload.wikimedia.org/wikipedia/commons/5/56/Tux.jpg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pt.wikipedia.org/wiki/Imagem:Tux_secure.jpg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upload.wikimedia.org/wikipedia/commons/f/f0/Tux_ecb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MODOS DE CIFRA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Como subdividir um arquivo para a criptografia simétrica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Desvantagem de ECB</a:t>
            </a:r>
          </a:p>
        </p:txBody>
      </p:sp>
      <p:sp>
        <p:nvSpPr>
          <p:cNvPr id="92163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Observar que a </a:t>
            </a:r>
            <a:r>
              <a:rPr lang="pt-BR" smtClean="0">
                <a:solidFill>
                  <a:srgbClr val="0000CC"/>
                </a:solidFill>
              </a:rPr>
              <a:t>aparência aleatória da imagem mais à direita</a:t>
            </a:r>
            <a:r>
              <a:rPr lang="pt-BR" smtClean="0"/>
              <a:t>, </a:t>
            </a:r>
            <a:r>
              <a:rPr lang="pt-BR" smtClean="0">
                <a:solidFill>
                  <a:srgbClr val="C00000"/>
                </a:solidFill>
              </a:rPr>
              <a:t>nos diz muito pouco se a imagem foi criptografada com um método seguro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Muitos métodos de criptografia </a:t>
            </a:r>
            <a:r>
              <a:rPr lang="pt-BR" smtClean="0">
                <a:solidFill>
                  <a:srgbClr val="C00000"/>
                </a:solidFill>
              </a:rPr>
              <a:t>inseguros</a:t>
            </a:r>
            <a:r>
              <a:rPr lang="pt-BR" smtClean="0"/>
              <a:t> têm sido desenvolvidos, </a:t>
            </a:r>
            <a:r>
              <a:rPr lang="pt-BR" smtClean="0">
                <a:solidFill>
                  <a:srgbClr val="C00000"/>
                </a:solidFill>
              </a:rPr>
              <a:t>as quais produzem saída com aspecto aleatório</a:t>
            </a:r>
            <a:r>
              <a:rPr lang="pt-BR" smtClean="0"/>
              <a:t>.</a:t>
            </a:r>
          </a:p>
        </p:txBody>
      </p:sp>
      <p:sp>
        <p:nvSpPr>
          <p:cNvPr id="92164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3330A-BC7E-4D6A-9C58-6DAE4B6D555E}" type="slidenum">
              <a:rPr lang="pt-BR" smtClean="0"/>
              <a:pPr>
                <a:defRPr/>
              </a:pPr>
              <a:t>10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ECB</a:t>
            </a:r>
          </a:p>
        </p:txBody>
      </p:sp>
      <p:sp>
        <p:nvSpPr>
          <p:cNvPr id="9318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O modo ECB produz protocolos de criptografia </a:t>
            </a:r>
            <a:r>
              <a:rPr lang="pt-BR" dirty="0" smtClean="0">
                <a:solidFill>
                  <a:srgbClr val="C00000"/>
                </a:solidFill>
              </a:rPr>
              <a:t>sem garantia de integridade </a:t>
            </a:r>
            <a:r>
              <a:rPr lang="pt-BR" dirty="0" smtClean="0"/>
              <a:t>e bastante </a:t>
            </a:r>
            <a:r>
              <a:rPr lang="pt-BR" dirty="0" smtClean="0">
                <a:solidFill>
                  <a:srgbClr val="C00000"/>
                </a:solidFill>
              </a:rPr>
              <a:t>suscetíveis a ataques de repetição</a:t>
            </a:r>
            <a:r>
              <a:rPr lang="pt-BR" dirty="0" smtClean="0"/>
              <a:t>, pois </a:t>
            </a:r>
            <a:r>
              <a:rPr lang="pt-BR" dirty="0" smtClean="0">
                <a:solidFill>
                  <a:schemeClr val="accent5">
                    <a:lumMod val="50000"/>
                  </a:schemeClr>
                </a:solidFill>
              </a:rPr>
              <a:t>cada bloco é “</a:t>
            </a:r>
            <a:r>
              <a:rPr lang="pt-BR" dirty="0" err="1" smtClean="0">
                <a:solidFill>
                  <a:schemeClr val="accent5">
                    <a:lumMod val="50000"/>
                  </a:schemeClr>
                </a:solidFill>
              </a:rPr>
              <a:t>descriptado</a:t>
            </a:r>
            <a:r>
              <a:rPr lang="pt-BR" dirty="0" smtClean="0">
                <a:solidFill>
                  <a:schemeClr val="accent5">
                    <a:lumMod val="50000"/>
                  </a:schemeClr>
                </a:solidFill>
              </a:rPr>
              <a:t>” exatamente da mesma forma</a:t>
            </a:r>
            <a:r>
              <a:rPr lang="pt-BR" dirty="0" smtClean="0"/>
              <a:t>.</a:t>
            </a:r>
          </a:p>
        </p:txBody>
      </p:sp>
      <p:sp>
        <p:nvSpPr>
          <p:cNvPr id="93188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E18D83-C416-4914-8F5B-133551C537FA}" type="slidenum">
              <a:rPr lang="pt-BR" smtClean="0"/>
              <a:pPr>
                <a:defRPr/>
              </a:pPr>
              <a:t>11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Desvantagem de ECB</a:t>
            </a:r>
          </a:p>
        </p:txBody>
      </p:sp>
      <p:sp>
        <p:nvSpPr>
          <p:cNvPr id="94211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No geral, </a:t>
            </a:r>
            <a:r>
              <a:rPr lang="pt-BR" dirty="0" smtClean="0">
                <a:solidFill>
                  <a:schemeClr val="accent5">
                    <a:lumMod val="50000"/>
                  </a:schemeClr>
                </a:solidFill>
              </a:rPr>
              <a:t>não oferece uma perfeita </a:t>
            </a:r>
            <a:r>
              <a:rPr lang="pt-BR" dirty="0" smtClean="0">
                <a:solidFill>
                  <a:srgbClr val="C00000"/>
                </a:solidFill>
              </a:rPr>
              <a:t>confidencialidade</a:t>
            </a:r>
            <a:r>
              <a:rPr lang="pt-BR" dirty="0" smtClean="0"/>
              <a:t> </a:t>
            </a:r>
            <a:r>
              <a:rPr lang="pt-BR" dirty="0" smtClean="0">
                <a:solidFill>
                  <a:schemeClr val="accent5">
                    <a:lumMod val="50000"/>
                  </a:schemeClr>
                </a:solidFill>
              </a:rPr>
              <a:t>de mensagem</a:t>
            </a:r>
            <a:r>
              <a:rPr lang="pt-BR" dirty="0" smtClean="0"/>
              <a:t>, e </a:t>
            </a:r>
            <a:r>
              <a:rPr lang="pt-BR" dirty="0" smtClean="0">
                <a:solidFill>
                  <a:srgbClr val="C00000"/>
                </a:solidFill>
              </a:rPr>
              <a:t>não é recomendado </a:t>
            </a:r>
            <a:r>
              <a:rPr lang="pt-BR" dirty="0" smtClean="0"/>
              <a:t>para uso em protocolos criptográficos em geral.</a:t>
            </a:r>
          </a:p>
        </p:txBody>
      </p:sp>
      <p:sp>
        <p:nvSpPr>
          <p:cNvPr id="94212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BF8EBB-B60D-40AF-9B25-BBF9715799AD}" type="slidenum">
              <a:rPr lang="pt-BR" smtClean="0"/>
              <a:pPr>
                <a:defRPr/>
              </a:pPr>
              <a:t>12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dirty="0" smtClean="0"/>
              <a:t>Problema com </a:t>
            </a:r>
            <a:r>
              <a:rPr lang="pt-BR" dirty="0" smtClean="0"/>
              <a:t>ECB – Ataque de Leslie</a:t>
            </a:r>
            <a:endParaRPr lang="pt-BR" dirty="0" smtClean="0"/>
          </a:p>
        </p:txBody>
      </p:sp>
      <p:sp>
        <p:nvSpPr>
          <p:cNvPr id="95235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87E23-FEE9-4CA3-8789-D0D1753284EE}" type="slidenum">
              <a:rPr lang="pt-BR" smtClean="0"/>
              <a:pPr>
                <a:defRPr/>
              </a:pPr>
              <a:t>13</a:t>
            </a:fld>
            <a:endParaRPr lang="pt-BR" smtClean="0"/>
          </a:p>
        </p:txBody>
      </p:sp>
      <p:pic>
        <p:nvPicPr>
          <p:cNvPr id="95236" name="Imagem 3" descr="DIGITALIZAR002.B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28813"/>
            <a:ext cx="91440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b="1" smtClean="0">
                <a:solidFill>
                  <a:srgbClr val="C00000"/>
                </a:solidFill>
              </a:rPr>
              <a:t>CBC – Cipher Block Chaining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Para contrariar esse tipo de ataque, as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cifras de blocos podem ser encadeadas </a:t>
            </a:r>
            <a:r>
              <a:rPr lang="pt-BR" dirty="0" smtClean="0"/>
              <a:t>de várias maneiras.</a:t>
            </a:r>
          </a:p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Para que a </a:t>
            </a:r>
            <a:r>
              <a:rPr lang="pt-BR" dirty="0" smtClean="0">
                <a:solidFill>
                  <a:srgbClr val="C00000"/>
                </a:solidFill>
              </a:rPr>
              <a:t>substituição de um bloco como a que Leslie</a:t>
            </a:r>
            <a:r>
              <a:rPr lang="pt-BR" dirty="0" smtClean="0"/>
              <a:t> fez, </a:t>
            </a:r>
            <a:r>
              <a:rPr lang="pt-BR" dirty="0" smtClean="0">
                <a:solidFill>
                  <a:srgbClr val="00B050"/>
                </a:solidFill>
              </a:rPr>
              <a:t>transforme o texto simples decifrado em lixo</a:t>
            </a:r>
            <a:r>
              <a:rPr lang="pt-BR" dirty="0" smtClean="0"/>
              <a:t>, a partir do bloco substituído.</a:t>
            </a:r>
          </a:p>
        </p:txBody>
      </p:sp>
      <p:sp>
        <p:nvSpPr>
          <p:cNvPr id="97284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08A97-D949-4419-A49A-A7BF5D6FFCC4}" type="slidenum">
              <a:rPr lang="pt-BR" smtClean="0"/>
              <a:pPr>
                <a:defRPr/>
              </a:pPr>
              <a:t>14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CBC – Cipher Block Chaining</a:t>
            </a:r>
          </a:p>
        </p:txBody>
      </p:sp>
      <p:sp>
        <p:nvSpPr>
          <p:cNvPr id="9933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Esta técnica </a:t>
            </a:r>
            <a:r>
              <a:rPr lang="pt-BR" smtClean="0">
                <a:solidFill>
                  <a:srgbClr val="0000CC"/>
                </a:solidFill>
              </a:rPr>
              <a:t>evita o inconveniente em ECB</a:t>
            </a:r>
            <a:r>
              <a:rPr lang="pt-BR" smtClean="0"/>
              <a:t>.</a:t>
            </a:r>
          </a:p>
          <a:p>
            <a:endParaRPr lang="pt-BR" smtClean="0"/>
          </a:p>
          <a:p>
            <a:r>
              <a:rPr lang="pt-BR" smtClean="0"/>
              <a:t> A operação </a:t>
            </a:r>
            <a:r>
              <a:rPr lang="pt-BR" b="1" smtClean="0"/>
              <a:t>XOR </a:t>
            </a:r>
            <a:r>
              <a:rPr lang="pt-BR" smtClean="0"/>
              <a:t>é um operador binário que compara dois bits, e então retorna 1 se os dois bits forem diferentes, ou 0 se eles forem iguais.</a:t>
            </a:r>
          </a:p>
        </p:txBody>
      </p:sp>
      <p:sp>
        <p:nvSpPr>
          <p:cNvPr id="99332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66698B-25D7-4F1D-876F-E80F17C52247}" type="slidenum">
              <a:rPr lang="pt-BR" smtClean="0"/>
              <a:pPr>
                <a:defRPr/>
              </a:pPr>
              <a:t>15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CBC – Cipher Block Chaining</a:t>
            </a:r>
          </a:p>
        </p:txBody>
      </p:sp>
      <p:sp>
        <p:nvSpPr>
          <p:cNvPr id="10035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Cada bloco de texto simples é submetido a uma operação </a:t>
            </a:r>
            <a:r>
              <a:rPr lang="pt-BR" smtClean="0">
                <a:solidFill>
                  <a:srgbClr val="C00000"/>
                </a:solidFill>
              </a:rPr>
              <a:t>XOR</a:t>
            </a:r>
            <a:r>
              <a:rPr lang="pt-BR" smtClean="0"/>
              <a:t> com o </a:t>
            </a:r>
            <a:r>
              <a:rPr lang="pt-BR" smtClean="0">
                <a:solidFill>
                  <a:srgbClr val="C00000"/>
                </a:solidFill>
              </a:rPr>
              <a:t>bloco de texto cifrado anterior</a:t>
            </a:r>
            <a:r>
              <a:rPr lang="pt-BR" smtClean="0"/>
              <a:t>, </a:t>
            </a:r>
            <a:r>
              <a:rPr lang="pt-BR" smtClean="0">
                <a:solidFill>
                  <a:srgbClr val="0000CC"/>
                </a:solidFill>
              </a:rPr>
              <a:t>antes de ser criptografado</a:t>
            </a:r>
            <a:r>
              <a:rPr lang="pt-BR" smtClean="0"/>
              <a:t> por algum algoritmo de criptografia.</a:t>
            </a:r>
          </a:p>
        </p:txBody>
      </p:sp>
      <p:sp>
        <p:nvSpPr>
          <p:cNvPr id="10035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01038E-B307-40AB-AE9A-99F32F85AB95}" type="slidenum">
              <a:rPr lang="pt-BR" smtClean="0"/>
              <a:pPr>
                <a:defRPr/>
              </a:pPr>
              <a:t>16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CBC – Cipher Block Chaining</a:t>
            </a:r>
          </a:p>
        </p:txBody>
      </p:sp>
      <p:sp>
        <p:nvSpPr>
          <p:cNvPr id="10137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Consequentemente, </a:t>
            </a:r>
            <a:r>
              <a:rPr lang="pt-BR" smtClean="0">
                <a:solidFill>
                  <a:srgbClr val="0000CC"/>
                </a:solidFill>
              </a:rPr>
              <a:t>o mesmo bloco de texto simples </a:t>
            </a:r>
            <a:r>
              <a:rPr lang="pt-BR" smtClean="0">
                <a:solidFill>
                  <a:srgbClr val="C00000"/>
                </a:solidFill>
              </a:rPr>
              <a:t>não é mais </a:t>
            </a:r>
            <a:r>
              <a:rPr lang="pt-BR" smtClean="0">
                <a:solidFill>
                  <a:srgbClr val="0000CC"/>
                </a:solidFill>
              </a:rPr>
              <a:t>mapeado para o mesmo bloco de texto cifrado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Assim ,a criptografia não é mais uma grande </a:t>
            </a:r>
            <a:r>
              <a:rPr lang="pt-BR" smtClean="0">
                <a:solidFill>
                  <a:srgbClr val="C00000"/>
                </a:solidFill>
              </a:rPr>
              <a:t>cifra de substituição monoalfabética</a:t>
            </a:r>
            <a:r>
              <a:rPr lang="pt-BR" smtClean="0"/>
              <a:t>.</a:t>
            </a:r>
          </a:p>
        </p:txBody>
      </p:sp>
      <p:sp>
        <p:nvSpPr>
          <p:cNvPr id="101380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FA8661-260D-49A5-AAE5-22921635F512}" type="slidenum">
              <a:rPr lang="pt-BR" smtClean="0"/>
              <a:pPr>
                <a:defRPr/>
              </a:pPr>
              <a:t>17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CBC – Cipher Block Chaining</a:t>
            </a:r>
          </a:p>
        </p:txBody>
      </p:sp>
      <p:sp>
        <p:nvSpPr>
          <p:cNvPr id="10240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 </a:t>
            </a:r>
            <a:r>
              <a:rPr lang="pt-BR" smtClean="0">
                <a:solidFill>
                  <a:srgbClr val="0000CC"/>
                </a:solidFill>
              </a:rPr>
              <a:t>primeiro bloco de texto simples </a:t>
            </a:r>
            <a:r>
              <a:rPr lang="pt-BR" smtClean="0"/>
              <a:t>é submetido a uma </a:t>
            </a:r>
            <a:r>
              <a:rPr lang="pt-BR" smtClean="0">
                <a:solidFill>
                  <a:srgbClr val="C00000"/>
                </a:solidFill>
              </a:rPr>
              <a:t>operação XOR </a:t>
            </a:r>
            <a:r>
              <a:rPr lang="pt-BR" smtClean="0"/>
              <a:t>com um </a:t>
            </a:r>
            <a:r>
              <a:rPr lang="pt-BR" smtClean="0">
                <a:solidFill>
                  <a:srgbClr val="00B050"/>
                </a:solidFill>
              </a:rPr>
              <a:t>vetor de inicialização IV</a:t>
            </a:r>
            <a:r>
              <a:rPr lang="pt-BR" smtClean="0"/>
              <a:t>, escolhido ao acaso, o qual tem que ser </a:t>
            </a:r>
            <a:r>
              <a:rPr lang="pt-BR" smtClean="0">
                <a:solidFill>
                  <a:srgbClr val="0000CC"/>
                </a:solidFill>
              </a:rPr>
              <a:t>transmitido (em texto simples) juntamente com o texto cifrado</a:t>
            </a:r>
            <a:r>
              <a:rPr lang="pt-BR" smtClean="0"/>
              <a:t>.</a:t>
            </a:r>
          </a:p>
        </p:txBody>
      </p:sp>
      <p:sp>
        <p:nvSpPr>
          <p:cNvPr id="10240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597521-7DDE-424F-9CEC-B1E6566AE2F7}" type="slidenum">
              <a:rPr lang="pt-BR" smtClean="0"/>
              <a:pPr>
                <a:defRPr/>
              </a:pPr>
              <a:t>18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>
                <a:solidFill>
                  <a:srgbClr val="00B050"/>
                </a:solidFill>
              </a:rPr>
              <a:t>IV – Vetor de Inicialização</a:t>
            </a:r>
          </a:p>
        </p:txBody>
      </p:sp>
      <p:sp>
        <p:nvSpPr>
          <p:cNvPr id="10342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Um vetor de inicialização (IV) é um meio de aumentar a segurança da cifra através da introdução de um grau de aleatoriedade. </a:t>
            </a:r>
          </a:p>
          <a:p>
            <a:endParaRPr lang="pt-BR" smtClean="0"/>
          </a:p>
          <a:p>
            <a:r>
              <a:rPr lang="pt-BR" smtClean="0"/>
              <a:t>Este deve ser único, mas igual tanto na cifragem como decifragem.</a:t>
            </a:r>
          </a:p>
        </p:txBody>
      </p:sp>
      <p:sp>
        <p:nvSpPr>
          <p:cNvPr id="103428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623972-C824-459C-8F09-E3C6D893416E}" type="slidenum">
              <a:rPr lang="pt-BR" smtClean="0"/>
              <a:pPr>
                <a:defRPr/>
              </a:pPr>
              <a:t>19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Modos de Cifra</a:t>
            </a:r>
          </a:p>
        </p:txBody>
      </p:sp>
      <p:sp>
        <p:nvSpPr>
          <p:cNvPr id="83971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Electronic Code Book – ECB</a:t>
            </a:r>
          </a:p>
          <a:p>
            <a:pPr eaLnBrk="1" hangingPunct="1"/>
            <a:r>
              <a:rPr lang="pt-BR" smtClean="0"/>
              <a:t>Cipher Block Chaining – CBC</a:t>
            </a:r>
          </a:p>
          <a:p>
            <a:pPr eaLnBrk="1" hangingPunct="1"/>
            <a:r>
              <a:rPr lang="pt-BR" smtClean="0"/>
              <a:t>Cipher FeedBack – CFB</a:t>
            </a:r>
          </a:p>
          <a:p>
            <a:pPr eaLnBrk="1" hangingPunct="1"/>
            <a:r>
              <a:rPr lang="pt-BR" smtClean="0"/>
              <a:t>Output FeedBack – OFB</a:t>
            </a:r>
          </a:p>
          <a:p>
            <a:pPr eaLnBrk="1" hangingPunct="1"/>
            <a:r>
              <a:rPr lang="pt-BR" smtClean="0"/>
              <a:t>Stream Cipher Mode – SCM (modo de cifra de fluxo)</a:t>
            </a:r>
          </a:p>
          <a:p>
            <a:pPr eaLnBrk="1" hangingPunct="1"/>
            <a:r>
              <a:rPr lang="pt-BR" smtClean="0"/>
              <a:t>Counter Mode – CTR (Modo de Contador) </a:t>
            </a:r>
          </a:p>
        </p:txBody>
      </p:sp>
      <p:sp>
        <p:nvSpPr>
          <p:cNvPr id="83972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581D0B-147A-46B6-975F-9706752ACEB6}" type="slidenum">
              <a:rPr lang="pt-BR" smtClean="0"/>
              <a:pPr>
                <a:defRPr/>
              </a:pPr>
              <a:t>2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C00000"/>
                </a:solidFill>
              </a:rPr>
              <a:t>CBC – Cipher Block Chaining</a:t>
            </a:r>
            <a:endParaRPr lang="pt-BR" smtClean="0"/>
          </a:p>
        </p:txBody>
      </p:sp>
      <p:sp>
        <p:nvSpPr>
          <p:cNvPr id="104451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218262-117F-4D4A-B0F3-8496AA692EB5}" type="slidenum">
              <a:rPr lang="pt-BR" smtClean="0"/>
              <a:pPr>
                <a:defRPr/>
              </a:pPr>
              <a:t>20</a:t>
            </a:fld>
            <a:endParaRPr lang="pt-BR" smtClean="0"/>
          </a:p>
        </p:txBody>
      </p:sp>
      <p:pic>
        <p:nvPicPr>
          <p:cNvPr id="104452" name="Picture 2" descr="Image:Cbc_encryption.png">
            <a:hlinkClick r:id="rId2" tooltip="Image:Cbc_encryption.png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5" y="1428750"/>
            <a:ext cx="7715250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C00000"/>
                </a:solidFill>
              </a:rPr>
              <a:t>CBC – Cipher Block Chaining</a:t>
            </a:r>
          </a:p>
        </p:txBody>
      </p:sp>
      <p:sp>
        <p:nvSpPr>
          <p:cNvPr id="105475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C063C4-D146-4F6C-BD57-CA1E9DB5B969}" type="slidenum">
              <a:rPr lang="pt-BR" smtClean="0"/>
              <a:pPr>
                <a:defRPr/>
              </a:pPr>
              <a:t>21</a:t>
            </a:fld>
            <a:endParaRPr lang="pt-BR" smtClean="0"/>
          </a:p>
        </p:txBody>
      </p:sp>
      <p:pic>
        <p:nvPicPr>
          <p:cNvPr id="105476" name="Picture 2" descr="Image:Cbc_decryption.png">
            <a:hlinkClick r:id="rId2" tooltip="Image:Cbc_decryption.png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" y="1428750"/>
            <a:ext cx="7929562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CBC – Cipher Block Chaining</a:t>
            </a:r>
          </a:p>
        </p:txBody>
      </p:sp>
      <p:sp>
        <p:nvSpPr>
          <p:cNvPr id="106499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3EFBA1-6171-4081-A1AD-4CEEA7298458}" type="slidenum">
              <a:rPr lang="pt-BR" smtClean="0"/>
              <a:pPr>
                <a:defRPr/>
              </a:pPr>
              <a:t>22</a:t>
            </a:fld>
            <a:endParaRPr lang="pt-BR" smtClean="0"/>
          </a:p>
        </p:txBody>
      </p:sp>
      <p:pic>
        <p:nvPicPr>
          <p:cNvPr id="106500" name="Imagem 3" descr="DIGITALIZAR002.B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71625"/>
            <a:ext cx="914400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CBC</a:t>
            </a:r>
          </a:p>
        </p:txBody>
      </p:sp>
      <p:sp>
        <p:nvSpPr>
          <p:cNvPr id="11161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Diferente do CBC, </a:t>
            </a:r>
            <a:r>
              <a:rPr lang="pt-BR" smtClean="0">
                <a:solidFill>
                  <a:srgbClr val="C00000"/>
                </a:solidFill>
              </a:rPr>
              <a:t>no ECB, a criptografia de um bloco i é uma função somente do texto simples i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</p:txBody>
      </p:sp>
      <p:sp>
        <p:nvSpPr>
          <p:cNvPr id="111620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D64AB6-5153-4D30-A3D1-53DA914C984D}" type="slidenum">
              <a:rPr lang="pt-BR" smtClean="0"/>
              <a:pPr>
                <a:defRPr/>
              </a:pPr>
              <a:t>23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CBC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No CBC,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a criptografia de um bloco i é </a:t>
            </a:r>
            <a:r>
              <a:rPr lang="pt-BR" dirty="0" smtClean="0">
                <a:solidFill>
                  <a:srgbClr val="00B050"/>
                </a:solidFill>
              </a:rPr>
              <a:t>uma função de todo texto simples contido nos blocos </a:t>
            </a:r>
            <a:r>
              <a:rPr lang="pt-BR" dirty="0" smtClean="0">
                <a:solidFill>
                  <a:srgbClr val="0000CC"/>
                </a:solidFill>
              </a:rPr>
              <a:t>0 a i-1</a:t>
            </a:r>
            <a:r>
              <a:rPr lang="pt-BR" dirty="0" smtClean="0"/>
              <a:t>.</a:t>
            </a:r>
          </a:p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E assim, </a:t>
            </a:r>
            <a:r>
              <a:rPr lang="pt-BR" dirty="0" smtClean="0">
                <a:solidFill>
                  <a:srgbClr val="0000CC"/>
                </a:solidFill>
              </a:rPr>
              <a:t>o mesmo tempo simples gera um texto cifrado diferente</a:t>
            </a:r>
            <a:r>
              <a:rPr lang="pt-BR" dirty="0" smtClean="0"/>
              <a:t>, dependendo de onde ele ocorre.</a:t>
            </a:r>
          </a:p>
          <a:p>
            <a:pPr eaLnBrk="1" hangingPunct="1">
              <a:defRPr/>
            </a:pPr>
            <a:endParaRPr lang="pt-BR" dirty="0" smtClean="0"/>
          </a:p>
        </p:txBody>
      </p:sp>
      <p:sp>
        <p:nvSpPr>
          <p:cNvPr id="11264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0B449-173E-4678-A51B-47B4C1221F3A}" type="slidenum">
              <a:rPr lang="pt-BR" smtClean="0"/>
              <a:pPr>
                <a:defRPr/>
              </a:pPr>
              <a:t>24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CBC</a:t>
            </a:r>
          </a:p>
        </p:txBody>
      </p:sp>
      <p:sp>
        <p:nvSpPr>
          <p:cNvPr id="11366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Uma substituição do tipo que Leslie fez </a:t>
            </a:r>
            <a:r>
              <a:rPr lang="pt-BR" smtClean="0">
                <a:solidFill>
                  <a:srgbClr val="C00000"/>
                </a:solidFill>
              </a:rPr>
              <a:t>resultará em texto sem sentido para dois blocos </a:t>
            </a:r>
            <a:r>
              <a:rPr lang="pt-BR" smtClean="0">
                <a:solidFill>
                  <a:srgbClr val="00B050"/>
                </a:solidFill>
              </a:rPr>
              <a:t>a partir do campo da gratificação de Leslie</a:t>
            </a:r>
            <a:r>
              <a:rPr lang="pt-BR" smtClean="0"/>
              <a:t>.</a:t>
            </a:r>
          </a:p>
        </p:txBody>
      </p:sp>
      <p:sp>
        <p:nvSpPr>
          <p:cNvPr id="113668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438DB6-2213-41D9-9FDF-9A523BBB6F2F}" type="slidenum">
              <a:rPr lang="pt-BR" smtClean="0"/>
              <a:pPr>
                <a:defRPr/>
              </a:pPr>
              <a:t>25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CBC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O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encadeamento de blocos de cifras </a:t>
            </a:r>
            <a:r>
              <a:rPr lang="pt-BR" dirty="0" smtClean="0"/>
              <a:t>tem uma </a:t>
            </a:r>
            <a:r>
              <a:rPr lang="pt-BR" b="1" dirty="0" smtClean="0">
                <a:solidFill>
                  <a:srgbClr val="00B050"/>
                </a:solidFill>
              </a:rPr>
              <a:t>vantagem</a:t>
            </a:r>
            <a:r>
              <a:rPr lang="pt-BR" dirty="0" smtClean="0"/>
              <a:t>:  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rgbClr val="0000CC"/>
                </a:solidFill>
              </a:rPr>
              <a:t>“o mesmo bloco de texto simples não resultará no mesmo bloco de texto cifrado”</a:t>
            </a:r>
          </a:p>
        </p:txBody>
      </p:sp>
      <p:sp>
        <p:nvSpPr>
          <p:cNvPr id="114692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1FC921-3FF1-4925-93EF-5F06BECDD9D6}" type="slidenum">
              <a:rPr lang="pt-BR" smtClean="0"/>
              <a:pPr>
                <a:defRPr/>
              </a:pPr>
              <a:t>26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Desvantagem em CBC</a:t>
            </a:r>
          </a:p>
        </p:txBody>
      </p:sp>
      <p:sp>
        <p:nvSpPr>
          <p:cNvPr id="10957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O encadeamento de blocos de cifras tem a </a:t>
            </a:r>
            <a:r>
              <a:rPr lang="pt-BR" b="1" dirty="0" smtClean="0">
                <a:solidFill>
                  <a:srgbClr val="C00000"/>
                </a:solidFill>
              </a:rPr>
              <a:t>desvantagem </a:t>
            </a:r>
            <a:r>
              <a:rPr lang="pt-BR" dirty="0" smtClean="0"/>
              <a:t>de que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o processo de criptografia é </a:t>
            </a:r>
            <a:r>
              <a:rPr lang="pt-BR" dirty="0" err="1" smtClean="0">
                <a:solidFill>
                  <a:schemeClr val="accent1">
                    <a:lumMod val="50000"/>
                  </a:schemeClr>
                </a:solidFill>
              </a:rPr>
              <a:t>sequencial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BR" dirty="0" smtClean="0"/>
              <a:t>e assim não pode ser paralelizado.</a:t>
            </a:r>
          </a:p>
          <a:p>
            <a:pPr eaLnBrk="1" hangingPunct="1">
              <a:defRPr/>
            </a:pPr>
            <a:endParaRPr lang="pt-BR" dirty="0" smtClean="0"/>
          </a:p>
        </p:txBody>
      </p:sp>
      <p:sp>
        <p:nvSpPr>
          <p:cNvPr id="11571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EA5E9E-0728-451F-B94B-6A878BBAEFA5}" type="slidenum">
              <a:rPr lang="pt-BR" smtClean="0"/>
              <a:pPr>
                <a:defRPr/>
              </a:pPr>
              <a:t>27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Desvantagem em CBC</a:t>
            </a:r>
          </a:p>
        </p:txBody>
      </p:sp>
      <p:sp>
        <p:nvSpPr>
          <p:cNvPr id="11673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A mensagem deve ser alinhada de acordo com um múltiplo do tamanho do bloco de cifra (64 bits ou 128 bits).</a:t>
            </a:r>
          </a:p>
        </p:txBody>
      </p:sp>
      <p:sp>
        <p:nvSpPr>
          <p:cNvPr id="116740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4D7EC6-250F-4285-A990-B5D1C8C98EC3}" type="slidenum">
              <a:rPr lang="pt-BR" smtClean="0"/>
              <a:pPr>
                <a:defRPr/>
              </a:pPr>
              <a:t>28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CBC</a:t>
            </a:r>
          </a:p>
        </p:txBody>
      </p:sp>
      <p:sp>
        <p:nvSpPr>
          <p:cNvPr id="11161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A </a:t>
            </a:r>
            <a:r>
              <a:rPr lang="pt-BR" dirty="0" err="1" smtClean="0">
                <a:solidFill>
                  <a:srgbClr val="0000CC"/>
                </a:solidFill>
              </a:rPr>
              <a:t>criptoanálise</a:t>
            </a:r>
            <a:r>
              <a:rPr lang="pt-BR" dirty="0" smtClean="0"/>
              <a:t> se torna difícil.</a:t>
            </a:r>
          </a:p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Essa é a </a:t>
            </a:r>
            <a:r>
              <a:rPr lang="pt-BR" b="1" dirty="0" smtClean="0">
                <a:solidFill>
                  <a:srgbClr val="00B050"/>
                </a:solidFill>
              </a:rPr>
              <a:t>principal razão de seu uso</a:t>
            </a:r>
            <a:r>
              <a:rPr lang="pt-BR" dirty="0" smtClean="0"/>
              <a:t>.</a:t>
            </a:r>
          </a:p>
          <a:p>
            <a:pPr eaLnBrk="1" hangingPunct="1">
              <a:defRPr/>
            </a:pPr>
            <a:endParaRPr lang="pt-BR" dirty="0" smtClean="0"/>
          </a:p>
          <a:p>
            <a:pPr>
              <a:defRPr/>
            </a:pPr>
            <a:r>
              <a:rPr lang="pt-BR" dirty="0" smtClean="0"/>
              <a:t>O CBC é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útil quando se pretende cifrar grandes quantidades de dados,</a:t>
            </a:r>
            <a:r>
              <a:rPr lang="pt-BR" dirty="0" smtClean="0"/>
              <a:t> como </a:t>
            </a:r>
            <a:r>
              <a:rPr lang="pt-BR" dirty="0" smtClean="0">
                <a:solidFill>
                  <a:srgbClr val="00B050"/>
                </a:solidFill>
              </a:rPr>
              <a:t>arquivos</a:t>
            </a:r>
            <a:r>
              <a:rPr lang="pt-BR" dirty="0" smtClean="0"/>
              <a:t>, apresentando </a:t>
            </a:r>
            <a:r>
              <a:rPr lang="pt-BR" dirty="0" smtClean="0">
                <a:solidFill>
                  <a:srgbClr val="0000CC"/>
                </a:solidFill>
              </a:rPr>
              <a:t>uma segurança bastante superior à do modo ECB</a:t>
            </a:r>
            <a:r>
              <a:rPr lang="pt-BR" dirty="0" smtClean="0"/>
              <a:t>.</a:t>
            </a:r>
          </a:p>
        </p:txBody>
      </p:sp>
      <p:sp>
        <p:nvSpPr>
          <p:cNvPr id="11776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CCEB8F-0E87-4086-BDF4-8640435992DD}" type="slidenum">
              <a:rPr lang="pt-BR" smtClean="0"/>
              <a:pPr>
                <a:defRPr/>
              </a:pPr>
              <a:t>29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ECB – </a:t>
            </a:r>
            <a:r>
              <a:rPr lang="pt-BR" dirty="0" err="1" smtClean="0"/>
              <a:t>Electronic</a:t>
            </a:r>
            <a:r>
              <a:rPr lang="pt-BR" dirty="0" smtClean="0"/>
              <a:t> </a:t>
            </a:r>
            <a:r>
              <a:rPr lang="pt-BR" dirty="0" err="1" smtClean="0"/>
              <a:t>Code</a:t>
            </a:r>
            <a:r>
              <a:rPr lang="pt-BR" dirty="0" smtClean="0"/>
              <a:t> Book</a:t>
            </a:r>
          </a:p>
        </p:txBody>
      </p:sp>
      <p:sp>
        <p:nvSpPr>
          <p:cNvPr id="8499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 modo mais simples para se obter cifras.</a:t>
            </a:r>
          </a:p>
          <a:p>
            <a:pPr eaLnBrk="1" hangingPunct="1"/>
            <a:endParaRPr lang="pt-BR" smtClean="0"/>
          </a:p>
          <a:p>
            <a:r>
              <a:rPr lang="pt-BR" smtClean="0"/>
              <a:t>É adequado à cifra de pequenas quantidades de dados aleatórios, como números de cartões de crédito, ou chaves utilizadas para cifrar.</a:t>
            </a:r>
          </a:p>
        </p:txBody>
      </p:sp>
      <p:sp>
        <p:nvSpPr>
          <p:cNvPr id="8499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89E235-609E-4489-8311-F2802A76C2CC}" type="slidenum">
              <a:rPr lang="pt-BR" smtClean="0"/>
              <a:pPr>
                <a:defRPr/>
              </a:pPr>
              <a:t>3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smtClean="0">
                <a:solidFill>
                  <a:srgbClr val="C00000"/>
                </a:solidFill>
              </a:rPr>
              <a:t>CFB – Cipher Feedback</a:t>
            </a:r>
          </a:p>
        </p:txBody>
      </p:sp>
      <p:sp>
        <p:nvSpPr>
          <p:cNvPr id="11878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pPr>
              <a:buFont typeface="Wingdings" pitchFamily="2" charset="2"/>
              <a:buNone/>
            </a:pPr>
            <a:endParaRPr lang="pt-BR" smtClean="0"/>
          </a:p>
          <a:p>
            <a:r>
              <a:rPr lang="pt-BR" smtClean="0"/>
              <a:t>Se por outro lado, se pretender </a:t>
            </a:r>
            <a:r>
              <a:rPr lang="pt-BR" smtClean="0">
                <a:solidFill>
                  <a:srgbClr val="0000CC"/>
                </a:solidFill>
              </a:rPr>
              <a:t>cifrar quantidades muito pequenas de dados </a:t>
            </a:r>
            <a:r>
              <a:rPr lang="pt-BR" smtClean="0">
                <a:solidFill>
                  <a:srgbClr val="00B050"/>
                </a:solidFill>
              </a:rPr>
              <a:t>(bytes ou blocos pequenos) </a:t>
            </a:r>
            <a:r>
              <a:rPr lang="pt-BR" smtClean="0"/>
              <a:t>, como por exemplo, </a:t>
            </a:r>
            <a:r>
              <a:rPr lang="pt-BR" i="1" smtClean="0"/>
              <a:t>bytes</a:t>
            </a:r>
            <a:r>
              <a:rPr lang="pt-BR" smtClean="0"/>
              <a:t> individuais que formam um </a:t>
            </a:r>
            <a:r>
              <a:rPr lang="pt-BR" i="1" smtClean="0">
                <a:solidFill>
                  <a:srgbClr val="0000CC"/>
                </a:solidFill>
              </a:rPr>
              <a:t>stream </a:t>
            </a:r>
            <a:r>
              <a:rPr lang="pt-BR" smtClean="0">
                <a:solidFill>
                  <a:srgbClr val="0000CC"/>
                </a:solidFill>
              </a:rPr>
              <a:t>(de bytes), </a:t>
            </a:r>
            <a:r>
              <a:rPr lang="pt-BR" smtClean="0"/>
              <a:t>CFB é mais conveniente.</a:t>
            </a:r>
          </a:p>
        </p:txBody>
      </p:sp>
      <p:sp>
        <p:nvSpPr>
          <p:cNvPr id="118788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3B72E1-1ADE-496A-A4B0-3BB39067BB70}" type="slidenum">
              <a:rPr lang="pt-BR" smtClean="0"/>
              <a:pPr>
                <a:defRPr/>
              </a:pPr>
              <a:t>30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CFB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pt-BR" dirty="0" smtClean="0"/>
          </a:p>
          <a:p>
            <a:pPr>
              <a:defRPr/>
            </a:pPr>
            <a:r>
              <a:rPr lang="pt-BR" dirty="0" smtClean="0"/>
              <a:t>Como em CBC, é necessário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um vetor de inicialização IV</a:t>
            </a:r>
            <a:r>
              <a:rPr lang="pt-BR" dirty="0" smtClean="0"/>
              <a:t> para dar início ao processo.</a:t>
            </a:r>
          </a:p>
          <a:p>
            <a:pPr>
              <a:defRPr/>
            </a:pPr>
            <a:endParaRPr lang="pt-BR" dirty="0" smtClean="0"/>
          </a:p>
        </p:txBody>
      </p:sp>
      <p:sp>
        <p:nvSpPr>
          <p:cNvPr id="119812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EE757-8BFA-4CA0-9E84-AA56043182E0}" type="slidenum">
              <a:rPr lang="pt-BR" smtClean="0"/>
              <a:pPr>
                <a:defRPr/>
              </a:pPr>
              <a:t>31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CFB</a:t>
            </a:r>
          </a:p>
        </p:txBody>
      </p:sp>
      <p:sp>
        <p:nvSpPr>
          <p:cNvPr id="12083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Esse vetor de inicialização funcionará como um </a:t>
            </a:r>
            <a:r>
              <a:rPr lang="pt-BR" smtClean="0">
                <a:solidFill>
                  <a:srgbClr val="0000CC"/>
                </a:solidFill>
              </a:rPr>
              <a:t>registrador de deslocamento R </a:t>
            </a:r>
            <a:r>
              <a:rPr lang="pt-BR" smtClean="0"/>
              <a:t>(shift register), formado por </a:t>
            </a:r>
            <a:r>
              <a:rPr lang="pt-BR" smtClean="0">
                <a:solidFill>
                  <a:srgbClr val="0000CC"/>
                </a:solidFill>
              </a:rPr>
              <a:t>bytes (8 bits) </a:t>
            </a:r>
            <a:r>
              <a:rPr lang="pt-BR" smtClean="0"/>
              <a:t>, e que pode ter um comprimento, por exemplo, de 64 bits (usando-se o DES ou 128 bits, usando o AES).</a:t>
            </a:r>
          </a:p>
        </p:txBody>
      </p:sp>
      <p:sp>
        <p:nvSpPr>
          <p:cNvPr id="12083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534516-39BE-4423-8699-738E302734CC}" type="slidenum">
              <a:rPr lang="pt-BR" smtClean="0"/>
              <a:pPr>
                <a:defRPr/>
              </a:pPr>
              <a:t>32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Cifragem CFB</a:t>
            </a:r>
          </a:p>
        </p:txBody>
      </p:sp>
      <p:sp>
        <p:nvSpPr>
          <p:cNvPr id="121859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8CC5F9-930C-4355-B114-DD33A622F538}" type="slidenum">
              <a:rPr lang="pt-BR" smtClean="0"/>
              <a:pPr>
                <a:defRPr/>
              </a:pPr>
              <a:t>33</a:t>
            </a:fld>
            <a:endParaRPr lang="pt-BR" smtClean="0"/>
          </a:p>
        </p:txBody>
      </p:sp>
      <p:cxnSp>
        <p:nvCxnSpPr>
          <p:cNvPr id="8" name="Conector reto 7"/>
          <p:cNvCxnSpPr/>
          <p:nvPr/>
        </p:nvCxnSpPr>
        <p:spPr>
          <a:xfrm rot="5400000">
            <a:off x="1749425" y="2820988"/>
            <a:ext cx="35718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9"/>
          <p:cNvSpPr/>
          <p:nvPr/>
        </p:nvSpPr>
        <p:spPr>
          <a:xfrm>
            <a:off x="1214438" y="2643188"/>
            <a:ext cx="571500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C2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1857375" y="2643188"/>
            <a:ext cx="571500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C3</a:t>
            </a:r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2500313" y="2643188"/>
            <a:ext cx="571500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C4</a:t>
            </a:r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3143250" y="2643188"/>
            <a:ext cx="571500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C5</a:t>
            </a:r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3786188" y="2643188"/>
            <a:ext cx="571500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C6</a:t>
            </a:r>
            <a:endParaRPr lang="pt-BR" dirty="0"/>
          </a:p>
        </p:txBody>
      </p:sp>
      <p:sp>
        <p:nvSpPr>
          <p:cNvPr id="15" name="Retângulo 14"/>
          <p:cNvSpPr/>
          <p:nvPr/>
        </p:nvSpPr>
        <p:spPr>
          <a:xfrm>
            <a:off x="4429125" y="2643188"/>
            <a:ext cx="571500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C7</a:t>
            </a: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5072063" y="2643188"/>
            <a:ext cx="571500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C8</a:t>
            </a:r>
            <a:endParaRPr lang="pt-BR" dirty="0"/>
          </a:p>
        </p:txBody>
      </p:sp>
      <p:sp>
        <p:nvSpPr>
          <p:cNvPr id="17" name="Retângulo 16"/>
          <p:cNvSpPr/>
          <p:nvPr/>
        </p:nvSpPr>
        <p:spPr>
          <a:xfrm>
            <a:off x="5715000" y="2643188"/>
            <a:ext cx="571500" cy="3571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solidFill>
                  <a:schemeClr val="tx1"/>
                </a:solidFill>
              </a:rPr>
              <a:t>C9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21869" name="CaixaDeTexto 17"/>
          <p:cNvSpPr txBox="1">
            <a:spLocks noChangeArrowheads="1"/>
          </p:cNvSpPr>
          <p:nvPr/>
        </p:nvSpPr>
        <p:spPr bwMode="auto">
          <a:xfrm>
            <a:off x="1785938" y="1928813"/>
            <a:ext cx="3929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            </a:t>
            </a:r>
            <a:r>
              <a:rPr lang="pt-BR" sz="1600"/>
              <a:t>Vetor  de Inicialização</a:t>
            </a:r>
          </a:p>
        </p:txBody>
      </p:sp>
      <p:sp>
        <p:nvSpPr>
          <p:cNvPr id="121870" name="CaixaDeTexto 18"/>
          <p:cNvSpPr txBox="1">
            <a:spLocks noChangeArrowheads="1"/>
          </p:cNvSpPr>
          <p:nvPr/>
        </p:nvSpPr>
        <p:spPr bwMode="auto">
          <a:xfrm>
            <a:off x="2143125" y="3214688"/>
            <a:ext cx="39290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/>
              <a:t>Registrador de Deslocamento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3214688" y="4214813"/>
            <a:ext cx="1214437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b="1" dirty="0">
                <a:solidFill>
                  <a:srgbClr val="CC3300"/>
                </a:solidFill>
              </a:rPr>
              <a:t>E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571500" y="2643188"/>
            <a:ext cx="571500" cy="3571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25" name="Conector de seta reta 24"/>
          <p:cNvCxnSpPr/>
          <p:nvPr/>
        </p:nvCxnSpPr>
        <p:spPr>
          <a:xfrm>
            <a:off x="1500188" y="4500563"/>
            <a:ext cx="15716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/>
          <p:nvPr/>
        </p:nvCxnSpPr>
        <p:spPr>
          <a:xfrm rot="5400000">
            <a:off x="784225" y="3786188"/>
            <a:ext cx="143033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/>
          <p:nvPr/>
        </p:nvCxnSpPr>
        <p:spPr>
          <a:xfrm rot="10800000">
            <a:off x="1285875" y="2428875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de seta reta 35"/>
          <p:cNvCxnSpPr/>
          <p:nvPr/>
        </p:nvCxnSpPr>
        <p:spPr>
          <a:xfrm rot="10800000">
            <a:off x="1928813" y="2428875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de seta reta 37"/>
          <p:cNvCxnSpPr/>
          <p:nvPr/>
        </p:nvCxnSpPr>
        <p:spPr>
          <a:xfrm rot="10800000">
            <a:off x="2571750" y="2428875"/>
            <a:ext cx="3571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de seta reta 39"/>
          <p:cNvCxnSpPr/>
          <p:nvPr/>
        </p:nvCxnSpPr>
        <p:spPr>
          <a:xfrm rot="10800000">
            <a:off x="3214688" y="2428875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/>
          <p:nvPr/>
        </p:nvCxnSpPr>
        <p:spPr>
          <a:xfrm rot="10800000">
            <a:off x="3857625" y="2428875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de seta reta 43"/>
          <p:cNvCxnSpPr/>
          <p:nvPr/>
        </p:nvCxnSpPr>
        <p:spPr>
          <a:xfrm rot="10800000">
            <a:off x="4500563" y="2428875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de seta reta 45"/>
          <p:cNvCxnSpPr/>
          <p:nvPr/>
        </p:nvCxnSpPr>
        <p:spPr>
          <a:xfrm rot="10800000">
            <a:off x="5143500" y="2428875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de seta reta 47"/>
          <p:cNvCxnSpPr/>
          <p:nvPr/>
        </p:nvCxnSpPr>
        <p:spPr>
          <a:xfrm rot="10800000">
            <a:off x="5715000" y="2428875"/>
            <a:ext cx="50006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tângulo 48"/>
          <p:cNvSpPr/>
          <p:nvPr/>
        </p:nvSpPr>
        <p:spPr>
          <a:xfrm>
            <a:off x="1285875" y="5429250"/>
            <a:ext cx="571500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600" b="1" dirty="0">
                <a:solidFill>
                  <a:schemeClr val="tx1"/>
                </a:solidFill>
              </a:rPr>
              <a:t>P10</a:t>
            </a:r>
            <a:endParaRPr lang="pt-BR" sz="1600" b="1" dirty="0">
              <a:solidFill>
                <a:schemeClr val="tx1"/>
              </a:solidFill>
            </a:endParaRPr>
          </a:p>
        </p:txBody>
      </p:sp>
      <p:sp>
        <p:nvSpPr>
          <p:cNvPr id="121884" name="CaixaDeTexto 49"/>
          <p:cNvSpPr txBox="1">
            <a:spLocks noChangeArrowheads="1"/>
          </p:cNvSpPr>
          <p:nvPr/>
        </p:nvSpPr>
        <p:spPr bwMode="auto">
          <a:xfrm>
            <a:off x="500063" y="4929188"/>
            <a:ext cx="25003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/>
              <a:t>Byte de Texto Original</a:t>
            </a:r>
          </a:p>
        </p:txBody>
      </p:sp>
      <p:sp>
        <p:nvSpPr>
          <p:cNvPr id="51" name="Elipse 50"/>
          <p:cNvSpPr/>
          <p:nvPr/>
        </p:nvSpPr>
        <p:spPr>
          <a:xfrm>
            <a:off x="3643313" y="5429250"/>
            <a:ext cx="357187" cy="3571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b="1" dirty="0">
                <a:solidFill>
                  <a:srgbClr val="00B050"/>
                </a:solidFill>
              </a:rPr>
              <a:t>+</a:t>
            </a:r>
          </a:p>
        </p:txBody>
      </p:sp>
      <p:cxnSp>
        <p:nvCxnSpPr>
          <p:cNvPr id="53" name="Conector de seta reta 52"/>
          <p:cNvCxnSpPr/>
          <p:nvPr/>
        </p:nvCxnSpPr>
        <p:spPr>
          <a:xfrm rot="5400000">
            <a:off x="3572669" y="5072857"/>
            <a:ext cx="42703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de seta reta 56"/>
          <p:cNvCxnSpPr/>
          <p:nvPr/>
        </p:nvCxnSpPr>
        <p:spPr>
          <a:xfrm>
            <a:off x="2000250" y="5643563"/>
            <a:ext cx="150018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to 62"/>
          <p:cNvCxnSpPr/>
          <p:nvPr/>
        </p:nvCxnSpPr>
        <p:spPr>
          <a:xfrm>
            <a:off x="4071938" y="5643563"/>
            <a:ext cx="19288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de seta reta 64"/>
          <p:cNvCxnSpPr>
            <a:endCxn id="17" idx="2"/>
          </p:cNvCxnSpPr>
          <p:nvPr/>
        </p:nvCxnSpPr>
        <p:spPr>
          <a:xfrm rot="5400000" flipH="1" flipV="1">
            <a:off x="4679156" y="4321969"/>
            <a:ext cx="26447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de seta reta 71"/>
          <p:cNvCxnSpPr/>
          <p:nvPr/>
        </p:nvCxnSpPr>
        <p:spPr>
          <a:xfrm>
            <a:off x="6000750" y="5643563"/>
            <a:ext cx="121443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tângulo 72"/>
          <p:cNvSpPr/>
          <p:nvPr/>
        </p:nvSpPr>
        <p:spPr>
          <a:xfrm>
            <a:off x="5715000" y="5429250"/>
            <a:ext cx="571500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600" b="1" dirty="0">
                <a:solidFill>
                  <a:schemeClr val="tx1"/>
                </a:solidFill>
              </a:rPr>
              <a:t>C10</a:t>
            </a:r>
            <a:endParaRPr lang="pt-BR" sz="1600" b="1" dirty="0">
              <a:solidFill>
                <a:schemeClr val="tx1"/>
              </a:solidFill>
            </a:endParaRPr>
          </a:p>
        </p:txBody>
      </p:sp>
      <p:cxnSp>
        <p:nvCxnSpPr>
          <p:cNvPr id="43" name="Conector de seta reta 42"/>
          <p:cNvCxnSpPr>
            <a:endCxn id="20" idx="3"/>
          </p:cNvCxnSpPr>
          <p:nvPr/>
        </p:nvCxnSpPr>
        <p:spPr>
          <a:xfrm rot="10800000">
            <a:off x="4429125" y="4500563"/>
            <a:ext cx="50006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893" name="CaixaDeTexto 44"/>
          <p:cNvSpPr txBox="1">
            <a:spLocks noChangeArrowheads="1"/>
          </p:cNvSpPr>
          <p:nvPr/>
        </p:nvSpPr>
        <p:spPr bwMode="auto">
          <a:xfrm>
            <a:off x="5000625" y="4286250"/>
            <a:ext cx="8572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/>
              <a:t>Chave</a:t>
            </a:r>
          </a:p>
        </p:txBody>
      </p:sp>
      <p:sp>
        <p:nvSpPr>
          <p:cNvPr id="121894" name="CaixaDeTexto 46"/>
          <p:cNvSpPr txBox="1">
            <a:spLocks noChangeArrowheads="1"/>
          </p:cNvSpPr>
          <p:nvPr/>
        </p:nvSpPr>
        <p:spPr bwMode="auto">
          <a:xfrm>
            <a:off x="214313" y="3429000"/>
            <a:ext cx="1143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/>
              <a:t>seleciona o byte mais à esquerda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 O IV é inicializado aleatoriamente em R.</a:t>
            </a:r>
          </a:p>
          <a:p>
            <a:pPr>
              <a:defRPr/>
            </a:pPr>
            <a:endParaRPr lang="pt-BR" dirty="0" smtClean="0"/>
          </a:p>
          <a:p>
            <a:pPr>
              <a:defRPr/>
            </a:pPr>
            <a:r>
              <a:rPr lang="pt-BR" dirty="0" smtClean="0"/>
              <a:t> O algoritmo de criptografia (DES, AES)   </a:t>
            </a:r>
            <a:br>
              <a:rPr lang="pt-BR" dirty="0" smtClean="0"/>
            </a:br>
            <a:r>
              <a:rPr lang="pt-BR" dirty="0" smtClean="0"/>
              <a:t>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opera sobre o registrador de  </a:t>
            </a:r>
            <a:b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 deslocamento para gerar um texto </a:t>
            </a:r>
            <a:b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 cifrado</a:t>
            </a:r>
            <a:r>
              <a:rPr lang="pt-BR" dirty="0" smtClean="0"/>
              <a:t> do tamanho do registrador (64 </a:t>
            </a:r>
            <a:br>
              <a:rPr lang="pt-BR" dirty="0" smtClean="0"/>
            </a:br>
            <a:r>
              <a:rPr lang="pt-BR" dirty="0" smtClean="0"/>
              <a:t> bits, 128 bits). </a:t>
            </a:r>
            <a:endParaRPr lang="pt-BR" dirty="0"/>
          </a:p>
        </p:txBody>
      </p:sp>
      <p:sp>
        <p:nvSpPr>
          <p:cNvPr id="12288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495ACC-62E2-415E-8252-AB1C1D1741C8}" type="slidenum">
              <a:rPr lang="pt-BR" smtClean="0"/>
              <a:pPr>
                <a:defRPr/>
              </a:pPr>
              <a:t>34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smtClean="0"/>
          </a:p>
        </p:txBody>
      </p:sp>
      <p:sp>
        <p:nvSpPr>
          <p:cNvPr id="12390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O byte da extremidade mais à esquerda do registrador de deslocamento R é selecionado.</a:t>
            </a:r>
          </a:p>
          <a:p>
            <a:endParaRPr lang="pt-BR" smtClean="0"/>
          </a:p>
          <a:p>
            <a:r>
              <a:rPr lang="pt-BR" smtClean="0"/>
              <a:t>Uma operação XOR é feita com o byte da vez, do texto simples P. </a:t>
            </a:r>
          </a:p>
          <a:p>
            <a:endParaRPr lang="pt-BR" smtClean="0"/>
          </a:p>
          <a:p>
            <a:r>
              <a:rPr lang="pt-BR" smtClean="0"/>
              <a:t>Esse byte cifrado é transmitido. </a:t>
            </a:r>
          </a:p>
        </p:txBody>
      </p:sp>
      <p:sp>
        <p:nvSpPr>
          <p:cNvPr id="123908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C9A0C-6D78-4D14-9966-309900BBB5DB}" type="slidenum">
              <a:rPr lang="pt-BR" smtClean="0"/>
              <a:pPr>
                <a:defRPr/>
              </a:pPr>
              <a:t>35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smtClean="0"/>
          </a:p>
        </p:txBody>
      </p:sp>
      <p:sp>
        <p:nvSpPr>
          <p:cNvPr id="12493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O registrador é deslocado 8 bits à esquerda, fazendo com que o seu byte mais à esquerda fique fora da extremidade mais à esquerda e o byte C  (cifrado depois do XOR) seja inserido na posição que ficou vaga na extremidade do registrador mais à direita.  </a:t>
            </a:r>
          </a:p>
        </p:txBody>
      </p:sp>
      <p:sp>
        <p:nvSpPr>
          <p:cNvPr id="124932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E4E73-7D51-4D6E-A3B1-0C9FADFA4844}" type="slidenum">
              <a:rPr lang="pt-BR" smtClean="0"/>
              <a:pPr>
                <a:defRPr/>
              </a:pPr>
              <a:t>36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smtClean="0"/>
          </a:p>
        </p:txBody>
      </p:sp>
      <p:sp>
        <p:nvSpPr>
          <p:cNvPr id="12595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Observe que o conteúdo do registrador de deslocamento R depende do histórico anterior dos bytes do texto simples P.</a:t>
            </a:r>
          </a:p>
          <a:p>
            <a:endParaRPr lang="pt-BR" smtClean="0"/>
          </a:p>
          <a:p>
            <a:r>
              <a:rPr lang="pt-BR" smtClean="0"/>
              <a:t>Assim, um padrão que se repetir várias vezes no texto simples será criptografado de maneira diferente do texto cifrado a cada repetição.</a:t>
            </a:r>
          </a:p>
        </p:txBody>
      </p:sp>
      <p:sp>
        <p:nvSpPr>
          <p:cNvPr id="12595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EFBECD-87D7-44EF-91E8-EED208A28293}" type="slidenum">
              <a:rPr lang="pt-BR" smtClean="0"/>
              <a:pPr>
                <a:defRPr/>
              </a:pPr>
              <a:t>37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Decifragem CFB</a:t>
            </a:r>
          </a:p>
        </p:txBody>
      </p:sp>
      <p:sp>
        <p:nvSpPr>
          <p:cNvPr id="126979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03DF2-FF8F-4B59-98A4-3E764DD3E073}" type="slidenum">
              <a:rPr lang="pt-BR" smtClean="0"/>
              <a:pPr>
                <a:defRPr/>
              </a:pPr>
              <a:t>38</a:t>
            </a:fld>
            <a:endParaRPr lang="pt-BR" smtClean="0"/>
          </a:p>
        </p:txBody>
      </p:sp>
      <p:cxnSp>
        <p:nvCxnSpPr>
          <p:cNvPr id="8" name="Conector reto 7"/>
          <p:cNvCxnSpPr/>
          <p:nvPr/>
        </p:nvCxnSpPr>
        <p:spPr>
          <a:xfrm rot="5400000">
            <a:off x="1749425" y="2820988"/>
            <a:ext cx="35718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9"/>
          <p:cNvSpPr/>
          <p:nvPr/>
        </p:nvSpPr>
        <p:spPr>
          <a:xfrm>
            <a:off x="1214438" y="2643188"/>
            <a:ext cx="571500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C2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1857375" y="2643188"/>
            <a:ext cx="571500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C3</a:t>
            </a:r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2500313" y="2643188"/>
            <a:ext cx="571500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C4</a:t>
            </a:r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3143250" y="2643188"/>
            <a:ext cx="571500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C5</a:t>
            </a:r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3786188" y="2643188"/>
            <a:ext cx="571500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C6</a:t>
            </a:r>
            <a:endParaRPr lang="pt-BR" dirty="0"/>
          </a:p>
        </p:txBody>
      </p:sp>
      <p:sp>
        <p:nvSpPr>
          <p:cNvPr id="15" name="Retângulo 14"/>
          <p:cNvSpPr/>
          <p:nvPr/>
        </p:nvSpPr>
        <p:spPr>
          <a:xfrm>
            <a:off x="4429125" y="2643188"/>
            <a:ext cx="571500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C7</a:t>
            </a: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5072063" y="2643188"/>
            <a:ext cx="571500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C8</a:t>
            </a:r>
            <a:endParaRPr lang="pt-BR" dirty="0"/>
          </a:p>
        </p:txBody>
      </p:sp>
      <p:sp>
        <p:nvSpPr>
          <p:cNvPr id="17" name="Retângulo 16"/>
          <p:cNvSpPr/>
          <p:nvPr/>
        </p:nvSpPr>
        <p:spPr>
          <a:xfrm>
            <a:off x="5651500" y="2636838"/>
            <a:ext cx="571500" cy="3571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solidFill>
                  <a:schemeClr val="tx1"/>
                </a:solidFill>
              </a:rPr>
              <a:t>C9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26989" name="CaixaDeTexto 17"/>
          <p:cNvSpPr txBox="1">
            <a:spLocks noChangeArrowheads="1"/>
          </p:cNvSpPr>
          <p:nvPr/>
        </p:nvSpPr>
        <p:spPr bwMode="auto">
          <a:xfrm>
            <a:off x="1785938" y="1928813"/>
            <a:ext cx="3929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            </a:t>
            </a:r>
            <a:r>
              <a:rPr lang="pt-BR" sz="1600"/>
              <a:t>Vetor  de Inicialização</a:t>
            </a:r>
          </a:p>
        </p:txBody>
      </p:sp>
      <p:sp>
        <p:nvSpPr>
          <p:cNvPr id="126990" name="CaixaDeTexto 18"/>
          <p:cNvSpPr txBox="1">
            <a:spLocks noChangeArrowheads="1"/>
          </p:cNvSpPr>
          <p:nvPr/>
        </p:nvSpPr>
        <p:spPr bwMode="auto">
          <a:xfrm>
            <a:off x="2143125" y="3214688"/>
            <a:ext cx="39290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/>
              <a:t>Registrador de Deslocamento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3214688" y="4214813"/>
            <a:ext cx="1214437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b="1" dirty="0">
                <a:solidFill>
                  <a:srgbClr val="CC3300"/>
                </a:solidFill>
              </a:rPr>
              <a:t>E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571500" y="2643188"/>
            <a:ext cx="571500" cy="3571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25" name="Conector de seta reta 24"/>
          <p:cNvCxnSpPr/>
          <p:nvPr/>
        </p:nvCxnSpPr>
        <p:spPr>
          <a:xfrm>
            <a:off x="1500188" y="4500563"/>
            <a:ext cx="15716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/>
          <p:nvPr/>
        </p:nvCxnSpPr>
        <p:spPr>
          <a:xfrm rot="5400000">
            <a:off x="784225" y="3786188"/>
            <a:ext cx="143033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/>
          <p:nvPr/>
        </p:nvCxnSpPr>
        <p:spPr>
          <a:xfrm rot="10800000">
            <a:off x="1285875" y="2428875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de seta reta 35"/>
          <p:cNvCxnSpPr/>
          <p:nvPr/>
        </p:nvCxnSpPr>
        <p:spPr>
          <a:xfrm rot="10800000">
            <a:off x="1928813" y="2428875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de seta reta 37"/>
          <p:cNvCxnSpPr/>
          <p:nvPr/>
        </p:nvCxnSpPr>
        <p:spPr>
          <a:xfrm rot="10800000">
            <a:off x="2571750" y="2428875"/>
            <a:ext cx="3571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de seta reta 39"/>
          <p:cNvCxnSpPr/>
          <p:nvPr/>
        </p:nvCxnSpPr>
        <p:spPr>
          <a:xfrm rot="10800000">
            <a:off x="3214688" y="2428875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/>
          <p:nvPr/>
        </p:nvCxnSpPr>
        <p:spPr>
          <a:xfrm rot="10800000">
            <a:off x="3857625" y="2428875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de seta reta 43"/>
          <p:cNvCxnSpPr/>
          <p:nvPr/>
        </p:nvCxnSpPr>
        <p:spPr>
          <a:xfrm rot="10800000">
            <a:off x="4500563" y="2428875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de seta reta 45"/>
          <p:cNvCxnSpPr/>
          <p:nvPr/>
        </p:nvCxnSpPr>
        <p:spPr>
          <a:xfrm rot="10800000">
            <a:off x="5143500" y="2428875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de seta reta 47"/>
          <p:cNvCxnSpPr/>
          <p:nvPr/>
        </p:nvCxnSpPr>
        <p:spPr>
          <a:xfrm rot="10800000">
            <a:off x="5715000" y="2428875"/>
            <a:ext cx="50006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tângulo 48"/>
          <p:cNvSpPr/>
          <p:nvPr/>
        </p:nvSpPr>
        <p:spPr>
          <a:xfrm>
            <a:off x="1285875" y="5429250"/>
            <a:ext cx="571500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600" b="1" dirty="0">
                <a:solidFill>
                  <a:schemeClr val="tx1"/>
                </a:solidFill>
              </a:rPr>
              <a:t>C10</a:t>
            </a:r>
            <a:endParaRPr lang="pt-BR" sz="1600" b="1" dirty="0">
              <a:solidFill>
                <a:schemeClr val="tx1"/>
              </a:solidFill>
            </a:endParaRPr>
          </a:p>
        </p:txBody>
      </p:sp>
      <p:sp>
        <p:nvSpPr>
          <p:cNvPr id="127004" name="CaixaDeTexto 49"/>
          <p:cNvSpPr txBox="1">
            <a:spLocks noChangeArrowheads="1"/>
          </p:cNvSpPr>
          <p:nvPr/>
        </p:nvSpPr>
        <p:spPr bwMode="auto">
          <a:xfrm>
            <a:off x="500063" y="4929188"/>
            <a:ext cx="25003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/>
              <a:t>Byte de Texto Original</a:t>
            </a:r>
          </a:p>
        </p:txBody>
      </p:sp>
      <p:sp>
        <p:nvSpPr>
          <p:cNvPr id="51" name="Elipse 50"/>
          <p:cNvSpPr/>
          <p:nvPr/>
        </p:nvSpPr>
        <p:spPr>
          <a:xfrm>
            <a:off x="3643313" y="5429250"/>
            <a:ext cx="357187" cy="3571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b="1" dirty="0">
                <a:solidFill>
                  <a:srgbClr val="00B050"/>
                </a:solidFill>
              </a:rPr>
              <a:t>+</a:t>
            </a:r>
          </a:p>
        </p:txBody>
      </p:sp>
      <p:cxnSp>
        <p:nvCxnSpPr>
          <p:cNvPr id="53" name="Conector de seta reta 52"/>
          <p:cNvCxnSpPr/>
          <p:nvPr/>
        </p:nvCxnSpPr>
        <p:spPr>
          <a:xfrm rot="5400000">
            <a:off x="3572669" y="5072857"/>
            <a:ext cx="42703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de seta reta 56"/>
          <p:cNvCxnSpPr/>
          <p:nvPr/>
        </p:nvCxnSpPr>
        <p:spPr>
          <a:xfrm>
            <a:off x="1928813" y="5643563"/>
            <a:ext cx="15716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to 62"/>
          <p:cNvCxnSpPr/>
          <p:nvPr/>
        </p:nvCxnSpPr>
        <p:spPr>
          <a:xfrm>
            <a:off x="4071938" y="5643563"/>
            <a:ext cx="19288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de seta reta 71"/>
          <p:cNvCxnSpPr/>
          <p:nvPr/>
        </p:nvCxnSpPr>
        <p:spPr>
          <a:xfrm>
            <a:off x="6000750" y="5643563"/>
            <a:ext cx="121443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tângulo 72"/>
          <p:cNvSpPr/>
          <p:nvPr/>
        </p:nvSpPr>
        <p:spPr>
          <a:xfrm>
            <a:off x="5715000" y="5429250"/>
            <a:ext cx="571500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600" b="1" dirty="0">
                <a:solidFill>
                  <a:schemeClr val="tx1"/>
                </a:solidFill>
              </a:rPr>
              <a:t>P10</a:t>
            </a:r>
            <a:endParaRPr lang="pt-BR" sz="1600" b="1" dirty="0">
              <a:solidFill>
                <a:schemeClr val="tx1"/>
              </a:solidFill>
            </a:endParaRPr>
          </a:p>
        </p:txBody>
      </p:sp>
      <p:cxnSp>
        <p:nvCxnSpPr>
          <p:cNvPr id="43" name="Conector de seta reta 42"/>
          <p:cNvCxnSpPr>
            <a:endCxn id="20" idx="3"/>
          </p:cNvCxnSpPr>
          <p:nvPr/>
        </p:nvCxnSpPr>
        <p:spPr>
          <a:xfrm rot="10800000">
            <a:off x="4429125" y="4500563"/>
            <a:ext cx="50006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012" name="CaixaDeTexto 44"/>
          <p:cNvSpPr txBox="1">
            <a:spLocks noChangeArrowheads="1"/>
          </p:cNvSpPr>
          <p:nvPr/>
        </p:nvSpPr>
        <p:spPr bwMode="auto">
          <a:xfrm>
            <a:off x="5000625" y="4286250"/>
            <a:ext cx="8572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/>
              <a:t>Chave</a:t>
            </a:r>
          </a:p>
        </p:txBody>
      </p:sp>
      <p:sp>
        <p:nvSpPr>
          <p:cNvPr id="127013" name="CaixaDeTexto 46"/>
          <p:cNvSpPr txBox="1">
            <a:spLocks noChangeArrowheads="1"/>
          </p:cNvSpPr>
          <p:nvPr/>
        </p:nvSpPr>
        <p:spPr bwMode="auto">
          <a:xfrm>
            <a:off x="214313" y="3429000"/>
            <a:ext cx="1143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/>
              <a:t>seleciona o byte mais à esquerda</a:t>
            </a:r>
          </a:p>
        </p:txBody>
      </p:sp>
      <p:cxnSp>
        <p:nvCxnSpPr>
          <p:cNvPr id="41" name="Conector reto 40"/>
          <p:cNvCxnSpPr/>
          <p:nvPr/>
        </p:nvCxnSpPr>
        <p:spPr>
          <a:xfrm rot="5400000">
            <a:off x="2392363" y="5965825"/>
            <a:ext cx="64293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de seta reta 53"/>
          <p:cNvCxnSpPr/>
          <p:nvPr/>
        </p:nvCxnSpPr>
        <p:spPr>
          <a:xfrm>
            <a:off x="2714625" y="6286500"/>
            <a:ext cx="42148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to 63"/>
          <p:cNvCxnSpPr/>
          <p:nvPr/>
        </p:nvCxnSpPr>
        <p:spPr>
          <a:xfrm rot="5400000" flipH="1" flipV="1">
            <a:off x="5144294" y="4571207"/>
            <a:ext cx="3571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de seta reta 68"/>
          <p:cNvCxnSpPr/>
          <p:nvPr/>
        </p:nvCxnSpPr>
        <p:spPr>
          <a:xfrm rot="10800000">
            <a:off x="6357938" y="2786063"/>
            <a:ext cx="5715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de seta reta 81"/>
          <p:cNvCxnSpPr/>
          <p:nvPr/>
        </p:nvCxnSpPr>
        <p:spPr>
          <a:xfrm>
            <a:off x="571500" y="5643563"/>
            <a:ext cx="64293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Decifragem CFB</a:t>
            </a:r>
          </a:p>
        </p:txBody>
      </p:sp>
      <p:sp>
        <p:nvSpPr>
          <p:cNvPr id="128003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A decifragem com o modo feedback de cifra funciona exatamente como na cifragem.</a:t>
            </a:r>
          </a:p>
          <a:p>
            <a:endParaRPr lang="pt-BR" smtClean="0"/>
          </a:p>
          <a:p>
            <a:r>
              <a:rPr lang="pt-BR" smtClean="0"/>
              <a:t>Em particular, o conteúdo do registrador de deslocamento R (é cifrado e não decifrado), ou seja, recebe o byte que vem cifrado na transmissão.</a:t>
            </a:r>
          </a:p>
        </p:txBody>
      </p:sp>
      <p:sp>
        <p:nvSpPr>
          <p:cNvPr id="128004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D7280-C650-4640-8CB8-0F471EFE0E81}" type="slidenum">
              <a:rPr lang="pt-BR" smtClean="0"/>
              <a:pPr>
                <a:defRPr/>
              </a:pPr>
              <a:t>39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ECB – </a:t>
            </a:r>
            <a:r>
              <a:rPr lang="pt-BR" dirty="0" err="1" smtClean="0"/>
              <a:t>Electronic</a:t>
            </a:r>
            <a:r>
              <a:rPr lang="pt-BR" dirty="0" smtClean="0"/>
              <a:t> </a:t>
            </a:r>
            <a:r>
              <a:rPr lang="pt-BR" dirty="0" err="1" smtClean="0"/>
              <a:t>Code</a:t>
            </a:r>
            <a:r>
              <a:rPr lang="pt-BR" dirty="0" smtClean="0"/>
              <a:t> Book</a:t>
            </a:r>
            <a:endParaRPr lang="pt-BR" dirty="0" smtClean="0"/>
          </a:p>
        </p:txBody>
      </p:sp>
      <p:sp>
        <p:nvSpPr>
          <p:cNvPr id="8601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 smtClean="0"/>
              <a:t>técnica consiste em </a:t>
            </a:r>
            <a:r>
              <a:rPr lang="pt-BR" dirty="0" smtClean="0">
                <a:solidFill>
                  <a:schemeClr val="accent5">
                    <a:lumMod val="50000"/>
                  </a:schemeClr>
                </a:solidFill>
              </a:rPr>
              <a:t>dividir a mensagem em blocos</a:t>
            </a:r>
            <a:r>
              <a:rPr lang="pt-BR" dirty="0" smtClean="0"/>
              <a:t> de tamanho adequado, </a:t>
            </a:r>
            <a:r>
              <a:rPr lang="pt-BR" dirty="0" smtClean="0">
                <a:solidFill>
                  <a:schemeClr val="accent5">
                    <a:lumMod val="50000"/>
                  </a:schemeClr>
                </a:solidFill>
              </a:rPr>
              <a:t>cifrar os blocos em separado</a:t>
            </a:r>
            <a:r>
              <a:rPr lang="pt-BR" dirty="0" smtClean="0"/>
              <a:t> e </a:t>
            </a:r>
            <a:r>
              <a:rPr lang="pt-BR" dirty="0" smtClean="0">
                <a:solidFill>
                  <a:schemeClr val="accent5">
                    <a:lumMod val="50000"/>
                  </a:schemeClr>
                </a:solidFill>
              </a:rPr>
              <a:t>concatenar</a:t>
            </a:r>
            <a:r>
              <a:rPr lang="pt-BR" dirty="0" smtClean="0"/>
              <a:t> os blocos cifrados na mesma ordem. </a:t>
            </a:r>
          </a:p>
          <a:p>
            <a:endParaRPr lang="pt-BR" dirty="0" smtClean="0"/>
          </a:p>
        </p:txBody>
      </p:sp>
      <p:sp>
        <p:nvSpPr>
          <p:cNvPr id="86020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3912AA-B307-47AE-B479-044FAF3CA297}" type="slidenum">
              <a:rPr lang="pt-BR" smtClean="0"/>
              <a:pPr>
                <a:defRPr/>
              </a:pPr>
              <a:t>4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Decifragem CFB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E assim, o byte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C(2)</a:t>
            </a:r>
            <a:r>
              <a:rPr lang="pt-BR" dirty="0" smtClean="0"/>
              <a:t> em R, na extremidade à esquerda, cifrado em E com a chave K, e que é selecionado e submetido à </a:t>
            </a:r>
            <a:r>
              <a:rPr lang="pt-BR" dirty="0" smtClean="0">
                <a:solidFill>
                  <a:srgbClr val="C00000"/>
                </a:solidFill>
              </a:rPr>
              <a:t>operação XOR </a:t>
            </a:r>
            <a:r>
              <a:rPr lang="pt-BR" dirty="0" smtClean="0"/>
              <a:t>com o byte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C(10) </a:t>
            </a:r>
            <a:r>
              <a:rPr lang="pt-BR" dirty="0" smtClean="0"/>
              <a:t>transmitido e recebido, é o mesmo que sofreu a </a:t>
            </a:r>
            <a:r>
              <a:rPr lang="pt-BR" dirty="0" smtClean="0">
                <a:solidFill>
                  <a:srgbClr val="00B050"/>
                </a:solidFill>
              </a:rPr>
              <a:t>operação XOR </a:t>
            </a:r>
            <a:r>
              <a:rPr lang="pt-BR" dirty="0" smtClean="0"/>
              <a:t>com o byte </a:t>
            </a:r>
            <a:r>
              <a:rPr lang="pt-BR" dirty="0" smtClean="0">
                <a:solidFill>
                  <a:srgbClr val="00B050"/>
                </a:solidFill>
              </a:rPr>
              <a:t>P(10)</a:t>
            </a:r>
            <a:r>
              <a:rPr lang="pt-BR" dirty="0" smtClean="0"/>
              <a:t> do texto simples, para gerar </a:t>
            </a:r>
            <a:r>
              <a:rPr lang="pt-BR" dirty="0" smtClean="0">
                <a:solidFill>
                  <a:srgbClr val="0000CC"/>
                </a:solidFill>
              </a:rPr>
              <a:t>C(10)</a:t>
            </a:r>
            <a:r>
              <a:rPr lang="pt-BR" dirty="0" smtClean="0"/>
              <a:t> na primeira vez.</a:t>
            </a:r>
            <a:endParaRPr lang="pt-BR" dirty="0"/>
          </a:p>
        </p:txBody>
      </p:sp>
      <p:sp>
        <p:nvSpPr>
          <p:cNvPr id="129028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CEBAA2-148A-4A54-9DF5-AD31817F1B14}" type="slidenum">
              <a:rPr lang="pt-BR" smtClean="0"/>
              <a:pPr>
                <a:defRPr/>
              </a:pPr>
              <a:t>40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Decifragem CFB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pt-BR" dirty="0" smtClean="0"/>
          </a:p>
          <a:p>
            <a:pPr>
              <a:defRPr/>
            </a:pPr>
            <a:endParaRPr lang="pt-BR" dirty="0" smtClean="0"/>
          </a:p>
          <a:p>
            <a:pPr>
              <a:defRPr/>
            </a:pPr>
            <a:r>
              <a:rPr lang="pt-BR" dirty="0" smtClean="0"/>
              <a:t>Desde que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os dois registradores de deslocamento R (no transmissor e no receptor) permaneçam idênticos</a:t>
            </a:r>
            <a:r>
              <a:rPr lang="pt-BR" dirty="0" smtClean="0"/>
              <a:t>, a </a:t>
            </a:r>
            <a:r>
              <a:rPr lang="pt-BR" dirty="0" err="1" smtClean="0"/>
              <a:t>decifragem</a:t>
            </a:r>
            <a:r>
              <a:rPr lang="pt-BR" dirty="0" smtClean="0"/>
              <a:t> funcionará corretamente.</a:t>
            </a:r>
            <a:endParaRPr lang="pt-BR" dirty="0"/>
          </a:p>
        </p:txBody>
      </p:sp>
      <p:sp>
        <p:nvSpPr>
          <p:cNvPr id="130052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1B10F-3CE8-4AB9-BE62-179024E4F814}" type="slidenum">
              <a:rPr lang="pt-BR" smtClean="0"/>
              <a:pPr>
                <a:defRPr/>
              </a:pPr>
              <a:t>41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Problema no CFB</a:t>
            </a:r>
          </a:p>
        </p:txBody>
      </p:sp>
      <p:sp>
        <p:nvSpPr>
          <p:cNvPr id="13107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Se </a:t>
            </a:r>
            <a:r>
              <a:rPr lang="pt-BR" smtClean="0">
                <a:solidFill>
                  <a:srgbClr val="C00000"/>
                </a:solidFill>
              </a:rPr>
              <a:t>um bit do texto cifrado C(10) for invertido acidentalmente durante a transmissão</a:t>
            </a:r>
            <a:r>
              <a:rPr lang="pt-BR" smtClean="0"/>
              <a:t>, os bytes no registrador de deslocamento R no receptor, </a:t>
            </a:r>
            <a:r>
              <a:rPr lang="pt-BR" smtClean="0">
                <a:solidFill>
                  <a:srgbClr val="C00000"/>
                </a:solidFill>
              </a:rPr>
              <a:t>serão danificados</a:t>
            </a:r>
            <a:r>
              <a:rPr lang="pt-BR" smtClean="0"/>
              <a:t>, enquanto o </a:t>
            </a:r>
            <a:r>
              <a:rPr lang="pt-BR" smtClean="0">
                <a:solidFill>
                  <a:srgbClr val="0000CC"/>
                </a:solidFill>
              </a:rPr>
              <a:t>byte defeituoso estiver no registrador de deslocamento</a:t>
            </a:r>
            <a:r>
              <a:rPr lang="pt-BR" smtClean="0"/>
              <a:t>.</a:t>
            </a:r>
          </a:p>
        </p:txBody>
      </p:sp>
      <p:sp>
        <p:nvSpPr>
          <p:cNvPr id="13107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7F04B-8D74-4383-8F15-349D6ED40B12}" type="slidenum">
              <a:rPr lang="pt-BR" smtClean="0"/>
              <a:pPr>
                <a:defRPr/>
              </a:pPr>
              <a:t>42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Problema com CFB</a:t>
            </a:r>
          </a:p>
        </p:txBody>
      </p:sp>
      <p:sp>
        <p:nvSpPr>
          <p:cNvPr id="1320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endParaRPr lang="pt-BR" smtClean="0"/>
          </a:p>
          <a:p>
            <a:r>
              <a:rPr lang="pt-BR" smtClean="0"/>
              <a:t>Depois que o </a:t>
            </a:r>
            <a:r>
              <a:rPr lang="pt-BR" smtClean="0">
                <a:solidFill>
                  <a:srgbClr val="00B050"/>
                </a:solidFill>
              </a:rPr>
              <a:t>byte defeituoso é empurrado para fora do registrador</a:t>
            </a:r>
            <a:r>
              <a:rPr lang="pt-BR" smtClean="0"/>
              <a:t> de deslocamento, o </a:t>
            </a:r>
            <a:r>
              <a:rPr lang="pt-BR" smtClean="0">
                <a:solidFill>
                  <a:srgbClr val="0000CC"/>
                </a:solidFill>
              </a:rPr>
              <a:t>texto simples volta a ser gerado corretamente</a:t>
            </a:r>
            <a:r>
              <a:rPr lang="pt-BR" smtClean="0"/>
              <a:t> outra vez.</a:t>
            </a:r>
          </a:p>
        </p:txBody>
      </p:sp>
      <p:sp>
        <p:nvSpPr>
          <p:cNvPr id="132100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BBDC6E-200B-4C8A-B762-52ECCEEA1575}" type="slidenum">
              <a:rPr lang="pt-BR" smtClean="0"/>
              <a:pPr>
                <a:defRPr/>
              </a:pPr>
              <a:t>43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Problema com CFB</a:t>
            </a:r>
          </a:p>
        </p:txBody>
      </p:sp>
      <p:sp>
        <p:nvSpPr>
          <p:cNvPr id="13312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Deste modo, </a:t>
            </a:r>
            <a:r>
              <a:rPr lang="pt-BR" smtClean="0">
                <a:solidFill>
                  <a:srgbClr val="00B050"/>
                </a:solidFill>
              </a:rPr>
              <a:t>os efeitos de um único bit invertido são relativamente localizados</a:t>
            </a:r>
            <a:r>
              <a:rPr lang="pt-BR" smtClean="0"/>
              <a:t> e </a:t>
            </a:r>
            <a:r>
              <a:rPr lang="pt-BR" smtClean="0">
                <a:solidFill>
                  <a:srgbClr val="0000CC"/>
                </a:solidFill>
              </a:rPr>
              <a:t>não arruinam o restante da mensagem</a:t>
            </a:r>
            <a:r>
              <a:rPr lang="pt-BR" smtClean="0"/>
              <a:t>.</a:t>
            </a:r>
          </a:p>
          <a:p>
            <a:endParaRPr lang="pt-BR" smtClean="0"/>
          </a:p>
          <a:p>
            <a:r>
              <a:rPr lang="pt-BR" smtClean="0"/>
              <a:t>Mas, </a:t>
            </a:r>
            <a:r>
              <a:rPr lang="pt-BR" smtClean="0">
                <a:solidFill>
                  <a:srgbClr val="C00000"/>
                </a:solidFill>
              </a:rPr>
              <a:t>arruinam uma quantidade de bits igual ao comprimento </a:t>
            </a:r>
            <a:r>
              <a:rPr lang="pt-BR" smtClean="0"/>
              <a:t>do registrador R de deslocamento.</a:t>
            </a:r>
          </a:p>
        </p:txBody>
      </p:sp>
      <p:sp>
        <p:nvSpPr>
          <p:cNvPr id="13312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02A7DE-87EB-4882-AA6B-C24ADD7F7BAE}" type="slidenum">
              <a:rPr lang="pt-BR" smtClean="0"/>
              <a:pPr>
                <a:defRPr/>
              </a:pPr>
              <a:t>44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BR" smtClean="0"/>
              <a:t>CFB – Cipher FeedBack</a:t>
            </a:r>
          </a:p>
        </p:txBody>
      </p:sp>
      <p:sp>
        <p:nvSpPr>
          <p:cNvPr id="134147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CEC391-9A22-449E-9E3B-33AA64E86645}" type="slidenum">
              <a:rPr lang="pt-BR" smtClean="0"/>
              <a:pPr>
                <a:defRPr/>
              </a:pPr>
              <a:t>45</a:t>
            </a:fld>
            <a:endParaRPr lang="pt-BR" smtClean="0"/>
          </a:p>
        </p:txBody>
      </p:sp>
      <p:pic>
        <p:nvPicPr>
          <p:cNvPr id="13414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3714750"/>
            <a:ext cx="7786687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4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" y="928688"/>
            <a:ext cx="8215312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4150" name="CaixaDeTexto 11"/>
          <p:cNvSpPr txBox="1">
            <a:spLocks noChangeArrowheads="1"/>
          </p:cNvSpPr>
          <p:nvPr/>
        </p:nvSpPr>
        <p:spPr bwMode="auto">
          <a:xfrm>
            <a:off x="2000250" y="3143250"/>
            <a:ext cx="12858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400"/>
              <a:t>   Ciphertext</a:t>
            </a:r>
          </a:p>
        </p:txBody>
      </p:sp>
      <p:sp>
        <p:nvSpPr>
          <p:cNvPr id="134151" name="CaixaDeTexto 13"/>
          <p:cNvSpPr txBox="1">
            <a:spLocks noChangeArrowheads="1"/>
          </p:cNvSpPr>
          <p:nvPr/>
        </p:nvSpPr>
        <p:spPr bwMode="auto">
          <a:xfrm>
            <a:off x="4500563" y="3143250"/>
            <a:ext cx="12858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400"/>
              <a:t>    Ciphertext</a:t>
            </a:r>
          </a:p>
        </p:txBody>
      </p:sp>
      <p:sp>
        <p:nvSpPr>
          <p:cNvPr id="134152" name="CaixaDeTexto 14"/>
          <p:cNvSpPr txBox="1">
            <a:spLocks noChangeArrowheads="1"/>
          </p:cNvSpPr>
          <p:nvPr/>
        </p:nvSpPr>
        <p:spPr bwMode="auto">
          <a:xfrm>
            <a:off x="7429500" y="3143250"/>
            <a:ext cx="10715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400"/>
              <a:t>Ciphertext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smtClean="0">
                <a:solidFill>
                  <a:srgbClr val="C00000"/>
                </a:solidFill>
              </a:rPr>
              <a:t>OFB –Output Feedback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pt-BR" dirty="0" smtClean="0"/>
          </a:p>
          <a:p>
            <a:pPr>
              <a:defRPr/>
            </a:pPr>
            <a:endParaRPr lang="pt-BR" dirty="0" smtClean="0"/>
          </a:p>
          <a:p>
            <a:pPr>
              <a:defRPr/>
            </a:pPr>
            <a:r>
              <a:rPr lang="pt-BR" dirty="0" smtClean="0"/>
              <a:t>O modo OFB é análogo ao CFB, mas que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pode ser utilizado em aplicações em que a propagação de erros</a:t>
            </a:r>
            <a:r>
              <a:rPr lang="pt-BR" dirty="0" smtClean="0"/>
              <a:t> não pode ser tolerada.</a:t>
            </a:r>
            <a:endParaRPr lang="pt-BR" dirty="0"/>
          </a:p>
        </p:txBody>
      </p:sp>
      <p:sp>
        <p:nvSpPr>
          <p:cNvPr id="135172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19C1C1-BD2D-4081-8C22-D5239BDEC703}" type="slidenum">
              <a:rPr lang="pt-BR" smtClean="0"/>
              <a:pPr>
                <a:defRPr/>
              </a:pPr>
              <a:t>46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smtClean="0">
                <a:solidFill>
                  <a:srgbClr val="C00000"/>
                </a:solidFill>
              </a:rPr>
              <a:t>Stream Cipher </a:t>
            </a:r>
          </a:p>
        </p:txBody>
      </p:sp>
      <p:sp>
        <p:nvSpPr>
          <p:cNvPr id="13619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endParaRPr lang="pt-BR" smtClean="0"/>
          </a:p>
          <a:p>
            <a:r>
              <a:rPr lang="pt-BR" smtClean="0"/>
              <a:t>Mas, existem aplicações em que um erro de transmissão de 1 bit alterando 64 bits de texto simples provoca um impacto grande demais.</a:t>
            </a:r>
          </a:p>
        </p:txBody>
      </p:sp>
      <p:sp>
        <p:nvSpPr>
          <p:cNvPr id="13619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D8E5C1-F4D9-4FBB-B3C5-E934B6CE2407}" type="slidenum">
              <a:rPr lang="pt-BR" smtClean="0"/>
              <a:pPr>
                <a:defRPr/>
              </a:pPr>
              <a:t>47</a:t>
            </a:fld>
            <a:endParaRPr lang="pt-BR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Stream Cipher</a:t>
            </a:r>
          </a:p>
        </p:txBody>
      </p:sp>
      <p:sp>
        <p:nvSpPr>
          <p:cNvPr id="13721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Para essas aplicações existe uma outra opção, o Modo de Cifra de Fluxo (stream cipher mode).</a:t>
            </a:r>
          </a:p>
          <a:p>
            <a:endParaRPr lang="pt-BR" smtClean="0"/>
          </a:p>
          <a:p>
            <a:r>
              <a:rPr lang="pt-BR" smtClean="0"/>
              <a:t>Funciona, inicialmente, criptografando um vetor de inicialização IV com uma chave para obter um bloco cifrado de saída.</a:t>
            </a:r>
          </a:p>
        </p:txBody>
      </p:sp>
      <p:sp>
        <p:nvSpPr>
          <p:cNvPr id="137220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008141-8CFE-4BEE-8D8D-BFB235F3E149}" type="slidenum">
              <a:rPr lang="pt-BR" smtClean="0"/>
              <a:pPr>
                <a:defRPr/>
              </a:pPr>
              <a:t>48</a:t>
            </a:fld>
            <a:endParaRPr lang="pt-BR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Stream Cipher</a:t>
            </a:r>
          </a:p>
        </p:txBody>
      </p:sp>
      <p:sp>
        <p:nvSpPr>
          <p:cNvPr id="13824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mtClean="0"/>
              <a:t>O bloco de saída cifrado é então criptografado, usando-se a chave para obter um segundo bloco cifrado de saída.</a:t>
            </a:r>
          </a:p>
          <a:p>
            <a:endParaRPr lang="pt-BR" smtClean="0"/>
          </a:p>
          <a:p>
            <a:r>
              <a:rPr lang="pt-BR" smtClean="0"/>
              <a:t>Esse segundo bloco é criptografado com a chave para se obter um terceiro bloco cifrado de saída. </a:t>
            </a:r>
          </a:p>
          <a:p>
            <a:endParaRPr lang="pt-BR" smtClean="0"/>
          </a:p>
          <a:p>
            <a:r>
              <a:rPr lang="pt-BR" smtClean="0"/>
              <a:t>E assim por diante ...</a:t>
            </a:r>
          </a:p>
        </p:txBody>
      </p:sp>
      <p:sp>
        <p:nvSpPr>
          <p:cNvPr id="13824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160D7E-4441-43EB-94B7-E4A1CE27DD09}" type="slidenum">
              <a:rPr lang="pt-BR" smtClean="0"/>
              <a:pPr>
                <a:defRPr/>
              </a:pPr>
              <a:t>49</a:t>
            </a:fld>
            <a:endParaRPr lang="pt-BR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Electronic Code Book - ECB</a:t>
            </a:r>
          </a:p>
        </p:txBody>
      </p:sp>
      <p:sp>
        <p:nvSpPr>
          <p:cNvPr id="87043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6D96E3-A47B-4000-9CC6-6BB3D20B9E3A}" type="slidenum">
              <a:rPr lang="pt-BR" smtClean="0"/>
              <a:pPr>
                <a:defRPr/>
              </a:pPr>
              <a:t>5</a:t>
            </a:fld>
            <a:endParaRPr lang="pt-BR" smtClean="0"/>
          </a:p>
        </p:txBody>
      </p:sp>
      <p:pic>
        <p:nvPicPr>
          <p:cNvPr id="87044" name="Picture 2" descr="Imagem:Ecb encryption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" y="1357313"/>
            <a:ext cx="7858125" cy="478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Stream Cipher</a:t>
            </a:r>
          </a:p>
        </p:txBody>
      </p:sp>
      <p:sp>
        <p:nvSpPr>
          <p:cNvPr id="13926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Assim, é formada </a:t>
            </a:r>
            <a:r>
              <a:rPr lang="pt-BR" smtClean="0">
                <a:solidFill>
                  <a:srgbClr val="0000CC"/>
                </a:solidFill>
              </a:rPr>
              <a:t>uma sequência de blocos cifrados de saída</a:t>
            </a:r>
            <a:r>
              <a:rPr lang="pt-BR" smtClean="0"/>
              <a:t>, </a:t>
            </a:r>
            <a:r>
              <a:rPr lang="pt-BR" smtClean="0">
                <a:solidFill>
                  <a:srgbClr val="00B050"/>
                </a:solidFill>
              </a:rPr>
              <a:t>arbitrariamente grande</a:t>
            </a:r>
            <a:r>
              <a:rPr lang="pt-BR" smtClean="0"/>
              <a:t>, de blocos cifrados de saída concatenados.</a:t>
            </a:r>
          </a:p>
          <a:p>
            <a:endParaRPr lang="pt-BR" smtClean="0"/>
          </a:p>
          <a:p>
            <a:r>
              <a:rPr lang="pt-BR" smtClean="0"/>
              <a:t>Essa </a:t>
            </a:r>
            <a:r>
              <a:rPr lang="pt-BR" smtClean="0">
                <a:solidFill>
                  <a:srgbClr val="0000CC"/>
                </a:solidFill>
              </a:rPr>
              <a:t>sequência </a:t>
            </a:r>
            <a:r>
              <a:rPr lang="pt-BR" smtClean="0"/>
              <a:t>é chamada de </a:t>
            </a:r>
            <a:r>
              <a:rPr lang="pt-BR" b="1" smtClean="0">
                <a:solidFill>
                  <a:srgbClr val="0000CC"/>
                </a:solidFill>
              </a:rPr>
              <a:t>fluxo de chaves</a:t>
            </a:r>
            <a:r>
              <a:rPr lang="pt-BR" smtClean="0"/>
              <a:t>.</a:t>
            </a:r>
          </a:p>
        </p:txBody>
      </p:sp>
      <p:sp>
        <p:nvSpPr>
          <p:cNvPr id="139268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9614CB-C659-4431-95E9-50F88D44AD2F}" type="slidenum">
              <a:rPr lang="pt-BR" smtClean="0"/>
              <a:pPr>
                <a:defRPr/>
              </a:pPr>
              <a:t>50</a:t>
            </a:fld>
            <a:endParaRPr lang="pt-BR" smtClean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Stream Cipher</a:t>
            </a:r>
          </a:p>
        </p:txBody>
      </p:sp>
      <p:sp>
        <p:nvSpPr>
          <p:cNvPr id="14029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endParaRPr lang="pt-BR" smtClean="0"/>
          </a:p>
          <a:p>
            <a:r>
              <a:rPr lang="pt-BR" smtClean="0"/>
              <a:t>A sequência formando o </a:t>
            </a:r>
            <a:r>
              <a:rPr lang="pt-BR" b="1" smtClean="0">
                <a:solidFill>
                  <a:srgbClr val="0000CC"/>
                </a:solidFill>
              </a:rPr>
              <a:t>fluxo de chaves </a:t>
            </a:r>
            <a:r>
              <a:rPr lang="pt-BR" smtClean="0"/>
              <a:t>é tratada como </a:t>
            </a:r>
            <a:r>
              <a:rPr lang="pt-BR" smtClean="0">
                <a:solidFill>
                  <a:srgbClr val="C00000"/>
                </a:solidFill>
              </a:rPr>
              <a:t>uma chave única </a:t>
            </a:r>
            <a:r>
              <a:rPr lang="pt-BR" smtClean="0"/>
              <a:t>e submetida a uma </a:t>
            </a:r>
            <a:r>
              <a:rPr lang="pt-BR" smtClean="0">
                <a:solidFill>
                  <a:srgbClr val="00B050"/>
                </a:solidFill>
              </a:rPr>
              <a:t>operação XOR com o texto simples</a:t>
            </a:r>
            <a:r>
              <a:rPr lang="pt-BR" smtClean="0"/>
              <a:t>.</a:t>
            </a:r>
          </a:p>
        </p:txBody>
      </p:sp>
      <p:sp>
        <p:nvSpPr>
          <p:cNvPr id="140292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C45177-D8BE-40DB-9FE3-720BF5E23330}" type="slidenum">
              <a:rPr lang="pt-BR" smtClean="0"/>
              <a:pPr>
                <a:defRPr/>
              </a:pPr>
              <a:t>51</a:t>
            </a:fld>
            <a:endParaRPr lang="pt-BR" smtClean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Stream Cipher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Observe que o </a:t>
            </a:r>
            <a:r>
              <a:rPr lang="pt-BR" b="1" dirty="0" smtClean="0">
                <a:solidFill>
                  <a:srgbClr val="0000CC"/>
                </a:solidFill>
              </a:rPr>
              <a:t>fluxo de chaves </a:t>
            </a:r>
            <a:r>
              <a:rPr lang="pt-BR" dirty="0" smtClean="0"/>
              <a:t>formado é independente dos dados (texto simples), e portanto, pode ser calculado com antecedência, se necessário.</a:t>
            </a:r>
          </a:p>
          <a:p>
            <a:pPr>
              <a:defRPr/>
            </a:pPr>
            <a:endParaRPr lang="pt-BR" dirty="0" smtClean="0"/>
          </a:p>
          <a:p>
            <a:pPr>
              <a:defRPr/>
            </a:pPr>
            <a:r>
              <a:rPr lang="pt-BR" dirty="0" smtClean="0"/>
              <a:t>O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fluxo de chaves </a:t>
            </a:r>
            <a:r>
              <a:rPr lang="pt-BR" dirty="0" smtClean="0"/>
              <a:t>é completamente insensível (não sujeito) a erros de transmissão.</a:t>
            </a:r>
            <a:endParaRPr lang="pt-BR" dirty="0"/>
          </a:p>
        </p:txBody>
      </p:sp>
      <p:sp>
        <p:nvSpPr>
          <p:cNvPr id="14131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9A2CDA-F6D7-4715-A01F-6F5B79502F14}" type="slidenum">
              <a:rPr lang="pt-BR" smtClean="0"/>
              <a:pPr>
                <a:defRPr/>
              </a:pPr>
              <a:t>52</a:t>
            </a:fld>
            <a:endParaRPr lang="pt-BR" smtClean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Decifrando STC</a:t>
            </a:r>
          </a:p>
        </p:txBody>
      </p:sp>
      <p:sp>
        <p:nvSpPr>
          <p:cNvPr id="14233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A decifragem ocorre gerando-se o mesmo fluxo de chaves no lado do receptor.</a:t>
            </a:r>
          </a:p>
          <a:p>
            <a:endParaRPr lang="pt-BR" smtClean="0"/>
          </a:p>
          <a:p>
            <a:r>
              <a:rPr lang="pt-BR" smtClean="0"/>
              <a:t>Como o fluxo de chaves só depende do IV e das chaves geradas, ele não é afetado por erros de transmissão no texto cifrado.</a:t>
            </a:r>
          </a:p>
        </p:txBody>
      </p:sp>
      <p:sp>
        <p:nvSpPr>
          <p:cNvPr id="142340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A67D26-AE05-44E3-86D6-FD8283C9375B}" type="slidenum">
              <a:rPr lang="pt-BR" smtClean="0"/>
              <a:pPr>
                <a:defRPr/>
              </a:pPr>
              <a:t>53</a:t>
            </a:fld>
            <a:endParaRPr lang="pt-BR" smtClean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Decifragem STC</a:t>
            </a:r>
          </a:p>
        </p:txBody>
      </p:sp>
      <p:sp>
        <p:nvSpPr>
          <p:cNvPr id="14336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endParaRPr lang="pt-BR" smtClean="0"/>
          </a:p>
          <a:p>
            <a:r>
              <a:rPr lang="pt-BR" smtClean="0"/>
              <a:t>Desse modo, um erro de 1 bit no texto cifrado transmitido gera apenas um erro de 1 bit no texto simples decifrado.</a:t>
            </a:r>
          </a:p>
        </p:txBody>
      </p:sp>
      <p:sp>
        <p:nvSpPr>
          <p:cNvPr id="14336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7F864-0600-4A26-8FE3-9CB895D7B0A1}" type="slidenum">
              <a:rPr lang="pt-BR" smtClean="0"/>
              <a:pPr>
                <a:defRPr/>
              </a:pPr>
              <a:t>54</a:t>
            </a:fld>
            <a:endParaRPr lang="pt-BR" smtClean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Cifrando e Decifrando em STC</a:t>
            </a:r>
          </a:p>
        </p:txBody>
      </p:sp>
      <p:pic>
        <p:nvPicPr>
          <p:cNvPr id="144387" name="Espaço Reservado para Conteúdo 4" descr="DIGITALIZAR002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8625" y="1785938"/>
            <a:ext cx="8286750" cy="4286250"/>
          </a:xfrm>
        </p:spPr>
      </p:pic>
      <p:sp>
        <p:nvSpPr>
          <p:cNvPr id="144388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B8D015-862E-4EE6-8143-541A4124D69B}" type="slidenum">
              <a:rPr lang="pt-BR" smtClean="0"/>
              <a:pPr>
                <a:defRPr/>
              </a:pPr>
              <a:t>55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Stream Cipher  X  Block Cipher</a:t>
            </a:r>
          </a:p>
        </p:txBody>
      </p:sp>
      <p:sp>
        <p:nvSpPr>
          <p:cNvPr id="14541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Cifradores de fluxo, tipicamente, executam em uma velocidade maior que os cifradores de bloco.</a:t>
            </a:r>
          </a:p>
          <a:p>
            <a:endParaRPr lang="pt-BR" smtClean="0"/>
          </a:p>
          <a:p>
            <a:r>
              <a:rPr lang="pt-BR" smtClean="0"/>
              <a:t>Têm uma complexidade de Hardware menor.</a:t>
            </a:r>
          </a:p>
        </p:txBody>
      </p:sp>
      <p:sp>
        <p:nvSpPr>
          <p:cNvPr id="145412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49D954-D71F-46F1-896C-9ED607C2C202}" type="slidenum">
              <a:rPr lang="pt-BR" smtClean="0"/>
              <a:pPr>
                <a:defRPr/>
              </a:pPr>
              <a:t>56</a:t>
            </a:fld>
            <a:endParaRPr lang="pt-BR" smtClean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Problemas de Segurança</a:t>
            </a:r>
          </a:p>
        </p:txBody>
      </p:sp>
      <p:sp>
        <p:nvSpPr>
          <p:cNvPr id="14643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endParaRPr lang="pt-BR" smtClean="0"/>
          </a:p>
          <a:p>
            <a:r>
              <a:rPr lang="pt-BR" smtClean="0"/>
              <a:t>Contudo, cifradores de fluxo podem ser susceptíveis a sérios problemas de segurança, se usados incorretamente.</a:t>
            </a:r>
          </a:p>
        </p:txBody>
      </p:sp>
      <p:sp>
        <p:nvSpPr>
          <p:cNvPr id="14643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8701A-8900-4BFA-B98B-169D58572DDD}" type="slidenum">
              <a:rPr lang="pt-BR" smtClean="0"/>
              <a:pPr>
                <a:defRPr/>
              </a:pPr>
              <a:t>57</a:t>
            </a:fld>
            <a:endParaRPr lang="pt-BR" smtClean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Problemas de Segurança</a:t>
            </a:r>
          </a:p>
        </p:txBody>
      </p:sp>
      <p:sp>
        <p:nvSpPr>
          <p:cNvPr id="14745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É essencial nunca se usar o IV duas vezes ou mais, pois isso irá gerar o mesmo fluxo de chaves C, o tempo todo.</a:t>
            </a:r>
          </a:p>
          <a:p>
            <a:endParaRPr lang="pt-BR" smtClean="0"/>
          </a:p>
          <a:p>
            <a:r>
              <a:rPr lang="pt-BR" smtClean="0"/>
              <a:t>O par (IV, C) é inconveniente.</a:t>
            </a:r>
          </a:p>
          <a:p>
            <a:endParaRPr lang="pt-BR" smtClean="0"/>
          </a:p>
        </p:txBody>
      </p:sp>
      <p:sp>
        <p:nvSpPr>
          <p:cNvPr id="147460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B1E339-3167-441F-B1FA-367502860ECB}" type="slidenum">
              <a:rPr lang="pt-BR" smtClean="0"/>
              <a:pPr>
                <a:defRPr/>
              </a:pPr>
              <a:t>58</a:t>
            </a:fld>
            <a:endParaRPr lang="pt-BR" smtClean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Problemas de Segurança</a:t>
            </a:r>
          </a:p>
        </p:txBody>
      </p:sp>
      <p:sp>
        <p:nvSpPr>
          <p:cNvPr id="14848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endParaRPr lang="pt-BR" smtClean="0"/>
          </a:p>
          <a:p>
            <a:r>
              <a:rPr lang="pt-BR" smtClean="0"/>
              <a:t>O uso de um mesmo fluxo de chaves C, duas vezes, expõe o texto cifrado a um ataque de reutilização do fluxo de chaves C.</a:t>
            </a:r>
          </a:p>
          <a:p>
            <a:endParaRPr lang="pt-BR" smtClean="0"/>
          </a:p>
        </p:txBody>
      </p:sp>
      <p:sp>
        <p:nvSpPr>
          <p:cNvPr id="14848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FC454B-B651-4508-9F83-8EE4E5108E74}" type="slidenum">
              <a:rPr lang="pt-BR" smtClean="0"/>
              <a:pPr>
                <a:defRPr/>
              </a:pPr>
              <a:t>59</a:t>
            </a:fld>
            <a:endParaRPr lang="pt-BR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ECB</a:t>
            </a:r>
          </a:p>
        </p:txBody>
      </p:sp>
      <p:sp>
        <p:nvSpPr>
          <p:cNvPr id="88067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BEC9D9-F6EB-49C2-8542-841357EEA674}" type="slidenum">
              <a:rPr lang="pt-BR" smtClean="0"/>
              <a:pPr>
                <a:defRPr/>
              </a:pPr>
              <a:t>6</a:t>
            </a:fld>
            <a:endParaRPr lang="pt-BR" smtClean="0"/>
          </a:p>
        </p:txBody>
      </p:sp>
      <p:pic>
        <p:nvPicPr>
          <p:cNvPr id="88068" name="Picture 2" descr="Imagem:Ecb decryption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5" y="1428750"/>
            <a:ext cx="7786688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Título 1"/>
          <p:cNvSpPr>
            <a:spLocks noGrp="1"/>
          </p:cNvSpPr>
          <p:nvPr>
            <p:ph type="title"/>
          </p:nvPr>
        </p:nvSpPr>
        <p:spPr>
          <a:xfrm>
            <a:off x="428625" y="500063"/>
            <a:ext cx="8229600" cy="1143000"/>
          </a:xfrm>
        </p:spPr>
        <p:txBody>
          <a:bodyPr/>
          <a:lstStyle/>
          <a:p>
            <a:r>
              <a:rPr lang="pt-BR" smtClean="0"/>
              <a:t>Um ataque em STC</a:t>
            </a:r>
          </a:p>
        </p:txBody>
      </p:sp>
      <p:sp>
        <p:nvSpPr>
          <p:cNvPr id="149507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mtClean="0"/>
              <a:t>Sejam A e B mensagens do mesmo comprimento, ambas criptografadas usando-se a mesma chave C.</a:t>
            </a:r>
          </a:p>
          <a:p>
            <a:endParaRPr lang="pt-BR" smtClean="0"/>
          </a:p>
          <a:p>
            <a:r>
              <a:rPr lang="pt-BR" smtClean="0"/>
              <a:t>E(A) = A  xor C</a:t>
            </a:r>
          </a:p>
          <a:p>
            <a:r>
              <a:rPr lang="pt-BR" smtClean="0"/>
              <a:t>E(B) = B  xor C</a:t>
            </a:r>
          </a:p>
          <a:p>
            <a:r>
              <a:rPr lang="pt-BR" smtClean="0"/>
              <a:t>Se um adversário capturar E(A) e E(B), ele pode facilmente computar: </a:t>
            </a:r>
            <a:br>
              <a:rPr lang="pt-BR" smtClean="0"/>
            </a:br>
            <a:r>
              <a:rPr lang="pt-BR" smtClean="0"/>
              <a:t>           E(A) xor E(B). </a:t>
            </a:r>
          </a:p>
          <a:p>
            <a:endParaRPr lang="pt-BR" smtClean="0"/>
          </a:p>
          <a:p>
            <a:endParaRPr lang="pt-BR" smtClean="0"/>
          </a:p>
        </p:txBody>
      </p:sp>
      <p:sp>
        <p:nvSpPr>
          <p:cNvPr id="149508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17CC66-7BDF-4329-A825-7E51C48223CE}" type="slidenum">
              <a:rPr lang="pt-BR" smtClean="0"/>
              <a:pPr>
                <a:defRPr/>
              </a:pPr>
              <a:t>60</a:t>
            </a:fld>
            <a:endParaRPr lang="pt-BR" smtClean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Um ataque em STC</a:t>
            </a:r>
          </a:p>
        </p:txBody>
      </p:sp>
      <p:sp>
        <p:nvSpPr>
          <p:cNvPr id="15053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Contudo, xor é uma operação comutativa e também  X xor X = 0.</a:t>
            </a:r>
          </a:p>
          <a:p>
            <a:endParaRPr lang="pt-BR" smtClean="0"/>
          </a:p>
          <a:p>
            <a:r>
              <a:rPr lang="pt-BR" smtClean="0"/>
              <a:t>Assim, E(A) xor E(B) = </a:t>
            </a:r>
            <a:br>
              <a:rPr lang="pt-BR" smtClean="0"/>
            </a:br>
            <a:r>
              <a:rPr lang="pt-BR" smtClean="0"/>
              <a:t>    = (A xor C) xor (B xor C)  =</a:t>
            </a:r>
          </a:p>
          <a:p>
            <a:pPr>
              <a:buFont typeface="Wingdings" pitchFamily="2" charset="2"/>
              <a:buNone/>
            </a:pPr>
            <a:r>
              <a:rPr lang="pt-BR" smtClean="0"/>
              <a:t>       = (A xor B) xor C xor C =</a:t>
            </a:r>
            <a:br>
              <a:rPr lang="pt-BR" smtClean="0"/>
            </a:br>
            <a:r>
              <a:rPr lang="pt-BR" smtClean="0"/>
              <a:t>    = (A xor B) xor 0</a:t>
            </a:r>
          </a:p>
          <a:p>
            <a:pPr>
              <a:buFont typeface="Wingdings" pitchFamily="2" charset="2"/>
              <a:buNone/>
            </a:pPr>
            <a:r>
              <a:rPr lang="pt-BR" smtClean="0"/>
              <a:t>       = A xor B  o que elimina a chave C.</a:t>
            </a:r>
          </a:p>
        </p:txBody>
      </p:sp>
      <p:sp>
        <p:nvSpPr>
          <p:cNvPr id="150532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6EED02-1A24-4DF3-BC35-2AE7F36BB958}" type="slidenum">
              <a:rPr lang="pt-BR" smtClean="0"/>
              <a:pPr>
                <a:defRPr/>
              </a:pPr>
              <a:t>61</a:t>
            </a:fld>
            <a:endParaRPr lang="pt-BR" smtClean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Um ataque em STC</a:t>
            </a:r>
          </a:p>
        </p:txBody>
      </p:sp>
      <p:sp>
        <p:nvSpPr>
          <p:cNvPr id="15155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Agora o atacante tem um XOR do dois textos simples A e B transmitidos. </a:t>
            </a:r>
          </a:p>
          <a:p>
            <a:endParaRPr lang="pt-BR" smtClean="0"/>
          </a:p>
          <a:p>
            <a:r>
              <a:rPr lang="pt-BR" smtClean="0"/>
              <a:t>Se um deles for conhecido ou puder ser encontrado, o outro também poderá ser encontrado.</a:t>
            </a:r>
          </a:p>
          <a:p>
            <a:endParaRPr lang="pt-BR" smtClean="0"/>
          </a:p>
        </p:txBody>
      </p:sp>
      <p:sp>
        <p:nvSpPr>
          <p:cNvPr id="15155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3902C6-6880-4663-800F-0E5576A858C0}" type="slidenum">
              <a:rPr lang="pt-BR" smtClean="0"/>
              <a:pPr>
                <a:defRPr/>
              </a:pPr>
              <a:t>62</a:t>
            </a:fld>
            <a:endParaRPr lang="pt-BR" smtClean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Um ataque em STC</a:t>
            </a:r>
          </a:p>
        </p:txBody>
      </p:sp>
      <p:sp>
        <p:nvSpPr>
          <p:cNvPr id="15257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Em todo caso, o XOR de dois textos simples poderá ser atacado com o uso de propriedades estatísticas sobre um dos textos.</a:t>
            </a:r>
          </a:p>
          <a:p>
            <a:endParaRPr lang="pt-BR" smtClean="0"/>
          </a:p>
          <a:p>
            <a:r>
              <a:rPr lang="pt-BR" smtClean="0"/>
              <a:t>Em resumo, equipado com o XOR de dois textos simples, o criptoanalista tem uma excelente chance de deduzí-los. </a:t>
            </a:r>
          </a:p>
          <a:p>
            <a:endParaRPr lang="pt-BR" smtClean="0"/>
          </a:p>
        </p:txBody>
      </p:sp>
      <p:sp>
        <p:nvSpPr>
          <p:cNvPr id="152580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FB480B-CAB4-4F00-806F-20CF8CB2119F}" type="slidenum">
              <a:rPr lang="pt-BR" smtClean="0"/>
              <a:pPr>
                <a:defRPr/>
              </a:pPr>
              <a:t>63</a:t>
            </a:fld>
            <a:endParaRPr lang="pt-BR" smtClean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Aplicação de Stream Cipher</a:t>
            </a:r>
          </a:p>
        </p:txBody>
      </p:sp>
      <p:sp>
        <p:nvSpPr>
          <p:cNvPr id="15360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Um </a:t>
            </a:r>
            <a:r>
              <a:rPr lang="en-US" smtClean="0">
                <a:solidFill>
                  <a:srgbClr val="CC3300"/>
                </a:solidFill>
              </a:rPr>
              <a:t>cifrador de fluxo (A5/1) utilizado para prover comunicação privada em GSM</a:t>
            </a:r>
            <a:r>
              <a:rPr lang="en-US" smtClean="0"/>
              <a:t> é baseado num </a:t>
            </a:r>
            <a:r>
              <a:rPr lang="en-US" smtClean="0">
                <a:solidFill>
                  <a:srgbClr val="0000CC"/>
                </a:solidFill>
              </a:rPr>
              <a:t>registrador de deslocamento à esquerda </a:t>
            </a:r>
            <a:r>
              <a:rPr lang="en-US" smtClean="0"/>
              <a:t>(LFSR) e tem uma operação para gerar um </a:t>
            </a:r>
            <a:r>
              <a:rPr lang="en-US" smtClean="0">
                <a:solidFill>
                  <a:srgbClr val="0000CC"/>
                </a:solidFill>
              </a:rPr>
              <a:t>fluxo de chaves usado para criptografar </a:t>
            </a:r>
            <a:r>
              <a:rPr lang="en-US" smtClean="0"/>
              <a:t>conversações em telefones móveis. </a:t>
            </a:r>
          </a:p>
          <a:p>
            <a:endParaRPr lang="en-US" smtClean="0"/>
          </a:p>
        </p:txBody>
      </p:sp>
      <p:sp>
        <p:nvSpPr>
          <p:cNvPr id="15360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41FC2F-8671-4A6A-8595-1EFB52D900A6}" type="slidenum">
              <a:rPr lang="pt-BR" smtClean="0"/>
              <a:pPr>
                <a:defRPr/>
              </a:pPr>
              <a:t>64</a:t>
            </a:fld>
            <a:endParaRPr lang="pt-BR" smtClean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smtClean="0">
                <a:solidFill>
                  <a:srgbClr val="C00000"/>
                </a:solidFill>
              </a:rPr>
              <a:t>CTR - Counter Mode </a:t>
            </a:r>
          </a:p>
        </p:txBody>
      </p:sp>
      <p:sp>
        <p:nvSpPr>
          <p:cNvPr id="15462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Um problema apresentado por CBC, CFB, STC, execto ECB, é a impossibilidade de conseguir acesso aleatório a dados codificados.</a:t>
            </a:r>
          </a:p>
          <a:p>
            <a:endParaRPr lang="pt-BR" smtClean="0"/>
          </a:p>
          <a:p>
            <a:r>
              <a:rPr lang="pt-BR" smtClean="0"/>
              <a:t>Os arquivos de disco são acessados em ordem não-sequencial, especialmente arquivos de BDs. </a:t>
            </a:r>
          </a:p>
        </p:txBody>
      </p:sp>
      <p:sp>
        <p:nvSpPr>
          <p:cNvPr id="154628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46BCB-9657-47C4-96B3-FC6AC70444F7}" type="slidenum">
              <a:rPr lang="pt-BR" smtClean="0"/>
              <a:pPr>
                <a:defRPr/>
              </a:pPr>
              <a:t>65</a:t>
            </a:fld>
            <a:endParaRPr lang="pt-BR" smtClean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CTR</a:t>
            </a:r>
          </a:p>
        </p:txBody>
      </p:sp>
      <p:sp>
        <p:nvSpPr>
          <p:cNvPr id="15565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No caso de um arquivo codificado pela utilização do encadeamento de blocos de cifras (CBC), o acesso a um bloco aleatório exige primeiro a decifragem de todos os seus blocos anteriores, ou seja um proposta dispendiosa.</a:t>
            </a:r>
          </a:p>
        </p:txBody>
      </p:sp>
      <p:sp>
        <p:nvSpPr>
          <p:cNvPr id="155652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3AC6F6-58FF-45F3-A49C-0E1D3C0A43AC}" type="slidenum">
              <a:rPr lang="pt-BR" smtClean="0"/>
              <a:pPr>
                <a:defRPr/>
              </a:pPr>
              <a:t>66</a:t>
            </a:fld>
            <a:endParaRPr lang="pt-BR" smtClean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CTR</a:t>
            </a:r>
          </a:p>
        </p:txBody>
      </p:sp>
      <p:sp>
        <p:nvSpPr>
          <p:cNvPr id="15667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Esta a razão de se criar um modo contador.</a:t>
            </a:r>
          </a:p>
        </p:txBody>
      </p:sp>
      <p:sp>
        <p:nvSpPr>
          <p:cNvPr id="15667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BC89FA-3EA0-495C-9BBC-12CC97985856}" type="slidenum">
              <a:rPr lang="pt-BR" smtClean="0"/>
              <a:pPr>
                <a:defRPr/>
              </a:pPr>
              <a:t>67</a:t>
            </a:fld>
            <a:endParaRPr lang="pt-BR" smtClean="0"/>
          </a:p>
        </p:txBody>
      </p:sp>
      <p:pic>
        <p:nvPicPr>
          <p:cNvPr id="156677" name="Imagem 4" descr="DIGITALIZAR002.B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" y="2857500"/>
            <a:ext cx="7786688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CTR</a:t>
            </a:r>
          </a:p>
        </p:txBody>
      </p:sp>
      <p:sp>
        <p:nvSpPr>
          <p:cNvPr id="1576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O texto simples não é codificado diretamente.</a:t>
            </a:r>
          </a:p>
          <a:p>
            <a:endParaRPr lang="pt-BR" smtClean="0"/>
          </a:p>
          <a:p>
            <a:r>
              <a:rPr lang="pt-BR" smtClean="0"/>
              <a:t>O vetor IV é somado a uma constante inteira e cifrado.</a:t>
            </a:r>
          </a:p>
          <a:p>
            <a:endParaRPr lang="pt-BR" smtClean="0"/>
          </a:p>
          <a:p>
            <a:r>
              <a:rPr lang="pt-BR" smtClean="0"/>
              <a:t>O texto cifrado resultante é submetido a um XOR com o texto simples.</a:t>
            </a:r>
          </a:p>
        </p:txBody>
      </p:sp>
      <p:sp>
        <p:nvSpPr>
          <p:cNvPr id="157700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4D02F8-A1B6-414A-89AE-B81CC98B5B8D}" type="slidenum">
              <a:rPr lang="pt-BR" smtClean="0"/>
              <a:pPr>
                <a:defRPr/>
              </a:pPr>
              <a:t>68</a:t>
            </a:fld>
            <a:endParaRPr lang="pt-BR" smtClean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CTR</a:t>
            </a:r>
          </a:p>
        </p:txBody>
      </p:sp>
      <p:sp>
        <p:nvSpPr>
          <p:cNvPr id="15872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Aumentando-se o vetor IV em uma unidade a cada novo bloco do texto simples para ser cifrado, facilita a decifragem de um bloco em qualquer lugar no arquivo, sem que seja preciso, primeiro, decifrar todos os seus blocos predecessores.</a:t>
            </a:r>
          </a:p>
        </p:txBody>
      </p:sp>
      <p:sp>
        <p:nvSpPr>
          <p:cNvPr id="15872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2ACA8A-2D24-47D2-9E6C-24A1FDB86D1F}" type="slidenum">
              <a:rPr lang="pt-BR" smtClean="0"/>
              <a:pPr>
                <a:defRPr/>
              </a:pPr>
              <a:t>69</a:t>
            </a:fld>
            <a:endParaRPr lang="pt-BR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ECB – </a:t>
            </a:r>
            <a:r>
              <a:rPr lang="pt-BR" dirty="0" err="1" smtClean="0"/>
              <a:t>Electronic</a:t>
            </a:r>
            <a:r>
              <a:rPr lang="pt-BR" dirty="0" smtClean="0"/>
              <a:t> </a:t>
            </a:r>
            <a:r>
              <a:rPr lang="pt-BR" dirty="0" err="1" smtClean="0"/>
              <a:t>Code</a:t>
            </a:r>
            <a:r>
              <a:rPr lang="pt-BR" dirty="0" smtClean="0"/>
              <a:t> Book</a:t>
            </a:r>
            <a:endParaRPr lang="pt-BR" dirty="0" smtClean="0"/>
          </a:p>
        </p:txBody>
      </p:sp>
      <p:sp>
        <p:nvSpPr>
          <p:cNvPr id="89091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endParaRPr lang="pt-BR" smtClean="0"/>
          </a:p>
          <a:p>
            <a:r>
              <a:rPr lang="pt-BR" smtClean="0"/>
              <a:t>O grande inconveniente desta técnica é que blocos de mensagem original idênticos vão produzir blocos cifrados idênticos, e isso pode não ser desejável.</a:t>
            </a:r>
          </a:p>
          <a:p>
            <a:endParaRPr lang="pt-BR" smtClean="0"/>
          </a:p>
        </p:txBody>
      </p:sp>
      <p:sp>
        <p:nvSpPr>
          <p:cNvPr id="89092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662789-F9F5-4898-A3E1-1F53B677ADA5}" type="slidenum">
              <a:rPr lang="pt-BR" smtClean="0"/>
              <a:pPr>
                <a:defRPr/>
              </a:pPr>
              <a:t>7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Trabalhos sobre o História da Criptografia</a:t>
            </a:r>
            <a:endParaRPr lang="pt-BR" sz="3400" smtClean="0"/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Histórico completo (Khan, 1995)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Estado da arte em segurança e protocolos criptográficos (Kaufman et al., 2002)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Abordagem mais matemática (Stinson, 2002)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Abordagem menos matemática (Burnett e Paine (2001)</a:t>
            </a:r>
            <a:endParaRPr lang="pt-BR" sz="2800" smtClean="0"/>
          </a:p>
        </p:txBody>
      </p:sp>
      <p:sp>
        <p:nvSpPr>
          <p:cNvPr id="15974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BA8AD-2937-4BB9-8C39-089C946222E8}" type="slidenum">
              <a:rPr lang="pt-BR" smtClean="0"/>
              <a:pPr>
                <a:defRPr/>
              </a:pPr>
              <a:t>70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Técnicas envolvendo criptografia</a:t>
            </a:r>
            <a:endParaRPr lang="en-US" smtClean="0"/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b="1" smtClean="0">
              <a:solidFill>
                <a:srgbClr val="0000CC"/>
              </a:solidFill>
            </a:endParaRPr>
          </a:p>
          <a:p>
            <a:pPr eaLnBrk="1" hangingPunct="1"/>
            <a:r>
              <a:rPr lang="pt-BR" b="1" smtClean="0">
                <a:solidFill>
                  <a:srgbClr val="0000CC"/>
                </a:solidFill>
              </a:rPr>
              <a:t>Garantia de Confidencialidade</a:t>
            </a:r>
          </a:p>
          <a:p>
            <a:pPr eaLnBrk="1" hangingPunct="1"/>
            <a:endParaRPr lang="pt-BR" b="1" smtClean="0">
              <a:solidFill>
                <a:srgbClr val="0000CC"/>
              </a:solidFill>
            </a:endParaRPr>
          </a:p>
          <a:p>
            <a:pPr eaLnBrk="1" hangingPunct="1"/>
            <a:r>
              <a:rPr lang="pt-BR" b="1" smtClean="0">
                <a:solidFill>
                  <a:srgbClr val="0000CC"/>
                </a:solidFill>
              </a:rPr>
              <a:t>Garantia de Privacidade</a:t>
            </a:r>
            <a:endParaRPr lang="en-US" b="1" smtClean="0">
              <a:solidFill>
                <a:srgbClr val="0000CC"/>
              </a:solidFill>
            </a:endParaRPr>
          </a:p>
        </p:txBody>
      </p:sp>
      <p:sp>
        <p:nvSpPr>
          <p:cNvPr id="16179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2B5006-B849-48F5-BE6C-3F545556A720}" type="slidenum">
              <a:rPr lang="pt-BR" smtClean="0"/>
              <a:pPr>
                <a:defRPr/>
              </a:pPr>
              <a:t>71</a:t>
            </a:fld>
            <a:endParaRPr lang="pt-BR" smtClean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Criptografia Simétrica</a:t>
            </a:r>
            <a:endParaRPr lang="pt-BR" smtClean="0"/>
          </a:p>
        </p:txBody>
      </p:sp>
      <p:sp>
        <p:nvSpPr>
          <p:cNvPr id="162819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0158A-06D4-4820-826C-F7307D9AF791}" type="slidenum">
              <a:rPr lang="pt-BR" smtClean="0"/>
              <a:pPr>
                <a:defRPr/>
              </a:pPr>
              <a:t>72</a:t>
            </a:fld>
            <a:endParaRPr lang="pt-BR" smtClean="0"/>
          </a:p>
        </p:txBody>
      </p:sp>
      <p:pic>
        <p:nvPicPr>
          <p:cNvPr id="162820" name="Picture 8" descr="cript_sim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133600"/>
            <a:ext cx="7991475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Técnicas envolvendo criptografia simétrica</a:t>
            </a:r>
            <a:endParaRPr lang="pt-BR" sz="3400" smtClean="0"/>
          </a:p>
        </p:txBody>
      </p:sp>
      <p:sp>
        <p:nvSpPr>
          <p:cNvPr id="163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Algoritmos de Criptografia de </a:t>
            </a:r>
            <a:r>
              <a:rPr lang="en-US" b="1" smtClean="0"/>
              <a:t>Chave Simétrica</a:t>
            </a:r>
            <a:r>
              <a:rPr lang="en-US" smtClean="0"/>
              <a:t>,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Gerenciamento de Chaves Simétricas,</a:t>
            </a:r>
          </a:p>
        </p:txBody>
      </p:sp>
      <p:sp>
        <p:nvSpPr>
          <p:cNvPr id="16384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AFD84A-6A17-4612-BD05-FC1933415AFE}" type="slidenum">
              <a:rPr lang="pt-BR" smtClean="0"/>
              <a:pPr>
                <a:defRPr/>
              </a:pPr>
              <a:t>73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Desvantagem de ECB</a:t>
            </a:r>
          </a:p>
        </p:txBody>
      </p:sp>
      <p:sp>
        <p:nvSpPr>
          <p:cNvPr id="9011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endParaRPr lang="pt-BR" smtClean="0"/>
          </a:p>
          <a:p>
            <a:r>
              <a:rPr lang="pt-BR" smtClean="0">
                <a:solidFill>
                  <a:srgbClr val="C00000"/>
                </a:solidFill>
              </a:rPr>
              <a:t>E assim, com ECB, não se pode ocultar padrões de dados. </a:t>
            </a:r>
            <a:br>
              <a:rPr lang="pt-BR" smtClean="0">
                <a:solidFill>
                  <a:srgbClr val="C00000"/>
                </a:solidFill>
              </a:rPr>
            </a:br>
            <a:endParaRPr lang="pt-BR" smtClean="0">
              <a:solidFill>
                <a:srgbClr val="C00000"/>
              </a:solidFill>
            </a:endParaRPr>
          </a:p>
        </p:txBody>
      </p:sp>
      <p:sp>
        <p:nvSpPr>
          <p:cNvPr id="9011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A9236C-B01D-4139-A016-4644136DB689}" type="slidenum">
              <a:rPr lang="pt-BR" smtClean="0"/>
              <a:pPr>
                <a:defRPr/>
              </a:pPr>
              <a:t>8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Desvantagem com o ECB</a:t>
            </a:r>
          </a:p>
        </p:txBody>
      </p:sp>
      <p:sp>
        <p:nvSpPr>
          <p:cNvPr id="91139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83334C-B4A2-4E3C-A047-1E2DB6616538}" type="slidenum">
              <a:rPr lang="pt-BR" smtClean="0"/>
              <a:pPr>
                <a:defRPr/>
              </a:pPr>
              <a:t>9</a:t>
            </a:fld>
            <a:endParaRPr lang="pt-BR" smtClean="0"/>
          </a:p>
        </p:txBody>
      </p:sp>
      <p:pic>
        <p:nvPicPr>
          <p:cNvPr id="91140" name="Picture 4" descr="Imagem:Tux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000375"/>
            <a:ext cx="117157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141" name="Picture 6" descr="Imagem:Tux ecb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9000" y="2714625"/>
            <a:ext cx="18669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142" name="Picture 8" descr="Image:Tux_secure.jpg">
            <a:hlinkClick r:id="rId6" tooltip="Image:Tux_secure.jpg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57938" y="2714625"/>
            <a:ext cx="18669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1143" name="Retângulo 7"/>
          <p:cNvSpPr>
            <a:spLocks noChangeArrowheads="1"/>
          </p:cNvSpPr>
          <p:nvPr/>
        </p:nvSpPr>
        <p:spPr bwMode="auto">
          <a:xfrm>
            <a:off x="2643188" y="5045075"/>
            <a:ext cx="3573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1"/>
              <a:t>Encriptado usando modo ECB</a:t>
            </a:r>
            <a:endParaRPr lang="pt-BR"/>
          </a:p>
        </p:txBody>
      </p:sp>
      <p:sp>
        <p:nvSpPr>
          <p:cNvPr id="91144" name="Retângulo 8"/>
          <p:cNvSpPr>
            <a:spLocks noChangeArrowheads="1"/>
          </p:cNvSpPr>
          <p:nvPr/>
        </p:nvSpPr>
        <p:spPr bwMode="auto">
          <a:xfrm>
            <a:off x="5500688" y="2000250"/>
            <a:ext cx="3643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1"/>
              <a:t>Encriptado usando outros modos</a:t>
            </a:r>
            <a:endParaRPr lang="pt-BR"/>
          </a:p>
        </p:txBody>
      </p:sp>
      <p:sp>
        <p:nvSpPr>
          <p:cNvPr id="91145" name="Retângulo 9"/>
          <p:cNvSpPr>
            <a:spLocks noChangeArrowheads="1"/>
          </p:cNvSpPr>
          <p:nvPr/>
        </p:nvSpPr>
        <p:spPr bwMode="auto">
          <a:xfrm>
            <a:off x="1214438" y="2000250"/>
            <a:ext cx="10715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1"/>
              <a:t>Original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2307</Words>
  <Application>Microsoft Office PowerPoint</Application>
  <PresentationFormat>Apresentação na tela (4:3)</PresentationFormat>
  <Paragraphs>377</Paragraphs>
  <Slides>73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73</vt:i4>
      </vt:variant>
    </vt:vector>
  </HeadingPairs>
  <TitlesOfParts>
    <vt:vector size="74" baseType="lpstr">
      <vt:lpstr>Tema do Office</vt:lpstr>
      <vt:lpstr>MODOS DE CIFRA</vt:lpstr>
      <vt:lpstr>Modos de Cifra</vt:lpstr>
      <vt:lpstr>ECB – Electronic Code Book</vt:lpstr>
      <vt:lpstr>ECB – Electronic Code Book</vt:lpstr>
      <vt:lpstr>Electronic Code Book - ECB</vt:lpstr>
      <vt:lpstr>ECB</vt:lpstr>
      <vt:lpstr>ECB – Electronic Code Book</vt:lpstr>
      <vt:lpstr>Desvantagem de ECB</vt:lpstr>
      <vt:lpstr>Desvantagem com o ECB</vt:lpstr>
      <vt:lpstr>Desvantagem de ECB</vt:lpstr>
      <vt:lpstr>ECB</vt:lpstr>
      <vt:lpstr>Desvantagem de ECB</vt:lpstr>
      <vt:lpstr>Problema com ECB – Ataque de Leslie</vt:lpstr>
      <vt:lpstr>CBC – Cipher Block Chaining</vt:lpstr>
      <vt:lpstr>CBC – Cipher Block Chaining</vt:lpstr>
      <vt:lpstr>CBC – Cipher Block Chaining</vt:lpstr>
      <vt:lpstr>CBC – Cipher Block Chaining</vt:lpstr>
      <vt:lpstr>CBC – Cipher Block Chaining</vt:lpstr>
      <vt:lpstr>IV – Vetor de Inicialização</vt:lpstr>
      <vt:lpstr>CBC – Cipher Block Chaining</vt:lpstr>
      <vt:lpstr>CBC – Cipher Block Chaining</vt:lpstr>
      <vt:lpstr>CBC – Cipher Block Chaining</vt:lpstr>
      <vt:lpstr>CBC</vt:lpstr>
      <vt:lpstr>CBC</vt:lpstr>
      <vt:lpstr>CBC</vt:lpstr>
      <vt:lpstr>CBC</vt:lpstr>
      <vt:lpstr>Desvantagem em CBC</vt:lpstr>
      <vt:lpstr>Desvantagem em CBC</vt:lpstr>
      <vt:lpstr>CBC</vt:lpstr>
      <vt:lpstr>CFB – Cipher Feedback</vt:lpstr>
      <vt:lpstr>CFB</vt:lpstr>
      <vt:lpstr>CFB</vt:lpstr>
      <vt:lpstr>Cifragem CFB</vt:lpstr>
      <vt:lpstr>Slide 34</vt:lpstr>
      <vt:lpstr>Slide 35</vt:lpstr>
      <vt:lpstr>Slide 36</vt:lpstr>
      <vt:lpstr>Slide 37</vt:lpstr>
      <vt:lpstr>Decifragem CFB</vt:lpstr>
      <vt:lpstr>Decifragem CFB</vt:lpstr>
      <vt:lpstr>Decifragem CFB</vt:lpstr>
      <vt:lpstr>Decifragem CFB</vt:lpstr>
      <vt:lpstr>Problema no CFB</vt:lpstr>
      <vt:lpstr>Problema com CFB</vt:lpstr>
      <vt:lpstr>Problema com CFB</vt:lpstr>
      <vt:lpstr>CFB – Cipher FeedBack</vt:lpstr>
      <vt:lpstr>OFB –Output Feedback</vt:lpstr>
      <vt:lpstr>Stream Cipher </vt:lpstr>
      <vt:lpstr>Stream Cipher</vt:lpstr>
      <vt:lpstr>Stream Cipher</vt:lpstr>
      <vt:lpstr>Stream Cipher</vt:lpstr>
      <vt:lpstr>Stream Cipher</vt:lpstr>
      <vt:lpstr>Stream Cipher</vt:lpstr>
      <vt:lpstr>Decifrando STC</vt:lpstr>
      <vt:lpstr>Decifragem STC</vt:lpstr>
      <vt:lpstr>Cifrando e Decifrando em STC</vt:lpstr>
      <vt:lpstr>Stream Cipher  X  Block Cipher</vt:lpstr>
      <vt:lpstr>Problemas de Segurança</vt:lpstr>
      <vt:lpstr>Problemas de Segurança</vt:lpstr>
      <vt:lpstr>Problemas de Segurança</vt:lpstr>
      <vt:lpstr>Um ataque em STC</vt:lpstr>
      <vt:lpstr>Um ataque em STC</vt:lpstr>
      <vt:lpstr>Um ataque em STC</vt:lpstr>
      <vt:lpstr>Um ataque em STC</vt:lpstr>
      <vt:lpstr>Aplicação de Stream Cipher</vt:lpstr>
      <vt:lpstr>CTR - Counter Mode </vt:lpstr>
      <vt:lpstr>CTR</vt:lpstr>
      <vt:lpstr>CTR</vt:lpstr>
      <vt:lpstr>CTR</vt:lpstr>
      <vt:lpstr>CTR</vt:lpstr>
      <vt:lpstr>Trabalhos sobre o História da Criptografia</vt:lpstr>
      <vt:lpstr>Técnicas envolvendo criptografia</vt:lpstr>
      <vt:lpstr>Criptografia Simétrica</vt:lpstr>
      <vt:lpstr>Técnicas envolvendo criptografia simétrica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MODOS DE CIFRA</dc:title>
  <dc:creator>bosco</dc:creator>
  <cp:lastModifiedBy>bosco</cp:lastModifiedBy>
  <cp:revision>3</cp:revision>
  <dcterms:created xsi:type="dcterms:W3CDTF">2011-08-19T18:01:49Z</dcterms:created>
  <dcterms:modified xsi:type="dcterms:W3CDTF">2011-08-19T18:22:07Z</dcterms:modified>
</cp:coreProperties>
</file>