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slides/slide187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1"/>
  </p:notesMasterIdLst>
  <p:sldIdLst>
    <p:sldId id="274" r:id="rId2"/>
    <p:sldId id="275" r:id="rId3"/>
    <p:sldId id="276" r:id="rId4"/>
    <p:sldId id="277" r:id="rId5"/>
    <p:sldId id="278" r:id="rId6"/>
    <p:sldId id="337" r:id="rId7"/>
    <p:sldId id="331" r:id="rId8"/>
    <p:sldId id="338" r:id="rId9"/>
    <p:sldId id="279" r:id="rId10"/>
    <p:sldId id="257" r:id="rId11"/>
    <p:sldId id="258" r:id="rId12"/>
    <p:sldId id="260" r:id="rId13"/>
    <p:sldId id="259" r:id="rId14"/>
    <p:sldId id="261" r:id="rId15"/>
    <p:sldId id="262" r:id="rId16"/>
    <p:sldId id="263" r:id="rId17"/>
    <p:sldId id="270" r:id="rId18"/>
    <p:sldId id="265" r:id="rId19"/>
    <p:sldId id="266" r:id="rId20"/>
    <p:sldId id="286" r:id="rId21"/>
    <p:sldId id="267" r:id="rId22"/>
    <p:sldId id="264" r:id="rId23"/>
    <p:sldId id="268" r:id="rId24"/>
    <p:sldId id="320" r:id="rId25"/>
    <p:sldId id="321" r:id="rId26"/>
    <p:sldId id="284" r:id="rId27"/>
    <p:sldId id="312" r:id="rId28"/>
    <p:sldId id="372" r:id="rId29"/>
    <p:sldId id="373" r:id="rId30"/>
    <p:sldId id="309" r:id="rId31"/>
    <p:sldId id="322" r:id="rId32"/>
    <p:sldId id="323" r:id="rId33"/>
    <p:sldId id="352" r:id="rId34"/>
    <p:sldId id="353" r:id="rId35"/>
    <p:sldId id="354" r:id="rId36"/>
    <p:sldId id="351" r:id="rId37"/>
    <p:sldId id="341" r:id="rId38"/>
    <p:sldId id="342" r:id="rId39"/>
    <p:sldId id="343" r:id="rId40"/>
    <p:sldId id="344" r:id="rId41"/>
    <p:sldId id="391" r:id="rId42"/>
    <p:sldId id="392" r:id="rId43"/>
    <p:sldId id="393" r:id="rId44"/>
    <p:sldId id="445" r:id="rId45"/>
    <p:sldId id="394" r:id="rId46"/>
    <p:sldId id="395" r:id="rId47"/>
    <p:sldId id="396" r:id="rId48"/>
    <p:sldId id="397" r:id="rId49"/>
    <p:sldId id="446" r:id="rId50"/>
    <p:sldId id="398" r:id="rId51"/>
    <p:sldId id="345" r:id="rId52"/>
    <p:sldId id="346" r:id="rId53"/>
    <p:sldId id="347" r:id="rId54"/>
    <p:sldId id="348" r:id="rId55"/>
    <p:sldId id="349" r:id="rId56"/>
    <p:sldId id="350" r:id="rId57"/>
    <p:sldId id="399" r:id="rId58"/>
    <p:sldId id="400" r:id="rId59"/>
    <p:sldId id="405" r:id="rId60"/>
    <p:sldId id="404" r:id="rId61"/>
    <p:sldId id="416" r:id="rId62"/>
    <p:sldId id="407" r:id="rId63"/>
    <p:sldId id="411" r:id="rId64"/>
    <p:sldId id="409" r:id="rId65"/>
    <p:sldId id="410" r:id="rId66"/>
    <p:sldId id="408" r:id="rId67"/>
    <p:sldId id="412" r:id="rId68"/>
    <p:sldId id="413" r:id="rId69"/>
    <p:sldId id="414" r:id="rId70"/>
    <p:sldId id="282" r:id="rId71"/>
    <p:sldId id="418" r:id="rId72"/>
    <p:sldId id="417" r:id="rId73"/>
    <p:sldId id="374" r:id="rId74"/>
    <p:sldId id="419" r:id="rId75"/>
    <p:sldId id="375" r:id="rId76"/>
    <p:sldId id="376" r:id="rId77"/>
    <p:sldId id="377" r:id="rId78"/>
    <p:sldId id="378" r:id="rId79"/>
    <p:sldId id="382" r:id="rId80"/>
    <p:sldId id="385" r:id="rId81"/>
    <p:sldId id="442" r:id="rId82"/>
    <p:sldId id="455" r:id="rId83"/>
    <p:sldId id="390" r:id="rId84"/>
    <p:sldId id="439" r:id="rId85"/>
    <p:sldId id="456" r:id="rId86"/>
    <p:sldId id="444" r:id="rId87"/>
    <p:sldId id="438" r:id="rId88"/>
    <p:sldId id="440" r:id="rId89"/>
    <p:sldId id="441" r:id="rId90"/>
    <p:sldId id="447" r:id="rId91"/>
    <p:sldId id="387" r:id="rId92"/>
    <p:sldId id="421" r:id="rId93"/>
    <p:sldId id="429" r:id="rId94"/>
    <p:sldId id="457" r:id="rId95"/>
    <p:sldId id="430" r:id="rId96"/>
    <p:sldId id="431" r:id="rId97"/>
    <p:sldId id="432" r:id="rId98"/>
    <p:sldId id="454" r:id="rId99"/>
    <p:sldId id="434" r:id="rId100"/>
    <p:sldId id="435" r:id="rId101"/>
    <p:sldId id="389" r:id="rId102"/>
    <p:sldId id="436" r:id="rId103"/>
    <p:sldId id="420" r:id="rId104"/>
    <p:sldId id="437" r:id="rId105"/>
    <p:sldId id="427" r:id="rId106"/>
    <p:sldId id="422" r:id="rId107"/>
    <p:sldId id="423" r:id="rId108"/>
    <p:sldId id="424" r:id="rId109"/>
    <p:sldId id="425" r:id="rId110"/>
    <p:sldId id="428" r:id="rId111"/>
    <p:sldId id="433" r:id="rId112"/>
    <p:sldId id="426" r:id="rId113"/>
    <p:sldId id="449" r:id="rId114"/>
    <p:sldId id="450" r:id="rId115"/>
    <p:sldId id="458" r:id="rId116"/>
    <p:sldId id="459" r:id="rId117"/>
    <p:sldId id="452" r:id="rId118"/>
    <p:sldId id="460" r:id="rId119"/>
    <p:sldId id="461" r:id="rId120"/>
    <p:sldId id="453" r:id="rId121"/>
    <p:sldId id="465" r:id="rId122"/>
    <p:sldId id="466" r:id="rId123"/>
    <p:sldId id="467" r:id="rId124"/>
    <p:sldId id="468" r:id="rId125"/>
    <p:sldId id="469" r:id="rId126"/>
    <p:sldId id="470" r:id="rId127"/>
    <p:sldId id="471" r:id="rId128"/>
    <p:sldId id="386" r:id="rId129"/>
    <p:sldId id="451" r:id="rId130"/>
    <p:sldId id="472" r:id="rId131"/>
    <p:sldId id="473" r:id="rId132"/>
    <p:sldId id="474" r:id="rId133"/>
    <p:sldId id="475" r:id="rId134"/>
    <p:sldId id="476" r:id="rId135"/>
    <p:sldId id="477" r:id="rId136"/>
    <p:sldId id="478" r:id="rId137"/>
    <p:sldId id="482" r:id="rId138"/>
    <p:sldId id="479" r:id="rId139"/>
    <p:sldId id="483" r:id="rId140"/>
    <p:sldId id="484" r:id="rId141"/>
    <p:sldId id="485" r:id="rId142"/>
    <p:sldId id="486" r:id="rId143"/>
    <p:sldId id="492" r:id="rId144"/>
    <p:sldId id="488" r:id="rId145"/>
    <p:sldId id="489" r:id="rId146"/>
    <p:sldId id="490" r:id="rId147"/>
    <p:sldId id="493" r:id="rId148"/>
    <p:sldId id="494" r:id="rId149"/>
    <p:sldId id="495" r:id="rId150"/>
    <p:sldId id="496" r:id="rId151"/>
    <p:sldId id="497" r:id="rId152"/>
    <p:sldId id="498" r:id="rId153"/>
    <p:sldId id="299" r:id="rId154"/>
    <p:sldId id="358" r:id="rId155"/>
    <p:sldId id="362" r:id="rId156"/>
    <p:sldId id="324" r:id="rId157"/>
    <p:sldId id="271" r:id="rId158"/>
    <p:sldId id="325" r:id="rId159"/>
    <p:sldId id="359" r:id="rId160"/>
    <p:sldId id="364" r:id="rId161"/>
    <p:sldId id="360" r:id="rId162"/>
    <p:sldId id="365" r:id="rId163"/>
    <p:sldId id="379" r:id="rId164"/>
    <p:sldId id="363" r:id="rId165"/>
    <p:sldId id="380" r:id="rId166"/>
    <p:sldId id="381" r:id="rId167"/>
    <p:sldId id="326" r:id="rId168"/>
    <p:sldId id="361" r:id="rId169"/>
    <p:sldId id="367" r:id="rId170"/>
    <p:sldId id="368" r:id="rId171"/>
    <p:sldId id="369" r:id="rId172"/>
    <p:sldId id="272" r:id="rId173"/>
    <p:sldId id="313" r:id="rId174"/>
    <p:sldId id="314" r:id="rId175"/>
    <p:sldId id="315" r:id="rId176"/>
    <p:sldId id="316" r:id="rId177"/>
    <p:sldId id="317" r:id="rId178"/>
    <p:sldId id="318" r:id="rId179"/>
    <p:sldId id="319" r:id="rId180"/>
    <p:sldId id="366" r:id="rId181"/>
    <p:sldId id="303" r:id="rId182"/>
    <p:sldId id="285" r:id="rId183"/>
    <p:sldId id="287" r:id="rId184"/>
    <p:sldId id="290" r:id="rId185"/>
    <p:sldId id="288" r:id="rId186"/>
    <p:sldId id="289" r:id="rId187"/>
    <p:sldId id="370" r:id="rId188"/>
    <p:sldId id="304" r:id="rId189"/>
    <p:sldId id="371" r:id="rId190"/>
  </p:sldIdLst>
  <p:sldSz cx="9144000" cy="6858000" type="screen4x3"/>
  <p:notesSz cx="7302500" cy="9588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7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97F69A50-B9CB-424D-A43D-3E7667C5BB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Maio de 2007</a:t>
            </a:r>
            <a:endParaRPr lang="pt-BR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/>
              <a:t>Segurança da Informação</a:t>
            </a:r>
            <a:br>
              <a:rPr lang="pt-BR"/>
            </a:br>
            <a:r>
              <a:rPr lang="pt-BR"/>
              <a:t>Prof. João Bosco M. Sobral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E8DB-2F95-46F1-8AFF-A2C700343F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395-AD00-4570-A967-1D1223C072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0C08-20DE-4F7E-8E38-0D988F39C1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74D1-8E70-4ADA-B2A1-462B7653C4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DA4E-9064-404E-A0BE-E2E2AB75EB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EDE5-E693-4595-A910-360BD20048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4074-1EC9-4419-852E-4245EB7B9C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283F-877F-4F9F-A8E4-EE9CD247CB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DBAE-EF16-4ABE-9439-1F4935B7E7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0027-5A95-418A-ABF7-55274E7D8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12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12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12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12214CAA-1F6C-45D0-9C4E-CE65A21C76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t.wikipedia.org/wiki/Imagem:Cbc_decryption.png" TargetMode="Externa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c/c4/Ecb_encryption.png" TargetMode="Externa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6/66/Ecb_decryption.png" TargetMode="Externa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upload.wikimedia.org/wikipedia/commons/5/56/Tux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t.wikipedia.org/wiki/Imagem:Tux_secure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f/f0/Tux_ecb.jpg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t.wikipedia.org/wiki/Imagem:Cbc_encryption.p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O que é </a:t>
            </a:r>
            <a:br>
              <a:rPr lang="en-US" smtClean="0">
                <a:solidFill>
                  <a:srgbClr val="C00000"/>
                </a:solidFill>
              </a:rPr>
            </a:br>
            <a:r>
              <a:rPr lang="en-US" smtClean="0">
                <a:solidFill>
                  <a:srgbClr val="C00000"/>
                </a:solidFill>
              </a:rPr>
              <a:t>Segurança da Informação</a:t>
            </a:r>
            <a:endParaRPr lang="pt-BR" smtClean="0">
              <a:solidFill>
                <a:srgbClr val="C00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Introdução à Criptografia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 que Criptografia ?</a:t>
            </a:r>
            <a:endParaRPr lang="pt-B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 fato é que todos nós temos informações que queremos manter em sigilo: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Desejo de Privacidade.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Autoproteção.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Empresas também têm segredos.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Informações estratégicas.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Previsões de vendas.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Detalhes técnicos como produtos.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Resultados de pesquisa de mercado.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Arquivos pessoais.</a:t>
            </a:r>
            <a:endParaRPr lang="pt-BR" smtClean="0"/>
          </a:p>
        </p:txBody>
      </p:sp>
      <p:sp>
        <p:nvSpPr>
          <p:cNvPr id="122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2519-F85F-44CE-A712-1A2CEA1386E2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C00000"/>
                </a:solidFill>
              </a:rPr>
              <a:t>CBC – Cipher Block Chaining</a:t>
            </a:r>
          </a:p>
        </p:txBody>
      </p:sp>
      <p:sp>
        <p:nvSpPr>
          <p:cNvPr id="10547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063C4-D146-4F6C-BD57-CA1E9DB5B969}" type="slidenum">
              <a:rPr lang="pt-BR" smtClean="0"/>
              <a:pPr>
                <a:defRPr/>
              </a:pPr>
              <a:t>100</a:t>
            </a:fld>
            <a:endParaRPr lang="pt-BR" smtClean="0"/>
          </a:p>
        </p:txBody>
      </p:sp>
      <p:pic>
        <p:nvPicPr>
          <p:cNvPr id="105476" name="Picture 2" descr="Image:Cbc_decryption.png">
            <a:hlinkClick r:id="rId2" tooltip="Image:Cbc_decryption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428750"/>
            <a:ext cx="7929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 – Cipher Block Chaining</a:t>
            </a:r>
          </a:p>
        </p:txBody>
      </p:sp>
      <p:sp>
        <p:nvSpPr>
          <p:cNvPr id="106499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EFBA1-6171-4081-A1AD-4CEEA7298458}" type="slidenum">
              <a:rPr lang="pt-BR" smtClean="0"/>
              <a:pPr>
                <a:defRPr/>
              </a:pPr>
              <a:t>101</a:t>
            </a:fld>
            <a:endParaRPr lang="pt-BR" smtClean="0"/>
          </a:p>
        </p:txBody>
      </p:sp>
      <p:pic>
        <p:nvPicPr>
          <p:cNvPr id="106500" name="Imagem 3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752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D837C-498F-4CBB-8526-653893E2DFC3}" type="slidenum">
              <a:rPr lang="pt-BR" smtClean="0"/>
              <a:pPr>
                <a:defRPr/>
              </a:pPr>
              <a:t>102</a:t>
            </a:fld>
            <a:endParaRPr lang="pt-BR" smtClean="0"/>
          </a:p>
        </p:txBody>
      </p:sp>
      <p:pic>
        <p:nvPicPr>
          <p:cNvPr id="107524" name="Picture 2" descr="C_i = E_K(P_i \oplus C_{i-1}), C_0 = 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000375"/>
            <a:ext cx="8143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Criptografando CBC</a:t>
            </a:r>
          </a:p>
        </p:txBody>
      </p:sp>
      <p:sp>
        <p:nvSpPr>
          <p:cNvPr id="108547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C0 = E( P0  XOR  IV  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C1 = E( P1  XOR  C0 )</a:t>
            </a:r>
            <a:br>
              <a:rPr lang="pt-BR" smtClean="0"/>
            </a:br>
            <a:r>
              <a:rPr lang="pt-BR" smtClean="0"/>
              <a:t>C2 = E( P2  XOR  C1 )</a:t>
            </a:r>
            <a:br>
              <a:rPr lang="pt-BR" smtClean="0"/>
            </a:br>
            <a:r>
              <a:rPr lang="pt-BR" smtClean="0"/>
              <a:t>C3 = E( P3  XOR  C2 )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...         ...       ...    ...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Ci = E( Pi   XOR  Ci-1)</a:t>
            </a:r>
            <a:br>
              <a:rPr lang="pt-BR" smtClean="0"/>
            </a:br>
            <a:r>
              <a:rPr lang="pt-BR" smtClean="0"/>
              <a:t> ...         ...       ...    ...</a:t>
            </a:r>
          </a:p>
        </p:txBody>
      </p:sp>
      <p:sp>
        <p:nvSpPr>
          <p:cNvPr id="108548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5314-8CAD-42ED-8F4B-8E89A51C7840}" type="slidenum">
              <a:rPr lang="pt-BR" smtClean="0"/>
              <a:pPr>
                <a:defRPr/>
              </a:pPr>
              <a:t>103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957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AEAAE-7B32-4B45-AD19-8BE1CC30E6B5}" type="slidenum">
              <a:rPr lang="pt-BR" smtClean="0"/>
              <a:pPr>
                <a:defRPr/>
              </a:pPr>
              <a:t>104</a:t>
            </a:fld>
            <a:endParaRPr lang="pt-BR" smtClean="0"/>
          </a:p>
        </p:txBody>
      </p:sp>
      <p:pic>
        <p:nvPicPr>
          <p:cNvPr id="109572" name="Picture 2" descr="P_i = D_K(C_i) \oplus C_{i-1}, C_0 = 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143250"/>
            <a:ext cx="80724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Descriptografando CBC</a:t>
            </a:r>
          </a:p>
        </p:txBody>
      </p:sp>
      <p:sp>
        <p:nvSpPr>
          <p:cNvPr id="1105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P0 = IV  XOR  D(C0)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P1 = C0 XOR  D(C1)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P2 = C1 XOR  D(C2)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...      ...         ...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Pi = Ci-1 XOR D(Ci)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...      ...         ...</a:t>
            </a:r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47B4F-9FBB-4732-AEA3-7B03BBB241FE}" type="slidenum">
              <a:rPr lang="pt-BR" smtClean="0"/>
              <a:pPr>
                <a:defRPr/>
              </a:pPr>
              <a:t>105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</a:t>
            </a:r>
          </a:p>
        </p:txBody>
      </p:sp>
      <p:sp>
        <p:nvSpPr>
          <p:cNvPr id="1116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Diferente do CBC, </a:t>
            </a:r>
            <a:r>
              <a:rPr lang="pt-BR" smtClean="0">
                <a:solidFill>
                  <a:srgbClr val="C00000"/>
                </a:solidFill>
              </a:rPr>
              <a:t>no ECB, a criptografia de um bloco i é uma função somente do texto simples i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</p:txBody>
      </p:sp>
      <p:sp>
        <p:nvSpPr>
          <p:cNvPr id="1116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64AB6-5153-4D30-A3D1-53DA914C984D}" type="slidenum">
              <a:rPr lang="pt-BR" smtClean="0"/>
              <a:pPr>
                <a:defRPr/>
              </a:pPr>
              <a:t>106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No CBC,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 criptografia de um bloco i é </a:t>
            </a:r>
            <a:r>
              <a:rPr lang="pt-BR" dirty="0" smtClean="0">
                <a:solidFill>
                  <a:srgbClr val="00B050"/>
                </a:solidFill>
              </a:rPr>
              <a:t>uma função de todo texto simples contido nos blocos </a:t>
            </a:r>
            <a:r>
              <a:rPr lang="pt-BR" dirty="0" smtClean="0">
                <a:solidFill>
                  <a:srgbClr val="0000CC"/>
                </a:solidFill>
              </a:rPr>
              <a:t>0 a i-1</a:t>
            </a:r>
            <a:r>
              <a:rPr lang="pt-BR" dirty="0" smtClean="0"/>
              <a:t>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 assim, </a:t>
            </a:r>
            <a:r>
              <a:rPr lang="pt-BR" dirty="0" smtClean="0">
                <a:solidFill>
                  <a:srgbClr val="0000CC"/>
                </a:solidFill>
              </a:rPr>
              <a:t>o mesmo tempo simples gera um texto cifrado diferente</a:t>
            </a:r>
            <a:r>
              <a:rPr lang="pt-BR" dirty="0" smtClean="0"/>
              <a:t>, dependendo de onde ele ocorre.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0B449-173E-4678-A51B-47B4C1221F3A}" type="slidenum">
              <a:rPr lang="pt-BR" smtClean="0"/>
              <a:pPr>
                <a:defRPr/>
              </a:pPr>
              <a:t>107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</a:t>
            </a:r>
          </a:p>
        </p:txBody>
      </p:sp>
      <p:sp>
        <p:nvSpPr>
          <p:cNvPr id="1136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Uma substituição do tipo que Leslie fez </a:t>
            </a:r>
            <a:r>
              <a:rPr lang="pt-BR" smtClean="0">
                <a:solidFill>
                  <a:srgbClr val="C00000"/>
                </a:solidFill>
              </a:rPr>
              <a:t>resultará em texto sem sentido para dois blocos </a:t>
            </a:r>
            <a:r>
              <a:rPr lang="pt-BR" smtClean="0">
                <a:solidFill>
                  <a:srgbClr val="00B050"/>
                </a:solidFill>
              </a:rPr>
              <a:t>a partir do campo da gratificação de Leslie</a:t>
            </a:r>
            <a:r>
              <a:rPr lang="pt-BR" smtClean="0"/>
              <a:t>.</a:t>
            </a: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38DB6-2213-41D9-9FDF-9A523BBB6F2F}" type="slidenum">
              <a:rPr lang="pt-BR" smtClean="0"/>
              <a:pPr>
                <a:defRPr/>
              </a:pPr>
              <a:t>108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encadeamento de blocos de cifras </a:t>
            </a:r>
            <a:r>
              <a:rPr lang="pt-BR" dirty="0" smtClean="0"/>
              <a:t>tem uma </a:t>
            </a:r>
            <a:r>
              <a:rPr lang="pt-BR" b="1" dirty="0" smtClean="0">
                <a:solidFill>
                  <a:srgbClr val="00B050"/>
                </a:solidFill>
              </a:rPr>
              <a:t>vantagem</a:t>
            </a:r>
            <a:r>
              <a:rPr lang="pt-BR" dirty="0" smtClean="0"/>
              <a:t>: 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00CC"/>
                </a:solidFill>
              </a:rPr>
              <a:t>“o mesmo bloco de texto simples não resultará no mesmo bloco de texto cifrado”</a:t>
            </a:r>
          </a:p>
        </p:txBody>
      </p:sp>
      <p:sp>
        <p:nvSpPr>
          <p:cNvPr id="11469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FC921-3FF1-4925-93EF-5F06BECDD9D6}" type="slidenum">
              <a:rPr lang="pt-BR" smtClean="0"/>
              <a:pPr>
                <a:defRPr/>
              </a:pPr>
              <a:t>109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Mundo real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Se as </a:t>
            </a:r>
            <a:r>
              <a:rPr lang="en-US" b="1" smtClean="0"/>
              <a:t>fechaduras nas portas</a:t>
            </a:r>
            <a:r>
              <a:rPr lang="en-US" smtClean="0"/>
              <a:t> </a:t>
            </a:r>
            <a:r>
              <a:rPr lang="en-US" b="1" smtClean="0"/>
              <a:t>e janelas</a:t>
            </a:r>
            <a:r>
              <a:rPr lang="en-US" smtClean="0"/>
              <a:t> da sua casa são relativamente fortes, a ponto de que um ladrão não pode invadir e furtar seus pertences …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… </a:t>
            </a:r>
            <a:r>
              <a:rPr lang="en-US" b="1" smtClean="0"/>
              <a:t>a sua casa está segura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33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3737E-EC50-4F29-BDE1-3D7BE1D2DF4B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Desvantagem em CBC</a:t>
            </a:r>
          </a:p>
        </p:txBody>
      </p:sp>
      <p:sp>
        <p:nvSpPr>
          <p:cNvPr id="1095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O encadeamento de blocos de cifras tem a </a:t>
            </a:r>
            <a:r>
              <a:rPr lang="pt-BR" b="1" dirty="0" smtClean="0">
                <a:solidFill>
                  <a:srgbClr val="C00000"/>
                </a:solidFill>
              </a:rPr>
              <a:t>desvantagem </a:t>
            </a:r>
            <a:r>
              <a:rPr lang="pt-BR" dirty="0" smtClean="0"/>
              <a:t>de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 processo de criptografia é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sequencial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/>
              <a:t>e assim não pode ser paralelizado.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11571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A5E9E-0728-451F-B94B-6A878BBAEFA5}" type="slidenum">
              <a:rPr lang="pt-BR" smtClean="0"/>
              <a:pPr>
                <a:defRPr/>
              </a:pPr>
              <a:t>110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Desvantagem em CBC</a:t>
            </a:r>
          </a:p>
        </p:txBody>
      </p:sp>
      <p:sp>
        <p:nvSpPr>
          <p:cNvPr id="1167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 mensagem deve ser alinhada de acordo com um múltiplo do tamanho do bloco de cifra (64 bits ou 128 bits).</a:t>
            </a:r>
          </a:p>
        </p:txBody>
      </p:sp>
      <p:sp>
        <p:nvSpPr>
          <p:cNvPr id="11674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D7EC6-250F-4285-A990-B5D1C8C98EC3}" type="slidenum">
              <a:rPr lang="pt-BR" smtClean="0"/>
              <a:pPr>
                <a:defRPr/>
              </a:pPr>
              <a:t>111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</a:t>
            </a:r>
          </a:p>
        </p:txBody>
      </p:sp>
      <p:sp>
        <p:nvSpPr>
          <p:cNvPr id="1116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 </a:t>
            </a:r>
            <a:r>
              <a:rPr lang="pt-BR" dirty="0" err="1" smtClean="0">
                <a:solidFill>
                  <a:srgbClr val="0000CC"/>
                </a:solidFill>
              </a:rPr>
              <a:t>criptoanálise</a:t>
            </a:r>
            <a:r>
              <a:rPr lang="pt-BR" dirty="0" smtClean="0"/>
              <a:t> se torna difícil.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Essa é a </a:t>
            </a:r>
            <a:r>
              <a:rPr lang="pt-BR" b="1" dirty="0" smtClean="0">
                <a:solidFill>
                  <a:srgbClr val="00B050"/>
                </a:solidFill>
              </a:rPr>
              <a:t>principal razão de seu uso</a:t>
            </a:r>
            <a:r>
              <a:rPr lang="pt-BR" dirty="0" smtClean="0"/>
              <a:t>.</a:t>
            </a:r>
          </a:p>
          <a:p>
            <a:pPr eaLnBrk="1" hangingPunct="1"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O CBC é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útil quando se pretende cifrar grandes quantidades de dados,</a:t>
            </a:r>
            <a:r>
              <a:rPr lang="pt-BR" dirty="0" smtClean="0"/>
              <a:t> como </a:t>
            </a:r>
            <a:r>
              <a:rPr lang="pt-BR" dirty="0" smtClean="0">
                <a:solidFill>
                  <a:srgbClr val="00B050"/>
                </a:solidFill>
              </a:rPr>
              <a:t>arquivos</a:t>
            </a:r>
            <a:r>
              <a:rPr lang="pt-BR" dirty="0" smtClean="0"/>
              <a:t>, apresentando </a:t>
            </a:r>
            <a:r>
              <a:rPr lang="pt-BR" dirty="0" smtClean="0">
                <a:solidFill>
                  <a:srgbClr val="0000CC"/>
                </a:solidFill>
              </a:rPr>
              <a:t>uma segurança bastante superior à do modo ECB</a:t>
            </a:r>
            <a:r>
              <a:rPr lang="pt-BR" dirty="0" smtClean="0"/>
              <a:t>.</a:t>
            </a:r>
          </a:p>
        </p:txBody>
      </p:sp>
      <p:sp>
        <p:nvSpPr>
          <p:cNvPr id="11776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CEB8F-0E87-4086-BDF4-8640435992DD}" type="slidenum">
              <a:rPr lang="pt-BR" smtClean="0"/>
              <a:pPr>
                <a:defRPr/>
              </a:pPr>
              <a:t>112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C00000"/>
                </a:solidFill>
              </a:rPr>
              <a:t>CFB – Cipher Feedback</a:t>
            </a:r>
          </a:p>
        </p:txBody>
      </p:sp>
      <p:sp>
        <p:nvSpPr>
          <p:cNvPr id="1187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pPr>
              <a:buFont typeface="Wingdings" pitchFamily="2" charset="2"/>
              <a:buNone/>
            </a:pPr>
            <a:endParaRPr lang="pt-BR" smtClean="0"/>
          </a:p>
          <a:p>
            <a:r>
              <a:rPr lang="pt-BR" smtClean="0"/>
              <a:t>Se por outro lado, se pretender </a:t>
            </a:r>
            <a:r>
              <a:rPr lang="pt-BR" smtClean="0">
                <a:solidFill>
                  <a:srgbClr val="0000CC"/>
                </a:solidFill>
              </a:rPr>
              <a:t>cifrar quantidades muito pequenas de dados </a:t>
            </a:r>
            <a:r>
              <a:rPr lang="pt-BR" smtClean="0">
                <a:solidFill>
                  <a:srgbClr val="00B050"/>
                </a:solidFill>
              </a:rPr>
              <a:t>(bytes ou blocos pequenos) </a:t>
            </a:r>
            <a:r>
              <a:rPr lang="pt-BR" smtClean="0"/>
              <a:t>, como por exemplo, </a:t>
            </a:r>
            <a:r>
              <a:rPr lang="pt-BR" i="1" smtClean="0"/>
              <a:t>bytes</a:t>
            </a:r>
            <a:r>
              <a:rPr lang="pt-BR" smtClean="0"/>
              <a:t> individuais que formam um </a:t>
            </a:r>
            <a:r>
              <a:rPr lang="pt-BR" i="1" smtClean="0">
                <a:solidFill>
                  <a:srgbClr val="0000CC"/>
                </a:solidFill>
              </a:rPr>
              <a:t>stream </a:t>
            </a:r>
            <a:r>
              <a:rPr lang="pt-BR" smtClean="0">
                <a:solidFill>
                  <a:srgbClr val="0000CC"/>
                </a:solidFill>
              </a:rPr>
              <a:t>(de bytes), </a:t>
            </a:r>
            <a:r>
              <a:rPr lang="pt-BR" smtClean="0"/>
              <a:t>CFB é mais conveniente.</a:t>
            </a:r>
          </a:p>
        </p:txBody>
      </p:sp>
      <p:sp>
        <p:nvSpPr>
          <p:cNvPr id="11878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72E1-1ADE-496A-A4B0-3BB39067BB70}" type="slidenum">
              <a:rPr lang="pt-BR" smtClean="0"/>
              <a:pPr>
                <a:defRPr/>
              </a:pPr>
              <a:t>113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CFB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Como em CBC, é necessário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um vetor de inicialização IV</a:t>
            </a:r>
            <a:r>
              <a:rPr lang="pt-BR" dirty="0" smtClean="0"/>
              <a:t> para dar início ao processo.</a:t>
            </a:r>
          </a:p>
          <a:p>
            <a:pPr>
              <a:defRPr/>
            </a:pPr>
            <a:endParaRPr lang="pt-BR" dirty="0" smtClean="0"/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E757-8BFA-4CA0-9E84-AA56043182E0}" type="slidenum">
              <a:rPr lang="pt-BR" smtClean="0"/>
              <a:pPr>
                <a:defRPr/>
              </a:pPr>
              <a:t>114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CFB</a:t>
            </a:r>
          </a:p>
        </p:txBody>
      </p:sp>
      <p:sp>
        <p:nvSpPr>
          <p:cNvPr id="1208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Esse vetor de inicialização funcionará como um </a:t>
            </a:r>
            <a:r>
              <a:rPr lang="pt-BR" smtClean="0">
                <a:solidFill>
                  <a:srgbClr val="0000CC"/>
                </a:solidFill>
              </a:rPr>
              <a:t>registrador de deslocamento R </a:t>
            </a:r>
            <a:r>
              <a:rPr lang="pt-BR" smtClean="0"/>
              <a:t>(shift register), formado por </a:t>
            </a:r>
            <a:r>
              <a:rPr lang="pt-BR" smtClean="0">
                <a:solidFill>
                  <a:srgbClr val="0000CC"/>
                </a:solidFill>
              </a:rPr>
              <a:t>bytes (8 bits) </a:t>
            </a:r>
            <a:r>
              <a:rPr lang="pt-BR" smtClean="0"/>
              <a:t>, e que pode ter um comprimento, por exemplo, de 64 bits (usando-se o DES ou 128 bits, usando o AES).</a:t>
            </a:r>
          </a:p>
        </p:txBody>
      </p:sp>
      <p:sp>
        <p:nvSpPr>
          <p:cNvPr id="12083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34516-39BE-4423-8699-738E302734CC}" type="slidenum">
              <a:rPr lang="pt-BR" smtClean="0"/>
              <a:pPr>
                <a:defRPr/>
              </a:pPr>
              <a:t>115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Cifragem CFB</a:t>
            </a:r>
          </a:p>
        </p:txBody>
      </p:sp>
      <p:sp>
        <p:nvSpPr>
          <p:cNvPr id="121859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CC5F9-930C-4355-B114-DD33A622F538}" type="slidenum">
              <a:rPr lang="pt-BR" smtClean="0"/>
              <a:pPr>
                <a:defRPr/>
              </a:pPr>
              <a:t>116</a:t>
            </a:fld>
            <a:endParaRPr lang="pt-BR" smtClean="0"/>
          </a:p>
        </p:txBody>
      </p:sp>
      <p:cxnSp>
        <p:nvCxnSpPr>
          <p:cNvPr id="8" name="Conector reto 7"/>
          <p:cNvCxnSpPr/>
          <p:nvPr/>
        </p:nvCxnSpPr>
        <p:spPr>
          <a:xfrm rot="5400000">
            <a:off x="1749425" y="2820988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214438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C2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857375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C3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00313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C4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143250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C5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786188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C6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429125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C7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072063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C8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715000" y="2643188"/>
            <a:ext cx="571500" cy="357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C9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1869" name="CaixaDeTexto 17"/>
          <p:cNvSpPr txBox="1">
            <a:spLocks noChangeArrowheads="1"/>
          </p:cNvSpPr>
          <p:nvPr/>
        </p:nvSpPr>
        <p:spPr bwMode="auto">
          <a:xfrm>
            <a:off x="1785938" y="192881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      </a:t>
            </a:r>
            <a:r>
              <a:rPr lang="pt-BR" sz="1600"/>
              <a:t>Vetor  de Inicialização</a:t>
            </a:r>
          </a:p>
        </p:txBody>
      </p:sp>
      <p:sp>
        <p:nvSpPr>
          <p:cNvPr id="121870" name="CaixaDeTexto 18"/>
          <p:cNvSpPr txBox="1">
            <a:spLocks noChangeArrowheads="1"/>
          </p:cNvSpPr>
          <p:nvPr/>
        </p:nvSpPr>
        <p:spPr bwMode="auto">
          <a:xfrm>
            <a:off x="2143125" y="3214688"/>
            <a:ext cx="3929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Registrador de Deslocamento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214688" y="4214813"/>
            <a:ext cx="1214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C3300"/>
                </a:solidFill>
              </a:rPr>
              <a:t>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71500" y="2643188"/>
            <a:ext cx="571500" cy="357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500188" y="450056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5400000">
            <a:off x="784225" y="3786188"/>
            <a:ext cx="14303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10800000">
            <a:off x="1285875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10800000">
            <a:off x="1928813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10800000">
            <a:off x="2571750" y="24288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>
            <a:off x="3214688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3857625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0800000">
            <a:off x="4500563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10800000">
            <a:off x="5143500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>
            <a:off x="5715000" y="2428875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1285875" y="5429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P10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1884" name="CaixaDeTexto 49"/>
          <p:cNvSpPr txBox="1">
            <a:spLocks noChangeArrowheads="1"/>
          </p:cNvSpPr>
          <p:nvPr/>
        </p:nvSpPr>
        <p:spPr bwMode="auto">
          <a:xfrm>
            <a:off x="500063" y="4929188"/>
            <a:ext cx="2500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Byte de Texto Original</a:t>
            </a:r>
          </a:p>
        </p:txBody>
      </p:sp>
      <p:sp>
        <p:nvSpPr>
          <p:cNvPr id="51" name="Elipse 50"/>
          <p:cNvSpPr/>
          <p:nvPr/>
        </p:nvSpPr>
        <p:spPr>
          <a:xfrm>
            <a:off x="3643313" y="5429250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B050"/>
                </a:solidFill>
              </a:rPr>
              <a:t>+</a:t>
            </a:r>
          </a:p>
        </p:txBody>
      </p:sp>
      <p:cxnSp>
        <p:nvCxnSpPr>
          <p:cNvPr id="53" name="Conector de seta reta 52"/>
          <p:cNvCxnSpPr/>
          <p:nvPr/>
        </p:nvCxnSpPr>
        <p:spPr>
          <a:xfrm rot="5400000">
            <a:off x="3572669" y="5072857"/>
            <a:ext cx="427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2000250" y="5643563"/>
            <a:ext cx="1500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4071938" y="5643563"/>
            <a:ext cx="1928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endCxn id="17" idx="2"/>
          </p:cNvCxnSpPr>
          <p:nvPr/>
        </p:nvCxnSpPr>
        <p:spPr>
          <a:xfrm rot="5400000" flipH="1" flipV="1">
            <a:off x="4679156" y="4321969"/>
            <a:ext cx="26447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>
            <a:off x="6000750" y="5643563"/>
            <a:ext cx="12144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72"/>
          <p:cNvSpPr/>
          <p:nvPr/>
        </p:nvSpPr>
        <p:spPr>
          <a:xfrm>
            <a:off x="5715000" y="5429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C10</a:t>
            </a:r>
            <a:endParaRPr lang="pt-BR" sz="1600" b="1" dirty="0">
              <a:solidFill>
                <a:schemeClr val="tx1"/>
              </a:solidFill>
            </a:endParaRPr>
          </a:p>
        </p:txBody>
      </p:sp>
      <p:cxnSp>
        <p:nvCxnSpPr>
          <p:cNvPr id="43" name="Conector de seta reta 42"/>
          <p:cNvCxnSpPr>
            <a:endCxn id="20" idx="3"/>
          </p:cNvCxnSpPr>
          <p:nvPr/>
        </p:nvCxnSpPr>
        <p:spPr>
          <a:xfrm rot="10800000">
            <a:off x="4429125" y="45005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93" name="CaixaDeTexto 44"/>
          <p:cNvSpPr txBox="1">
            <a:spLocks noChangeArrowheads="1"/>
          </p:cNvSpPr>
          <p:nvPr/>
        </p:nvSpPr>
        <p:spPr bwMode="auto">
          <a:xfrm>
            <a:off x="5000625" y="428625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Chave</a:t>
            </a:r>
          </a:p>
        </p:txBody>
      </p:sp>
      <p:sp>
        <p:nvSpPr>
          <p:cNvPr id="121894" name="CaixaDeTexto 46"/>
          <p:cNvSpPr txBox="1">
            <a:spLocks noChangeArrowheads="1"/>
          </p:cNvSpPr>
          <p:nvPr/>
        </p:nvSpPr>
        <p:spPr bwMode="auto">
          <a:xfrm>
            <a:off x="214313" y="3429000"/>
            <a:ext cx="114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seleciona o byte mais à esquerda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 O IV é inicializado aleatoriamente em R.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 O algoritmo de criptografia (DES, AES) 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opera sobre o registrador de  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deslocamento para gerar um texto </a:t>
            </a:r>
            <a:b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cifrado</a:t>
            </a:r>
            <a:r>
              <a:rPr lang="pt-BR" dirty="0" smtClean="0"/>
              <a:t> do tamanho do registrador (64 </a:t>
            </a:r>
            <a:br>
              <a:rPr lang="pt-BR" dirty="0" smtClean="0"/>
            </a:br>
            <a:r>
              <a:rPr lang="pt-BR" dirty="0" smtClean="0"/>
              <a:t> bits, 128 bits). </a:t>
            </a:r>
            <a:endParaRPr lang="pt-BR" dirty="0"/>
          </a:p>
        </p:txBody>
      </p:sp>
      <p:sp>
        <p:nvSpPr>
          <p:cNvPr id="1228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95ACC-62E2-415E-8252-AB1C1D1741C8}" type="slidenum">
              <a:rPr lang="pt-BR" smtClean="0"/>
              <a:pPr>
                <a:defRPr/>
              </a:pPr>
              <a:t>117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239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 byte da extremidade mais à esquerda do registrador de deslocamento R é selecionado.</a:t>
            </a:r>
          </a:p>
          <a:p>
            <a:endParaRPr lang="pt-BR" smtClean="0"/>
          </a:p>
          <a:p>
            <a:r>
              <a:rPr lang="pt-BR" smtClean="0"/>
              <a:t>Uma operação XOR é feita com o byte da vez, do texto simples P. </a:t>
            </a:r>
          </a:p>
          <a:p>
            <a:endParaRPr lang="pt-BR" smtClean="0"/>
          </a:p>
          <a:p>
            <a:r>
              <a:rPr lang="pt-BR" smtClean="0"/>
              <a:t>Esse byte cifrado é transmitido. </a:t>
            </a:r>
          </a:p>
        </p:txBody>
      </p:sp>
      <p:sp>
        <p:nvSpPr>
          <p:cNvPr id="12390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C9A0C-6D78-4D14-9966-309900BBB5DB}" type="slidenum">
              <a:rPr lang="pt-BR" smtClean="0"/>
              <a:pPr>
                <a:defRPr/>
              </a:pPr>
              <a:t>118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249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O registrador é deslocado 8 bits à esquerda, fazendo com que o seu byte mais à esquerda fique fora da extremidade mais à esquerda e o byte C  (cifrado depois do XOR) seja inserido na posição que ficou vaga na extremidade do registrador mais à direita.  </a:t>
            </a:r>
          </a:p>
        </p:txBody>
      </p:sp>
      <p:sp>
        <p:nvSpPr>
          <p:cNvPr id="12493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E4E73-7D51-4D6E-A3B1-0C9FADFA4844}" type="slidenum">
              <a:rPr lang="pt-BR" smtClean="0"/>
              <a:pPr>
                <a:defRPr/>
              </a:pPr>
              <a:t>119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Mundo real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Para maior proteção contra invasores, talvez você tenha de ter um </a:t>
            </a:r>
            <a:r>
              <a:rPr lang="en-US" b="1" smtClean="0"/>
              <a:t>sistema de alarme de segurança</a:t>
            </a:r>
            <a:r>
              <a:rPr lang="en-US" smtClean="0"/>
              <a:t>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b="1" smtClean="0"/>
              <a:t>A sua casa estará mais segura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43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C76D3-884C-4D86-91D1-13EDE0914D15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259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Observe que o conteúdo do registrador de deslocamento R depende do histórico anterior dos bytes do texto simples P.</a:t>
            </a:r>
          </a:p>
          <a:p>
            <a:endParaRPr lang="pt-BR" smtClean="0"/>
          </a:p>
          <a:p>
            <a:r>
              <a:rPr lang="pt-BR" smtClean="0"/>
              <a:t>Assim, um padrão que se repetir várias vezes no texto simples será criptografado de maneira diferente do texto cifrado a cada repetição.</a:t>
            </a:r>
          </a:p>
        </p:txBody>
      </p:sp>
      <p:sp>
        <p:nvSpPr>
          <p:cNvPr id="1259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BECD-87D7-44EF-91E8-EED208A28293}" type="slidenum">
              <a:rPr lang="pt-BR" smtClean="0"/>
              <a:pPr>
                <a:defRPr/>
              </a:pPr>
              <a:t>120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Decifragem CFB</a:t>
            </a:r>
          </a:p>
        </p:txBody>
      </p:sp>
      <p:sp>
        <p:nvSpPr>
          <p:cNvPr id="126979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03DF2-FF8F-4B59-98A4-3E764DD3E073}" type="slidenum">
              <a:rPr lang="pt-BR" smtClean="0"/>
              <a:pPr>
                <a:defRPr/>
              </a:pPr>
              <a:t>121</a:t>
            </a:fld>
            <a:endParaRPr lang="pt-BR" smtClean="0"/>
          </a:p>
        </p:txBody>
      </p:sp>
      <p:cxnSp>
        <p:nvCxnSpPr>
          <p:cNvPr id="8" name="Conector reto 7"/>
          <p:cNvCxnSpPr/>
          <p:nvPr/>
        </p:nvCxnSpPr>
        <p:spPr>
          <a:xfrm rot="5400000">
            <a:off x="1749425" y="2820988"/>
            <a:ext cx="357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214438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C2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857375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C3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500313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C4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143250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C5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786188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C6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429125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C7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072063" y="264318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C8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651500" y="2636838"/>
            <a:ext cx="571500" cy="357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C9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6989" name="CaixaDeTexto 17"/>
          <p:cNvSpPr txBox="1">
            <a:spLocks noChangeArrowheads="1"/>
          </p:cNvSpPr>
          <p:nvPr/>
        </p:nvSpPr>
        <p:spPr bwMode="auto">
          <a:xfrm>
            <a:off x="1785938" y="192881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      </a:t>
            </a:r>
            <a:r>
              <a:rPr lang="pt-BR" sz="1600"/>
              <a:t>Vetor  de Inicialização</a:t>
            </a:r>
          </a:p>
        </p:txBody>
      </p:sp>
      <p:sp>
        <p:nvSpPr>
          <p:cNvPr id="126990" name="CaixaDeTexto 18"/>
          <p:cNvSpPr txBox="1">
            <a:spLocks noChangeArrowheads="1"/>
          </p:cNvSpPr>
          <p:nvPr/>
        </p:nvSpPr>
        <p:spPr bwMode="auto">
          <a:xfrm>
            <a:off x="2143125" y="3214688"/>
            <a:ext cx="3929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Registrador de Deslocamento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214688" y="4214813"/>
            <a:ext cx="1214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CC3300"/>
                </a:solidFill>
              </a:rPr>
              <a:t>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71500" y="2643188"/>
            <a:ext cx="571500" cy="357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500188" y="450056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5400000">
            <a:off x="784225" y="3786188"/>
            <a:ext cx="14303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rot="10800000">
            <a:off x="1285875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10800000">
            <a:off x="1928813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10800000">
            <a:off x="2571750" y="24288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rot="10800000">
            <a:off x="3214688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3857625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0800000">
            <a:off x="4500563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rot="10800000">
            <a:off x="5143500" y="24288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>
            <a:off x="5715000" y="2428875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1285875" y="5429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C10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7004" name="CaixaDeTexto 49"/>
          <p:cNvSpPr txBox="1">
            <a:spLocks noChangeArrowheads="1"/>
          </p:cNvSpPr>
          <p:nvPr/>
        </p:nvSpPr>
        <p:spPr bwMode="auto">
          <a:xfrm>
            <a:off x="500063" y="4929188"/>
            <a:ext cx="2500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Byte de Texto Original</a:t>
            </a:r>
          </a:p>
        </p:txBody>
      </p:sp>
      <p:sp>
        <p:nvSpPr>
          <p:cNvPr id="51" name="Elipse 50"/>
          <p:cNvSpPr/>
          <p:nvPr/>
        </p:nvSpPr>
        <p:spPr>
          <a:xfrm>
            <a:off x="3643313" y="5429250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B050"/>
                </a:solidFill>
              </a:rPr>
              <a:t>+</a:t>
            </a:r>
          </a:p>
        </p:txBody>
      </p:sp>
      <p:cxnSp>
        <p:nvCxnSpPr>
          <p:cNvPr id="53" name="Conector de seta reta 52"/>
          <p:cNvCxnSpPr/>
          <p:nvPr/>
        </p:nvCxnSpPr>
        <p:spPr>
          <a:xfrm rot="5400000">
            <a:off x="3572669" y="5072857"/>
            <a:ext cx="427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1928813" y="5643563"/>
            <a:ext cx="1571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4071938" y="5643563"/>
            <a:ext cx="1928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>
            <a:off x="6000750" y="5643563"/>
            <a:ext cx="12144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ângulo 72"/>
          <p:cNvSpPr/>
          <p:nvPr/>
        </p:nvSpPr>
        <p:spPr>
          <a:xfrm>
            <a:off x="5715000" y="5429250"/>
            <a:ext cx="57150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P10</a:t>
            </a:r>
            <a:endParaRPr lang="pt-BR" sz="1600" b="1" dirty="0">
              <a:solidFill>
                <a:schemeClr val="tx1"/>
              </a:solidFill>
            </a:endParaRPr>
          </a:p>
        </p:txBody>
      </p:sp>
      <p:cxnSp>
        <p:nvCxnSpPr>
          <p:cNvPr id="43" name="Conector de seta reta 42"/>
          <p:cNvCxnSpPr>
            <a:endCxn id="20" idx="3"/>
          </p:cNvCxnSpPr>
          <p:nvPr/>
        </p:nvCxnSpPr>
        <p:spPr>
          <a:xfrm rot="10800000">
            <a:off x="4429125" y="45005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012" name="CaixaDeTexto 44"/>
          <p:cNvSpPr txBox="1">
            <a:spLocks noChangeArrowheads="1"/>
          </p:cNvSpPr>
          <p:nvPr/>
        </p:nvSpPr>
        <p:spPr bwMode="auto">
          <a:xfrm>
            <a:off x="5000625" y="428625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Chave</a:t>
            </a:r>
          </a:p>
        </p:txBody>
      </p:sp>
      <p:sp>
        <p:nvSpPr>
          <p:cNvPr id="127013" name="CaixaDeTexto 46"/>
          <p:cNvSpPr txBox="1">
            <a:spLocks noChangeArrowheads="1"/>
          </p:cNvSpPr>
          <p:nvPr/>
        </p:nvSpPr>
        <p:spPr bwMode="auto">
          <a:xfrm>
            <a:off x="214313" y="3429000"/>
            <a:ext cx="114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seleciona o byte mais à esquerda</a:t>
            </a:r>
          </a:p>
        </p:txBody>
      </p:sp>
      <p:cxnSp>
        <p:nvCxnSpPr>
          <p:cNvPr id="41" name="Conector reto 40"/>
          <p:cNvCxnSpPr/>
          <p:nvPr/>
        </p:nvCxnSpPr>
        <p:spPr>
          <a:xfrm rot="5400000">
            <a:off x="2392363" y="5965825"/>
            <a:ext cx="642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2714625" y="6286500"/>
            <a:ext cx="4214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rot="5400000" flipH="1" flipV="1">
            <a:off x="5144294" y="4571207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rot="10800000">
            <a:off x="6357938" y="2786063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>
            <a:off x="571500" y="564356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Decifragem CFB</a:t>
            </a:r>
          </a:p>
        </p:txBody>
      </p:sp>
      <p:sp>
        <p:nvSpPr>
          <p:cNvPr id="128003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decifragem com o modo feedback de cifra funciona exatamente como na cifragem.</a:t>
            </a:r>
          </a:p>
          <a:p>
            <a:endParaRPr lang="pt-BR" smtClean="0"/>
          </a:p>
          <a:p>
            <a:r>
              <a:rPr lang="pt-BR" smtClean="0"/>
              <a:t>Em particular, o conteúdo do registrador de deslocamento R (é cifrado e não decifrado), ou seja, recebe o byte que vem cifrado na transmissão.</a:t>
            </a:r>
          </a:p>
        </p:txBody>
      </p:sp>
      <p:sp>
        <p:nvSpPr>
          <p:cNvPr id="128004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D7280-C650-4640-8CB8-0F471EFE0E81}" type="slidenum">
              <a:rPr lang="pt-BR" smtClean="0"/>
              <a:pPr>
                <a:defRPr/>
              </a:pPr>
              <a:t>122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Decifragem CFB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 assim, o byte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C(2)</a:t>
            </a:r>
            <a:r>
              <a:rPr lang="pt-BR" dirty="0" smtClean="0"/>
              <a:t> em R, na extremidade à esquerda, cifrado em E com a chave K, e que é selecionado e submetido à </a:t>
            </a:r>
            <a:r>
              <a:rPr lang="pt-BR" dirty="0" smtClean="0">
                <a:solidFill>
                  <a:srgbClr val="C00000"/>
                </a:solidFill>
              </a:rPr>
              <a:t>operação XOR </a:t>
            </a:r>
            <a:r>
              <a:rPr lang="pt-BR" dirty="0" smtClean="0"/>
              <a:t>com o byte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C(10) </a:t>
            </a:r>
            <a:r>
              <a:rPr lang="pt-BR" dirty="0" smtClean="0"/>
              <a:t>transmitido e recebido, é o mesmo que sofreu a </a:t>
            </a:r>
            <a:r>
              <a:rPr lang="pt-BR" dirty="0" smtClean="0">
                <a:solidFill>
                  <a:srgbClr val="00B050"/>
                </a:solidFill>
              </a:rPr>
              <a:t>operação XOR </a:t>
            </a:r>
            <a:r>
              <a:rPr lang="pt-BR" dirty="0" smtClean="0"/>
              <a:t>com o byte </a:t>
            </a:r>
            <a:r>
              <a:rPr lang="pt-BR" dirty="0" smtClean="0">
                <a:solidFill>
                  <a:srgbClr val="00B050"/>
                </a:solidFill>
              </a:rPr>
              <a:t>P(10)</a:t>
            </a:r>
            <a:r>
              <a:rPr lang="pt-BR" dirty="0" smtClean="0"/>
              <a:t> do texto simples, para gerar </a:t>
            </a:r>
            <a:r>
              <a:rPr lang="pt-BR" dirty="0" smtClean="0">
                <a:solidFill>
                  <a:srgbClr val="0000CC"/>
                </a:solidFill>
              </a:rPr>
              <a:t>C(10)</a:t>
            </a:r>
            <a:r>
              <a:rPr lang="pt-BR" dirty="0" smtClean="0"/>
              <a:t> na primeira vez.</a:t>
            </a:r>
            <a:endParaRPr lang="pt-BR" dirty="0"/>
          </a:p>
        </p:txBody>
      </p:sp>
      <p:sp>
        <p:nvSpPr>
          <p:cNvPr id="1290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EBAA2-148A-4A54-9DF5-AD31817F1B14}" type="slidenum">
              <a:rPr lang="pt-BR" smtClean="0"/>
              <a:pPr>
                <a:defRPr/>
              </a:pPr>
              <a:t>123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Decifragem CFB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Desde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os dois registradores de deslocamento R (no transmissor e no receptor) permaneçam idênticos</a:t>
            </a:r>
            <a:r>
              <a:rPr lang="pt-BR" dirty="0" smtClean="0"/>
              <a:t>, a </a:t>
            </a:r>
            <a:r>
              <a:rPr lang="pt-BR" dirty="0" err="1" smtClean="0"/>
              <a:t>decifragem</a:t>
            </a:r>
            <a:r>
              <a:rPr lang="pt-BR" dirty="0" smtClean="0"/>
              <a:t> funcionará corretamente.</a:t>
            </a:r>
            <a:endParaRPr lang="pt-BR" dirty="0"/>
          </a:p>
        </p:txBody>
      </p:sp>
      <p:sp>
        <p:nvSpPr>
          <p:cNvPr id="1300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1B10F-3CE8-4AB9-BE62-179024E4F814}" type="slidenum">
              <a:rPr lang="pt-BR" smtClean="0"/>
              <a:pPr>
                <a:defRPr/>
              </a:pPr>
              <a:t>124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 no CFB</a:t>
            </a:r>
          </a:p>
        </p:txBody>
      </p:sp>
      <p:sp>
        <p:nvSpPr>
          <p:cNvPr id="1310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Se </a:t>
            </a:r>
            <a:r>
              <a:rPr lang="pt-BR" smtClean="0">
                <a:solidFill>
                  <a:srgbClr val="C00000"/>
                </a:solidFill>
              </a:rPr>
              <a:t>um bit do texto cifrado C(10) for invertido acidentalmente durante a transmissão</a:t>
            </a:r>
            <a:r>
              <a:rPr lang="pt-BR" smtClean="0"/>
              <a:t>, os bytes no registrador de deslocamento R no receptor, </a:t>
            </a:r>
            <a:r>
              <a:rPr lang="pt-BR" smtClean="0">
                <a:solidFill>
                  <a:srgbClr val="C00000"/>
                </a:solidFill>
              </a:rPr>
              <a:t>serão danificados</a:t>
            </a:r>
            <a:r>
              <a:rPr lang="pt-BR" smtClean="0"/>
              <a:t>, enquanto o </a:t>
            </a:r>
            <a:r>
              <a:rPr lang="pt-BR" smtClean="0">
                <a:solidFill>
                  <a:srgbClr val="0000CC"/>
                </a:solidFill>
              </a:rPr>
              <a:t>byte defeituoso estiver no registrador de deslocamento</a:t>
            </a:r>
            <a:r>
              <a:rPr lang="pt-BR" smtClean="0"/>
              <a:t>.</a:t>
            </a:r>
          </a:p>
        </p:txBody>
      </p:sp>
      <p:sp>
        <p:nvSpPr>
          <p:cNvPr id="13107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7F04B-8D74-4383-8F15-349D6ED40B12}" type="slidenum">
              <a:rPr lang="pt-BR" smtClean="0"/>
              <a:pPr>
                <a:defRPr/>
              </a:pPr>
              <a:t>125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 com CFB</a:t>
            </a:r>
          </a:p>
        </p:txBody>
      </p:sp>
      <p:sp>
        <p:nvSpPr>
          <p:cNvPr id="132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Depois que o </a:t>
            </a:r>
            <a:r>
              <a:rPr lang="pt-BR" smtClean="0">
                <a:solidFill>
                  <a:srgbClr val="00B050"/>
                </a:solidFill>
              </a:rPr>
              <a:t>byte defeituoso é empurrado para fora do registrador</a:t>
            </a:r>
            <a:r>
              <a:rPr lang="pt-BR" smtClean="0"/>
              <a:t> de deslocamento, o </a:t>
            </a:r>
            <a:r>
              <a:rPr lang="pt-BR" smtClean="0">
                <a:solidFill>
                  <a:srgbClr val="0000CC"/>
                </a:solidFill>
              </a:rPr>
              <a:t>texto simples volta a ser gerado corretamente</a:t>
            </a:r>
            <a:r>
              <a:rPr lang="pt-BR" smtClean="0"/>
              <a:t> outra vez.</a:t>
            </a:r>
          </a:p>
        </p:txBody>
      </p:sp>
      <p:sp>
        <p:nvSpPr>
          <p:cNvPr id="13210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BDC6E-200B-4C8A-B762-52ECCEEA1575}" type="slidenum">
              <a:rPr lang="pt-BR" smtClean="0"/>
              <a:pPr>
                <a:defRPr/>
              </a:pPr>
              <a:t>126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 com CFB</a:t>
            </a:r>
          </a:p>
        </p:txBody>
      </p:sp>
      <p:sp>
        <p:nvSpPr>
          <p:cNvPr id="133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Deste modo, </a:t>
            </a:r>
            <a:r>
              <a:rPr lang="pt-BR" smtClean="0">
                <a:solidFill>
                  <a:srgbClr val="00B050"/>
                </a:solidFill>
              </a:rPr>
              <a:t>os efeitos de um único bit invertido são relativamente localizados</a:t>
            </a:r>
            <a:r>
              <a:rPr lang="pt-BR" smtClean="0"/>
              <a:t> e </a:t>
            </a:r>
            <a:r>
              <a:rPr lang="pt-BR" smtClean="0">
                <a:solidFill>
                  <a:srgbClr val="0000CC"/>
                </a:solidFill>
              </a:rPr>
              <a:t>não arruinam o restante da mensagem</a:t>
            </a:r>
            <a:r>
              <a:rPr lang="pt-BR" smtClean="0"/>
              <a:t>.</a:t>
            </a:r>
          </a:p>
          <a:p>
            <a:endParaRPr lang="pt-BR" smtClean="0"/>
          </a:p>
          <a:p>
            <a:r>
              <a:rPr lang="pt-BR" smtClean="0"/>
              <a:t>Mas, </a:t>
            </a:r>
            <a:r>
              <a:rPr lang="pt-BR" smtClean="0">
                <a:solidFill>
                  <a:srgbClr val="C00000"/>
                </a:solidFill>
              </a:rPr>
              <a:t>arruinam uma quantidade de bits igual ao comprimento </a:t>
            </a:r>
            <a:r>
              <a:rPr lang="pt-BR" smtClean="0"/>
              <a:t>do registrador R de deslocamento.</a:t>
            </a:r>
          </a:p>
        </p:txBody>
      </p:sp>
      <p:sp>
        <p:nvSpPr>
          <p:cNvPr id="13312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A7DE-87EB-4882-AA6B-C24ADD7F7BAE}" type="slidenum">
              <a:rPr lang="pt-BR" smtClean="0"/>
              <a:pPr>
                <a:defRPr/>
              </a:pPr>
              <a:t>127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pt-BR" smtClean="0"/>
              <a:t>CFB – Cipher FeedBack</a:t>
            </a:r>
          </a:p>
        </p:txBody>
      </p:sp>
      <p:sp>
        <p:nvSpPr>
          <p:cNvPr id="134147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C391-9A22-449E-9E3B-33AA64E86645}" type="slidenum">
              <a:rPr lang="pt-BR" smtClean="0"/>
              <a:pPr>
                <a:defRPr/>
              </a:pPr>
              <a:t>128</a:t>
            </a:fld>
            <a:endParaRPr lang="pt-BR" smtClean="0"/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714750"/>
            <a:ext cx="7786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928688"/>
            <a:ext cx="82153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CaixaDeTexto 11"/>
          <p:cNvSpPr txBox="1">
            <a:spLocks noChangeArrowheads="1"/>
          </p:cNvSpPr>
          <p:nvPr/>
        </p:nvSpPr>
        <p:spPr bwMode="auto">
          <a:xfrm>
            <a:off x="2000250" y="3143250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   Ciphertext</a:t>
            </a:r>
          </a:p>
        </p:txBody>
      </p:sp>
      <p:sp>
        <p:nvSpPr>
          <p:cNvPr id="134151" name="CaixaDeTexto 13"/>
          <p:cNvSpPr txBox="1">
            <a:spLocks noChangeArrowheads="1"/>
          </p:cNvSpPr>
          <p:nvPr/>
        </p:nvSpPr>
        <p:spPr bwMode="auto">
          <a:xfrm>
            <a:off x="4500563" y="3143250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    Ciphertext</a:t>
            </a:r>
          </a:p>
        </p:txBody>
      </p:sp>
      <p:sp>
        <p:nvSpPr>
          <p:cNvPr id="134152" name="CaixaDeTexto 14"/>
          <p:cNvSpPr txBox="1">
            <a:spLocks noChangeArrowheads="1"/>
          </p:cNvSpPr>
          <p:nvPr/>
        </p:nvSpPr>
        <p:spPr bwMode="auto">
          <a:xfrm>
            <a:off x="7429500" y="3143250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Ciphertext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C00000"/>
                </a:solidFill>
              </a:rPr>
              <a:t>OFB –Output Feedback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O modo OFB é análogo ao CFB, mas que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pode ser utilizado em aplicações em que a propagação de erros</a:t>
            </a:r>
            <a:r>
              <a:rPr lang="pt-BR" dirty="0" smtClean="0"/>
              <a:t> não pode ser tolerada.</a:t>
            </a:r>
            <a:endParaRPr lang="pt-BR" dirty="0"/>
          </a:p>
        </p:txBody>
      </p:sp>
      <p:sp>
        <p:nvSpPr>
          <p:cNvPr id="13517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9C1C1-BD2D-4081-8C22-D5239BDEC703}" type="slidenum">
              <a:rPr lang="pt-BR" smtClean="0"/>
              <a:pPr>
                <a:defRPr/>
              </a:pPr>
              <a:t>129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Mundo real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Se alguém tentar fraudulentamente </a:t>
            </a:r>
            <a:r>
              <a:rPr lang="en-US" b="1" smtClean="0"/>
              <a:t>retirar dinheiro de sua conta bancária</a:t>
            </a:r>
            <a:r>
              <a:rPr lang="en-US" smtClean="0"/>
              <a:t>, mas se o banco não confiar na história do ladrão …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… </a:t>
            </a:r>
            <a:r>
              <a:rPr lang="en-US" b="1" smtClean="0"/>
              <a:t>seu dinheiro estará seguro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536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CA41-ECF4-4049-8E4A-DC49B78B32A6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C00000"/>
                </a:solidFill>
              </a:rPr>
              <a:t>Stream Cipher </a:t>
            </a:r>
          </a:p>
        </p:txBody>
      </p:sp>
      <p:sp>
        <p:nvSpPr>
          <p:cNvPr id="1361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Mas, existem aplicações em que um erro de transmissão de 1 bit alterando 64 bits de texto simples provoca um impacto grande demais.</a:t>
            </a:r>
          </a:p>
        </p:txBody>
      </p:sp>
      <p:sp>
        <p:nvSpPr>
          <p:cNvPr id="13619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8E5C1-F4D9-4FBB-B3C5-E934B6CE2407}" type="slidenum">
              <a:rPr lang="pt-BR" smtClean="0"/>
              <a:pPr>
                <a:defRPr/>
              </a:pPr>
              <a:t>130</a:t>
            </a:fld>
            <a:endParaRPr lang="pt-BR" smtClean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Stream Cipher</a:t>
            </a:r>
          </a:p>
        </p:txBody>
      </p:sp>
      <p:sp>
        <p:nvSpPr>
          <p:cNvPr id="137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Para essas aplicações existe uma outra opção, o Modo de Cifra de Fluxo (stream cipher mode).</a:t>
            </a:r>
          </a:p>
          <a:p>
            <a:endParaRPr lang="pt-BR" smtClean="0"/>
          </a:p>
          <a:p>
            <a:r>
              <a:rPr lang="pt-BR" smtClean="0"/>
              <a:t>Funciona, inicialmente, criptografando um vetor de inicialização IV com uma chave para obter um bloco cifrado de saída.</a:t>
            </a:r>
          </a:p>
        </p:txBody>
      </p:sp>
      <p:sp>
        <p:nvSpPr>
          <p:cNvPr id="1372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08141-8CFE-4BEE-8D8D-BFB235F3E149}" type="slidenum">
              <a:rPr lang="pt-BR" smtClean="0"/>
              <a:pPr>
                <a:defRPr/>
              </a:pPr>
              <a:t>131</a:t>
            </a:fld>
            <a:endParaRPr lang="pt-BR" smtClean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Stream Cipher</a:t>
            </a:r>
          </a:p>
        </p:txBody>
      </p:sp>
      <p:sp>
        <p:nvSpPr>
          <p:cNvPr id="1382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 bloco de saída cifrado é então criptografado, usando-se a chave para obter um segundo bloco cifrado de saída.</a:t>
            </a:r>
          </a:p>
          <a:p>
            <a:endParaRPr lang="pt-BR" smtClean="0"/>
          </a:p>
          <a:p>
            <a:r>
              <a:rPr lang="pt-BR" smtClean="0"/>
              <a:t>Esse segundo bloco é criptografado com a chave para se obter um terceiro bloco cifrado de saída. </a:t>
            </a:r>
          </a:p>
          <a:p>
            <a:endParaRPr lang="pt-BR" smtClean="0"/>
          </a:p>
          <a:p>
            <a:r>
              <a:rPr lang="pt-BR" smtClean="0"/>
              <a:t>E assim por diante ...</a:t>
            </a:r>
          </a:p>
        </p:txBody>
      </p:sp>
      <p:sp>
        <p:nvSpPr>
          <p:cNvPr id="13824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60D7E-4441-43EB-94B7-E4A1CE27DD09}" type="slidenum">
              <a:rPr lang="pt-BR" smtClean="0"/>
              <a:pPr>
                <a:defRPr/>
              </a:pPr>
              <a:t>132</a:t>
            </a:fld>
            <a:endParaRPr lang="pt-BR" smtClean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Stream Cipher</a:t>
            </a:r>
          </a:p>
        </p:txBody>
      </p:sp>
      <p:sp>
        <p:nvSpPr>
          <p:cNvPr id="139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Assim, é formada </a:t>
            </a:r>
            <a:r>
              <a:rPr lang="pt-BR" smtClean="0">
                <a:solidFill>
                  <a:srgbClr val="0000CC"/>
                </a:solidFill>
              </a:rPr>
              <a:t>uma sequência de blocos cifrados de saída</a:t>
            </a:r>
            <a:r>
              <a:rPr lang="pt-BR" smtClean="0"/>
              <a:t>, </a:t>
            </a:r>
            <a:r>
              <a:rPr lang="pt-BR" smtClean="0">
                <a:solidFill>
                  <a:srgbClr val="00B050"/>
                </a:solidFill>
              </a:rPr>
              <a:t>arbitrariamente grande</a:t>
            </a:r>
            <a:r>
              <a:rPr lang="pt-BR" smtClean="0"/>
              <a:t>, de blocos cifrados de saída concatenados.</a:t>
            </a:r>
          </a:p>
          <a:p>
            <a:endParaRPr lang="pt-BR" smtClean="0"/>
          </a:p>
          <a:p>
            <a:r>
              <a:rPr lang="pt-BR" smtClean="0"/>
              <a:t>Essa </a:t>
            </a:r>
            <a:r>
              <a:rPr lang="pt-BR" smtClean="0">
                <a:solidFill>
                  <a:srgbClr val="0000CC"/>
                </a:solidFill>
              </a:rPr>
              <a:t>sequência </a:t>
            </a:r>
            <a:r>
              <a:rPr lang="pt-BR" smtClean="0"/>
              <a:t>é chamada de </a:t>
            </a:r>
            <a:r>
              <a:rPr lang="pt-BR" b="1" smtClean="0">
                <a:solidFill>
                  <a:srgbClr val="0000CC"/>
                </a:solidFill>
              </a:rPr>
              <a:t>fluxo de chaves</a:t>
            </a:r>
            <a:r>
              <a:rPr lang="pt-BR" smtClean="0"/>
              <a:t>.</a:t>
            </a:r>
          </a:p>
        </p:txBody>
      </p:sp>
      <p:sp>
        <p:nvSpPr>
          <p:cNvPr id="13926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614CB-C659-4431-95E9-50F88D44AD2F}" type="slidenum">
              <a:rPr lang="pt-BR" smtClean="0"/>
              <a:pPr>
                <a:defRPr/>
              </a:pPr>
              <a:t>133</a:t>
            </a:fld>
            <a:endParaRPr lang="pt-BR" smtClean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Stream Cipher</a:t>
            </a:r>
          </a:p>
        </p:txBody>
      </p:sp>
      <p:sp>
        <p:nvSpPr>
          <p:cNvPr id="1402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A sequência formando o </a:t>
            </a:r>
            <a:r>
              <a:rPr lang="pt-BR" b="1" smtClean="0">
                <a:solidFill>
                  <a:srgbClr val="0000CC"/>
                </a:solidFill>
              </a:rPr>
              <a:t>fluxo de chaves </a:t>
            </a:r>
            <a:r>
              <a:rPr lang="pt-BR" smtClean="0"/>
              <a:t>é tratada como </a:t>
            </a:r>
            <a:r>
              <a:rPr lang="pt-BR" smtClean="0">
                <a:solidFill>
                  <a:srgbClr val="C00000"/>
                </a:solidFill>
              </a:rPr>
              <a:t>uma chave única </a:t>
            </a:r>
            <a:r>
              <a:rPr lang="pt-BR" smtClean="0"/>
              <a:t>e submetida a uma </a:t>
            </a:r>
            <a:r>
              <a:rPr lang="pt-BR" smtClean="0">
                <a:solidFill>
                  <a:srgbClr val="00B050"/>
                </a:solidFill>
              </a:rPr>
              <a:t>operação XOR com o texto simples</a:t>
            </a:r>
            <a:r>
              <a:rPr lang="pt-BR" smtClean="0"/>
              <a:t>.</a:t>
            </a:r>
          </a:p>
        </p:txBody>
      </p:sp>
      <p:sp>
        <p:nvSpPr>
          <p:cNvPr id="14029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5177-D8BE-40DB-9FE3-720BF5E23330}" type="slidenum">
              <a:rPr lang="pt-BR" smtClean="0"/>
              <a:pPr>
                <a:defRPr/>
              </a:pPr>
              <a:t>134</a:t>
            </a:fld>
            <a:endParaRPr lang="pt-BR" smtClean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Stream Cipher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Observe que o </a:t>
            </a:r>
            <a:r>
              <a:rPr lang="pt-BR" b="1" dirty="0" smtClean="0">
                <a:solidFill>
                  <a:srgbClr val="0000CC"/>
                </a:solidFill>
              </a:rPr>
              <a:t>fluxo de chaves </a:t>
            </a:r>
            <a:r>
              <a:rPr lang="pt-BR" dirty="0" smtClean="0"/>
              <a:t>formado é independente dos dados (texto simples), e portanto, pode ser calculado com antecedência, se necessário.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fluxo de chaves </a:t>
            </a:r>
            <a:r>
              <a:rPr lang="pt-BR" dirty="0" smtClean="0"/>
              <a:t>é completamente insensível (não sujeito) a erros de transmissão.</a:t>
            </a:r>
            <a:endParaRPr lang="pt-BR" dirty="0"/>
          </a:p>
        </p:txBody>
      </p:sp>
      <p:sp>
        <p:nvSpPr>
          <p:cNvPr id="14131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A2CDA-F6D7-4715-A01F-6F5B79502F14}" type="slidenum">
              <a:rPr lang="pt-BR" smtClean="0"/>
              <a:pPr>
                <a:defRPr/>
              </a:pPr>
              <a:t>135</a:t>
            </a:fld>
            <a:endParaRPr lang="pt-BR" smtClean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Decifrando STC</a:t>
            </a:r>
          </a:p>
        </p:txBody>
      </p:sp>
      <p:sp>
        <p:nvSpPr>
          <p:cNvPr id="142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decifragem ocorre gerando-se o mesmo fluxo de chaves no lado do receptor.</a:t>
            </a:r>
          </a:p>
          <a:p>
            <a:endParaRPr lang="pt-BR" smtClean="0"/>
          </a:p>
          <a:p>
            <a:r>
              <a:rPr lang="pt-BR" smtClean="0"/>
              <a:t>Como o fluxo de chaves só depende do IV e das chaves geradas, ele não é afetado por erros de transmissão no texto cifrado.</a:t>
            </a:r>
          </a:p>
        </p:txBody>
      </p:sp>
      <p:sp>
        <p:nvSpPr>
          <p:cNvPr id="14234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67D26-AE05-44E3-86D6-FD8283C9375B}" type="slidenum">
              <a:rPr lang="pt-BR" smtClean="0"/>
              <a:pPr>
                <a:defRPr/>
              </a:pPr>
              <a:t>136</a:t>
            </a:fld>
            <a:endParaRPr lang="pt-BR" smtClean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Decifragem STC</a:t>
            </a:r>
          </a:p>
        </p:txBody>
      </p:sp>
      <p:sp>
        <p:nvSpPr>
          <p:cNvPr id="143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Desse modo, um erro de 1 bit no texto cifrado transmitido gera apenas um erro de 1 bit no texto simples decifrado.</a:t>
            </a:r>
          </a:p>
        </p:txBody>
      </p:sp>
      <p:sp>
        <p:nvSpPr>
          <p:cNvPr id="14336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7F864-0600-4A26-8FE3-9CB895D7B0A1}" type="slidenum">
              <a:rPr lang="pt-BR" smtClean="0"/>
              <a:pPr>
                <a:defRPr/>
              </a:pPr>
              <a:t>137</a:t>
            </a:fld>
            <a:endParaRPr lang="pt-BR" smtClean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Cifrando e Decifrando em STC</a:t>
            </a:r>
          </a:p>
        </p:txBody>
      </p:sp>
      <p:pic>
        <p:nvPicPr>
          <p:cNvPr id="144387" name="Espaço Reservado para Conteúdo 4" descr="DIGITALIZAR00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785938"/>
            <a:ext cx="8286750" cy="4286250"/>
          </a:xfrm>
        </p:spPr>
      </p:pic>
      <p:sp>
        <p:nvSpPr>
          <p:cNvPr id="14438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8D015-862E-4EE6-8143-541A4124D69B}" type="slidenum">
              <a:rPr lang="pt-BR" smtClean="0"/>
              <a:pPr>
                <a:defRPr/>
              </a:pPr>
              <a:t>138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Stream Cipher  X  Block Cipher</a:t>
            </a:r>
          </a:p>
        </p:txBody>
      </p:sp>
      <p:sp>
        <p:nvSpPr>
          <p:cNvPr id="145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Cifradores de fluxo, tipicamente, executam em uma velocidade maior que os cifradores de bloco.</a:t>
            </a:r>
          </a:p>
          <a:p>
            <a:endParaRPr lang="pt-BR" smtClean="0"/>
          </a:p>
          <a:p>
            <a:r>
              <a:rPr lang="pt-BR" smtClean="0"/>
              <a:t>Têm uma complexidade de Hardware menor.</a:t>
            </a:r>
          </a:p>
        </p:txBody>
      </p:sp>
      <p:sp>
        <p:nvSpPr>
          <p:cNvPr id="14541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9D954-D71F-46F1-896C-9ED607C2C202}" type="slidenum">
              <a:rPr lang="pt-BR" smtClean="0"/>
              <a:pPr>
                <a:defRPr/>
              </a:pPr>
              <a:t>139</a:t>
            </a:fld>
            <a:endParaRPr lang="pt-B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Mundo real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Quando você </a:t>
            </a:r>
            <a:r>
              <a:rPr lang="en-US" b="1" smtClean="0"/>
              <a:t>assina um contrato</a:t>
            </a:r>
            <a:r>
              <a:rPr lang="en-US" smtClean="0"/>
              <a:t>, as </a:t>
            </a:r>
            <a:r>
              <a:rPr lang="en-US" b="1" smtClean="0"/>
              <a:t>assinaturas são imposições legais</a:t>
            </a:r>
            <a:r>
              <a:rPr lang="en-US" smtClean="0"/>
              <a:t> que orientam e impelem ambas as partes a honrar suas palavras.</a:t>
            </a:r>
            <a:endParaRPr lang="pt-BR" smtClean="0"/>
          </a:p>
        </p:txBody>
      </p:sp>
      <p:sp>
        <p:nvSpPr>
          <p:cNvPr id="1638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FB0B6-5A9D-4F5B-9112-1B4349F4F913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Problemas de Segurança</a:t>
            </a:r>
          </a:p>
        </p:txBody>
      </p:sp>
      <p:sp>
        <p:nvSpPr>
          <p:cNvPr id="146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Contudo, cifradores de fluxo podem ser susceptíveis a sérios problemas de segurança, se usados incorretamente.</a:t>
            </a:r>
          </a:p>
        </p:txBody>
      </p:sp>
      <p:sp>
        <p:nvSpPr>
          <p:cNvPr id="14643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701A-8900-4BFA-B98B-169D58572DDD}" type="slidenum">
              <a:rPr lang="pt-BR" smtClean="0"/>
              <a:pPr>
                <a:defRPr/>
              </a:pPr>
              <a:t>140</a:t>
            </a:fld>
            <a:endParaRPr lang="pt-BR" smtClean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Problemas de Segurança</a:t>
            </a:r>
          </a:p>
        </p:txBody>
      </p:sp>
      <p:sp>
        <p:nvSpPr>
          <p:cNvPr id="147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É essencial nunca se usar o IV duas vezes ou mais, pois isso irá gerar o mesmo fluxo de chaves C, o tempo todo.</a:t>
            </a:r>
          </a:p>
          <a:p>
            <a:endParaRPr lang="pt-BR" smtClean="0"/>
          </a:p>
          <a:p>
            <a:r>
              <a:rPr lang="pt-BR" smtClean="0"/>
              <a:t>O par (IV, C) é inconveniente.</a:t>
            </a:r>
          </a:p>
          <a:p>
            <a:endParaRPr lang="pt-BR" smtClean="0"/>
          </a:p>
        </p:txBody>
      </p:sp>
      <p:sp>
        <p:nvSpPr>
          <p:cNvPr id="14746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1E339-3167-441F-B1FA-367502860ECB}" type="slidenum">
              <a:rPr lang="pt-BR" smtClean="0"/>
              <a:pPr>
                <a:defRPr/>
              </a:pPr>
              <a:t>141</a:t>
            </a:fld>
            <a:endParaRPr lang="pt-BR" smtClean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Problemas de Segurança</a:t>
            </a:r>
          </a:p>
        </p:txBody>
      </p:sp>
      <p:sp>
        <p:nvSpPr>
          <p:cNvPr id="148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O uso de um mesmo fluxo de chaves C, duas vezes, expõe o texto cifrado a um ataque de reutilização do fluxo de chaves C.</a:t>
            </a:r>
          </a:p>
          <a:p>
            <a:endParaRPr lang="pt-BR" smtClean="0"/>
          </a:p>
        </p:txBody>
      </p:sp>
      <p:sp>
        <p:nvSpPr>
          <p:cNvPr id="1484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C454B-B651-4508-9F83-8EE4E5108E74}" type="slidenum">
              <a:rPr lang="pt-BR" smtClean="0"/>
              <a:pPr>
                <a:defRPr/>
              </a:pPr>
              <a:t>142</a:t>
            </a:fld>
            <a:endParaRPr lang="pt-BR" smtClean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ítulo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pt-BR" smtClean="0"/>
              <a:t>Um ataque em STC</a:t>
            </a:r>
          </a:p>
        </p:txBody>
      </p:sp>
      <p:sp>
        <p:nvSpPr>
          <p:cNvPr id="149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Sejam A e B mensagens do mesmo comprimento, ambas criptografadas usando-se a mesma chave C.</a:t>
            </a:r>
          </a:p>
          <a:p>
            <a:endParaRPr lang="pt-BR" smtClean="0"/>
          </a:p>
          <a:p>
            <a:r>
              <a:rPr lang="pt-BR" smtClean="0"/>
              <a:t>E(A) = A  xor C</a:t>
            </a:r>
          </a:p>
          <a:p>
            <a:r>
              <a:rPr lang="pt-BR" smtClean="0"/>
              <a:t>E(B) = B  xor C</a:t>
            </a:r>
          </a:p>
          <a:p>
            <a:r>
              <a:rPr lang="pt-BR" smtClean="0"/>
              <a:t>Se um adversário capturar E(A) e E(B), ele pode facilmente computar: </a:t>
            </a:r>
            <a:br>
              <a:rPr lang="pt-BR" smtClean="0"/>
            </a:br>
            <a:r>
              <a:rPr lang="pt-BR" smtClean="0"/>
              <a:t>           E(A) xor E(B). </a:t>
            </a:r>
          </a:p>
          <a:p>
            <a:endParaRPr lang="pt-BR" smtClean="0"/>
          </a:p>
          <a:p>
            <a:endParaRPr lang="pt-BR" smtClean="0"/>
          </a:p>
        </p:txBody>
      </p:sp>
      <p:sp>
        <p:nvSpPr>
          <p:cNvPr id="14950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CC66-7BDF-4329-A825-7E51C48223CE}" type="slidenum">
              <a:rPr lang="pt-BR" smtClean="0"/>
              <a:pPr>
                <a:defRPr/>
              </a:pPr>
              <a:t>143</a:t>
            </a:fld>
            <a:endParaRPr lang="pt-BR" smtClean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Um ataque em STC</a:t>
            </a:r>
          </a:p>
        </p:txBody>
      </p:sp>
      <p:sp>
        <p:nvSpPr>
          <p:cNvPr id="1505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Contudo, xor é uma operação comutativa e também  X xor X = 0.</a:t>
            </a:r>
          </a:p>
          <a:p>
            <a:endParaRPr lang="pt-BR" smtClean="0"/>
          </a:p>
          <a:p>
            <a:r>
              <a:rPr lang="pt-BR" smtClean="0"/>
              <a:t>Assim, E(A) xor E(B) = </a:t>
            </a:r>
            <a:br>
              <a:rPr lang="pt-BR" smtClean="0"/>
            </a:br>
            <a:r>
              <a:rPr lang="pt-BR" smtClean="0"/>
              <a:t>    = (A xor C) xor (B xor C)  =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       = (A xor B) xor C xor C =</a:t>
            </a:r>
            <a:br>
              <a:rPr lang="pt-BR" smtClean="0"/>
            </a:br>
            <a:r>
              <a:rPr lang="pt-BR" smtClean="0"/>
              <a:t>    = (A xor B) xor 0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       = A xor B  o que elimina a chave C.</a:t>
            </a:r>
          </a:p>
        </p:txBody>
      </p:sp>
      <p:sp>
        <p:nvSpPr>
          <p:cNvPr id="15053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EED02-1A24-4DF3-BC35-2AE7F36BB958}" type="slidenum">
              <a:rPr lang="pt-BR" smtClean="0"/>
              <a:pPr>
                <a:defRPr/>
              </a:pPr>
              <a:t>144</a:t>
            </a:fld>
            <a:endParaRPr lang="pt-BR" smtClean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Um ataque em STC</a:t>
            </a:r>
          </a:p>
        </p:txBody>
      </p:sp>
      <p:sp>
        <p:nvSpPr>
          <p:cNvPr id="151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Agora o atacante tem um XOR do dois textos simples A e B transmitidos. </a:t>
            </a:r>
          </a:p>
          <a:p>
            <a:endParaRPr lang="pt-BR" smtClean="0"/>
          </a:p>
          <a:p>
            <a:r>
              <a:rPr lang="pt-BR" smtClean="0"/>
              <a:t>Se um deles for conhecido ou puder ser encontrado, o outro também poderá ser encontrado.</a:t>
            </a:r>
          </a:p>
          <a:p>
            <a:endParaRPr lang="pt-BR" smtClean="0"/>
          </a:p>
        </p:txBody>
      </p:sp>
      <p:sp>
        <p:nvSpPr>
          <p:cNvPr id="1515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902C6-6880-4663-800F-0E5576A858C0}" type="slidenum">
              <a:rPr lang="pt-BR" smtClean="0"/>
              <a:pPr>
                <a:defRPr/>
              </a:pPr>
              <a:t>145</a:t>
            </a:fld>
            <a:endParaRPr lang="pt-BR" smtClean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Um ataque em STC</a:t>
            </a:r>
          </a:p>
        </p:txBody>
      </p:sp>
      <p:sp>
        <p:nvSpPr>
          <p:cNvPr id="152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Em todo caso, o XOR de dois textos simples poderá ser atacado com o uso de propriedades estatísticas sobre um dos textos.</a:t>
            </a:r>
          </a:p>
          <a:p>
            <a:endParaRPr lang="pt-BR" smtClean="0"/>
          </a:p>
          <a:p>
            <a:r>
              <a:rPr lang="pt-BR" smtClean="0"/>
              <a:t>Em resumo, equipado com o XOR de dois textos simples, o criptoanalista tem uma excelente chance de deduzí-los. </a:t>
            </a:r>
          </a:p>
          <a:p>
            <a:endParaRPr lang="pt-BR" smtClean="0"/>
          </a:p>
        </p:txBody>
      </p:sp>
      <p:sp>
        <p:nvSpPr>
          <p:cNvPr id="15258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B480B-CAB4-4F00-806F-20CF8CB2119F}" type="slidenum">
              <a:rPr lang="pt-BR" smtClean="0"/>
              <a:pPr>
                <a:defRPr/>
              </a:pPr>
              <a:t>146</a:t>
            </a:fld>
            <a:endParaRPr lang="pt-BR" smtClean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Aplicação de Stream Cipher</a:t>
            </a:r>
          </a:p>
        </p:txBody>
      </p:sp>
      <p:sp>
        <p:nvSpPr>
          <p:cNvPr id="153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Um </a:t>
            </a:r>
            <a:r>
              <a:rPr lang="en-US" smtClean="0">
                <a:solidFill>
                  <a:srgbClr val="CC3300"/>
                </a:solidFill>
              </a:rPr>
              <a:t>cifrador de fluxo (A5/1) utilizado para prover comunicação privada em GSM</a:t>
            </a:r>
            <a:r>
              <a:rPr lang="en-US" smtClean="0"/>
              <a:t> é baseado num </a:t>
            </a:r>
            <a:r>
              <a:rPr lang="en-US" smtClean="0">
                <a:solidFill>
                  <a:srgbClr val="0000CC"/>
                </a:solidFill>
              </a:rPr>
              <a:t>registrador de deslocamento à esquerda </a:t>
            </a:r>
            <a:r>
              <a:rPr lang="en-US" smtClean="0"/>
              <a:t>(LFSR) e tem uma operação para gerar um </a:t>
            </a:r>
            <a:r>
              <a:rPr lang="en-US" smtClean="0">
                <a:solidFill>
                  <a:srgbClr val="0000CC"/>
                </a:solidFill>
              </a:rPr>
              <a:t>fluxo de chaves usado para criptografar </a:t>
            </a:r>
            <a:r>
              <a:rPr lang="en-US" smtClean="0"/>
              <a:t>conversações em telefones móveis. </a:t>
            </a:r>
          </a:p>
          <a:p>
            <a:endParaRPr lang="en-US" smtClean="0"/>
          </a:p>
        </p:txBody>
      </p:sp>
      <p:sp>
        <p:nvSpPr>
          <p:cNvPr id="15360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1FC2F-8671-4A6A-8595-1EFB52D900A6}" type="slidenum">
              <a:rPr lang="pt-BR" smtClean="0"/>
              <a:pPr>
                <a:defRPr/>
              </a:pPr>
              <a:t>147</a:t>
            </a:fld>
            <a:endParaRPr lang="pt-BR" smtClean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solidFill>
                  <a:srgbClr val="C00000"/>
                </a:solidFill>
              </a:rPr>
              <a:t>CTR - Counter Mode </a:t>
            </a:r>
          </a:p>
        </p:txBody>
      </p:sp>
      <p:sp>
        <p:nvSpPr>
          <p:cNvPr id="1546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Um problema apresentado por CBC, CFB, STC, execto ECB, é a impossibilidade de conseguir acesso aleatório a dados codificados.</a:t>
            </a:r>
          </a:p>
          <a:p>
            <a:endParaRPr lang="pt-BR" smtClean="0"/>
          </a:p>
          <a:p>
            <a:r>
              <a:rPr lang="pt-BR" smtClean="0"/>
              <a:t>Os arquivos de disco são acessados em ordem não-sequencial, especialmente arquivos de BDs. </a:t>
            </a:r>
          </a:p>
        </p:txBody>
      </p:sp>
      <p:sp>
        <p:nvSpPr>
          <p:cNvPr id="1546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46BCB-9657-47C4-96B3-FC6AC70444F7}" type="slidenum">
              <a:rPr lang="pt-BR" smtClean="0"/>
              <a:pPr>
                <a:defRPr/>
              </a:pPr>
              <a:t>148</a:t>
            </a:fld>
            <a:endParaRPr lang="pt-BR" smtClean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CTR</a:t>
            </a:r>
          </a:p>
        </p:txBody>
      </p:sp>
      <p:sp>
        <p:nvSpPr>
          <p:cNvPr id="155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No caso de um arquivo codificado pela utilização do encadeamento de blocos de cifras (CBC), o acesso a um bloco aleatório exige primeiro a decifragem de todos os seus blocos anteriores, ou seja um proposta dispendiosa.</a:t>
            </a:r>
          </a:p>
        </p:txBody>
      </p:sp>
      <p:sp>
        <p:nvSpPr>
          <p:cNvPr id="1556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C6F6-58FF-45F3-A49C-0E1D3C0A43AC}" type="slidenum">
              <a:rPr lang="pt-BR" smtClean="0"/>
              <a:pPr>
                <a:defRPr/>
              </a:pPr>
              <a:t>149</a:t>
            </a:fld>
            <a:endParaRPr lang="pt-B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Mundo Digital</a:t>
            </a:r>
          </a:p>
          <a:p>
            <a:pPr lvl="1" eaLnBrk="1" hangingPunct="1"/>
            <a:r>
              <a:rPr lang="en-US" smtClean="0"/>
              <a:t>Confidencialidade ou Privacidade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Ninguém pode invadir seus arquivos e ler os seus </a:t>
            </a:r>
            <a:r>
              <a:rPr lang="en-US" b="1" smtClean="0"/>
              <a:t>dados pessoais sigilosos</a:t>
            </a:r>
            <a:r>
              <a:rPr lang="en-US" smtClean="0"/>
              <a:t> (</a:t>
            </a:r>
            <a:r>
              <a:rPr lang="en-US" b="1" smtClean="0"/>
              <a:t>Privacidade</a:t>
            </a:r>
            <a:r>
              <a:rPr lang="en-US" smtClean="0"/>
              <a:t>).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Ninguém pode invadir um meio de comunicação e </a:t>
            </a:r>
            <a:r>
              <a:rPr lang="en-US" b="1" smtClean="0"/>
              <a:t>obter a informação trafegada</a:t>
            </a:r>
            <a:r>
              <a:rPr lang="en-US" smtClean="0"/>
              <a:t>, no sentido de usufruir vantagem no uso de recursos de uma rede (</a:t>
            </a:r>
            <a:r>
              <a:rPr lang="en-US" b="1" smtClean="0"/>
              <a:t>confidencialidade</a:t>
            </a:r>
            <a:r>
              <a:rPr lang="en-US" smtClean="0"/>
              <a:t>).</a:t>
            </a:r>
          </a:p>
          <a:p>
            <a:pPr lvl="2" eaLnBrk="1" hangingPunct="1"/>
            <a:endParaRPr lang="pt-BR" smtClean="0"/>
          </a:p>
        </p:txBody>
      </p:sp>
      <p:sp>
        <p:nvSpPr>
          <p:cNvPr id="174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4198-14AC-4BB9-AE4A-551040DE37C5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CTR</a:t>
            </a:r>
          </a:p>
        </p:txBody>
      </p:sp>
      <p:sp>
        <p:nvSpPr>
          <p:cNvPr id="156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Esta a razão de se criar um modo contador.</a:t>
            </a:r>
          </a:p>
        </p:txBody>
      </p:sp>
      <p:sp>
        <p:nvSpPr>
          <p:cNvPr id="15667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C89FA-3EA0-495C-9BBC-12CC97985856}" type="slidenum">
              <a:rPr lang="pt-BR" smtClean="0"/>
              <a:pPr>
                <a:defRPr/>
              </a:pPr>
              <a:t>150</a:t>
            </a:fld>
            <a:endParaRPr lang="pt-BR" smtClean="0"/>
          </a:p>
        </p:txBody>
      </p:sp>
      <p:pic>
        <p:nvPicPr>
          <p:cNvPr id="156677" name="Imagem 4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0"/>
            <a:ext cx="7786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CTR</a:t>
            </a:r>
          </a:p>
        </p:txBody>
      </p:sp>
      <p:sp>
        <p:nvSpPr>
          <p:cNvPr id="157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 texto simples não é codificado diretamente.</a:t>
            </a:r>
          </a:p>
          <a:p>
            <a:endParaRPr lang="pt-BR" smtClean="0"/>
          </a:p>
          <a:p>
            <a:r>
              <a:rPr lang="pt-BR" smtClean="0"/>
              <a:t>O vetor IV é somado a uma constante inteira e cifrado.</a:t>
            </a:r>
          </a:p>
          <a:p>
            <a:endParaRPr lang="pt-BR" smtClean="0"/>
          </a:p>
          <a:p>
            <a:r>
              <a:rPr lang="pt-BR" smtClean="0"/>
              <a:t>O texto cifrado resultante é submetido a um XOR com o texto simples.</a:t>
            </a:r>
          </a:p>
        </p:txBody>
      </p:sp>
      <p:sp>
        <p:nvSpPr>
          <p:cNvPr id="15770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D02F8-A1B6-414A-89AE-B81CC98B5B8D}" type="slidenum">
              <a:rPr lang="pt-BR" smtClean="0"/>
              <a:pPr>
                <a:defRPr/>
              </a:pPr>
              <a:t>151</a:t>
            </a:fld>
            <a:endParaRPr lang="pt-BR" smtClean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CTR</a:t>
            </a:r>
          </a:p>
        </p:txBody>
      </p:sp>
      <p:sp>
        <p:nvSpPr>
          <p:cNvPr id="158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Aumentando-se o vetor IV em uma unidade a cada novo bloco do texto simples para ser cifrado, facilita a decifragem de um bloco em qualquer lugar no arquivo, sem que seja preciso, primeiro, decifrar todos os seus blocos predecessores.</a:t>
            </a:r>
          </a:p>
        </p:txBody>
      </p:sp>
      <p:sp>
        <p:nvSpPr>
          <p:cNvPr id="15872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ACA8A-2D24-47D2-9E6C-24A1FDB86D1F}" type="slidenum">
              <a:rPr lang="pt-BR" smtClean="0"/>
              <a:pPr>
                <a:defRPr/>
              </a:pPr>
              <a:t>152</a:t>
            </a:fld>
            <a:endParaRPr lang="pt-BR" smtClean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Trabalhos sobre o História da Criptografia</a:t>
            </a:r>
            <a:endParaRPr lang="pt-BR" sz="3400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Histórico completo (Khan, 1995)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Estado da arte em segurança e protocolos criptográficos (Kaufman et al., 2002)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Abordagem mais matemática (Stinson, 2002)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Abordagem menos matemática (Burnett e Paine (2001)</a:t>
            </a:r>
            <a:endParaRPr lang="pt-BR" sz="2800" smtClean="0"/>
          </a:p>
        </p:txBody>
      </p:sp>
      <p:sp>
        <p:nvSpPr>
          <p:cNvPr id="159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BA8AD-2937-4BB9-8C39-089C946222E8}" type="slidenum">
              <a:rPr lang="pt-BR" smtClean="0"/>
              <a:pPr>
                <a:defRPr/>
              </a:pPr>
              <a:t>153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16077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Estrutura de Estudo</a:t>
            </a:r>
            <a:endParaRPr lang="en-US" smtClean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Criptografia e Segurança da Informação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Técnicas envolvendo criptografia</a:t>
            </a:r>
            <a:endParaRPr lang="en-US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b="1" smtClean="0">
              <a:solidFill>
                <a:srgbClr val="0000CC"/>
              </a:solidFill>
            </a:endParaRPr>
          </a:p>
          <a:p>
            <a:pPr eaLnBrk="1" hangingPunct="1"/>
            <a:r>
              <a:rPr lang="pt-BR" b="1" smtClean="0">
                <a:solidFill>
                  <a:srgbClr val="0000CC"/>
                </a:solidFill>
              </a:rPr>
              <a:t>Garantia de Confidencialidade</a:t>
            </a:r>
          </a:p>
          <a:p>
            <a:pPr eaLnBrk="1" hangingPunct="1"/>
            <a:endParaRPr lang="pt-BR" b="1" smtClean="0">
              <a:solidFill>
                <a:srgbClr val="0000CC"/>
              </a:solidFill>
            </a:endParaRPr>
          </a:p>
          <a:p>
            <a:pPr eaLnBrk="1" hangingPunct="1"/>
            <a:r>
              <a:rPr lang="pt-BR" b="1" smtClean="0">
                <a:solidFill>
                  <a:srgbClr val="0000CC"/>
                </a:solidFill>
              </a:rPr>
              <a:t>Garantia de Privacidade</a:t>
            </a:r>
            <a:endParaRPr lang="en-US" b="1" smtClean="0">
              <a:solidFill>
                <a:srgbClr val="0000CC"/>
              </a:solidFill>
            </a:endParaRPr>
          </a:p>
        </p:txBody>
      </p:sp>
      <p:sp>
        <p:nvSpPr>
          <p:cNvPr id="161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B5006-B849-48F5-BE6C-3F545556A720}" type="slidenum">
              <a:rPr lang="pt-BR" smtClean="0"/>
              <a:pPr>
                <a:defRPr/>
              </a:pPr>
              <a:t>155</a:t>
            </a:fld>
            <a:endParaRPr lang="pt-BR" smtClean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Simétrica</a:t>
            </a:r>
            <a:endParaRPr lang="pt-BR" smtClean="0"/>
          </a:p>
        </p:txBody>
      </p:sp>
      <p:sp>
        <p:nvSpPr>
          <p:cNvPr id="16281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0158A-06D4-4820-826C-F7307D9AF791}" type="slidenum">
              <a:rPr lang="pt-BR" smtClean="0"/>
              <a:pPr>
                <a:defRPr/>
              </a:pPr>
              <a:t>156</a:t>
            </a:fld>
            <a:endParaRPr lang="pt-BR" smtClean="0"/>
          </a:p>
        </p:txBody>
      </p:sp>
      <p:pic>
        <p:nvPicPr>
          <p:cNvPr id="162820" name="Picture 8" descr="cript_s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79914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Técnicas envolvendo criptografia simétrica</a:t>
            </a:r>
            <a:endParaRPr lang="pt-BR" sz="340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Algoritmos de Criptografia de </a:t>
            </a:r>
            <a:r>
              <a:rPr lang="en-US" b="1" smtClean="0"/>
              <a:t>Chave Simétrica</a:t>
            </a:r>
            <a:r>
              <a:rPr lang="en-US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Gerenciamento de Chaves Simétricas,</a:t>
            </a:r>
          </a:p>
        </p:txBody>
      </p:sp>
      <p:sp>
        <p:nvSpPr>
          <p:cNvPr id="163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FD84A-6A17-4612-BD05-FC1933415AFE}" type="slidenum">
              <a:rPr lang="pt-BR" smtClean="0"/>
              <a:pPr>
                <a:defRPr/>
              </a:pPr>
              <a:t>157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Assimétrica</a:t>
            </a:r>
            <a:endParaRPr lang="pt-BR" smtClean="0"/>
          </a:p>
        </p:txBody>
      </p:sp>
      <p:sp>
        <p:nvSpPr>
          <p:cNvPr id="16486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72769-C5B4-4B71-B693-49BAFDE2EE45}" type="slidenum">
              <a:rPr lang="pt-BR" smtClean="0"/>
              <a:pPr>
                <a:defRPr/>
              </a:pPr>
              <a:t>158</a:t>
            </a:fld>
            <a:endParaRPr lang="pt-BR" smtClean="0"/>
          </a:p>
        </p:txBody>
      </p:sp>
      <p:pic>
        <p:nvPicPr>
          <p:cNvPr id="164868" name="Picture 6" descr="cript_pu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8064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Técnicas envolvendo criptografia de chave pública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Algoritmos de Criptografia de </a:t>
            </a:r>
            <a:r>
              <a:rPr lang="en-US" b="1" smtClean="0"/>
              <a:t>Chaves Públicas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O problema de </a:t>
            </a:r>
            <a:r>
              <a:rPr lang="en-US" b="1" smtClean="0">
                <a:solidFill>
                  <a:srgbClr val="CC3300"/>
                </a:solidFill>
              </a:rPr>
              <a:t>distribuição de chaves</a:t>
            </a:r>
            <a:endParaRPr lang="en-US" smtClean="0">
              <a:solidFill>
                <a:srgbClr val="CC3300"/>
              </a:solidFill>
            </a:endParaRPr>
          </a:p>
          <a:p>
            <a:pPr eaLnBrk="1" hangingPunct="1"/>
            <a:endParaRPr lang="pt-BR" smtClean="0">
              <a:solidFill>
                <a:srgbClr val="CC3300"/>
              </a:solidFill>
            </a:endParaRPr>
          </a:p>
          <a:p>
            <a:pPr eaLnBrk="1" hangingPunct="1"/>
            <a:r>
              <a:rPr lang="pt-BR" b="1" smtClean="0">
                <a:solidFill>
                  <a:srgbClr val="0000CC"/>
                </a:solidFill>
              </a:rPr>
              <a:t>Infra-estrutura de chaves públicas</a:t>
            </a:r>
            <a:endParaRPr lang="en-US" b="1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1658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D77DA-9679-49A7-A54A-C1DF21F8F767}" type="slidenum">
              <a:rPr lang="pt-BR" smtClean="0"/>
              <a:pPr>
                <a:defRPr/>
              </a:pPr>
              <a:t>159</a:t>
            </a:fld>
            <a:endParaRPr lang="pt-BR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Mundo Digital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 </a:t>
            </a:r>
            <a:r>
              <a:rPr lang="en-US" b="1" smtClean="0"/>
              <a:t>privacidade</a:t>
            </a:r>
            <a:r>
              <a:rPr lang="en-US" smtClean="0"/>
              <a:t> é a </a:t>
            </a:r>
            <a:r>
              <a:rPr lang="en-US" u="sng" smtClean="0"/>
              <a:t>fechadura</a:t>
            </a:r>
            <a:r>
              <a:rPr lang="en-US" smtClean="0"/>
              <a:t> da porta.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r>
              <a:rPr lang="en-US" b="1" smtClean="0"/>
              <a:t>Integridade</a:t>
            </a:r>
            <a:r>
              <a:rPr lang="en-US" smtClean="0"/>
              <a:t> refere-se ao mecanismo que informa</a:t>
            </a:r>
            <a:r>
              <a:rPr lang="en-US" b="1" smtClean="0"/>
              <a:t> quando algo foi alterado</a:t>
            </a:r>
            <a:r>
              <a:rPr lang="en-US" smtClean="0"/>
              <a:t>. </a:t>
            </a:r>
            <a:br>
              <a:rPr lang="en-US" smtClean="0"/>
            </a:br>
            <a:r>
              <a:rPr lang="en-US" smtClean="0"/>
              <a:t>Integridade é </a:t>
            </a:r>
            <a:r>
              <a:rPr lang="en-US" b="1" u="sng" smtClean="0"/>
              <a:t>alarme</a:t>
            </a:r>
            <a:r>
              <a:rPr lang="en-US" b="1" smtClean="0"/>
              <a:t> </a:t>
            </a:r>
            <a:r>
              <a:rPr lang="en-US" smtClean="0"/>
              <a:t>da casa.</a:t>
            </a:r>
          </a:p>
        </p:txBody>
      </p:sp>
      <p:sp>
        <p:nvSpPr>
          <p:cNvPr id="1843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BF92-C35E-4CDF-9C2E-6366F3948DD2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Técnicas envolvendo criptografia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Mas, </a:t>
            </a:r>
            <a:r>
              <a:rPr lang="pt-BR" smtClean="0">
                <a:solidFill>
                  <a:srgbClr val="0000CC"/>
                </a:solidFill>
              </a:rPr>
              <a:t>se não houver preocupação com sigilo da informação</a:t>
            </a:r>
            <a:r>
              <a:rPr lang="pt-BR" smtClean="0"/>
              <a:t>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Ou o </a:t>
            </a:r>
            <a:r>
              <a:rPr lang="pt-BR" smtClean="0">
                <a:solidFill>
                  <a:srgbClr val="0000CC"/>
                </a:solidFill>
              </a:rPr>
              <a:t>desempenho da criptografia de chave pública é imprescindível</a:t>
            </a:r>
            <a:r>
              <a:rPr lang="pt-BR" smtClean="0"/>
              <a:t>.</a:t>
            </a:r>
            <a:endParaRPr lang="en-US" smtClean="0"/>
          </a:p>
        </p:txBody>
      </p:sp>
      <p:sp>
        <p:nvSpPr>
          <p:cNvPr id="1669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49843-8981-4C98-8632-F32D97D4399A}" type="slidenum">
              <a:rPr lang="pt-BR" smtClean="0"/>
              <a:pPr>
                <a:defRPr/>
              </a:pPr>
              <a:t>160</a:t>
            </a:fld>
            <a:endParaRPr lang="pt-BR" smtClean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Resumos de Mensagem</a:t>
            </a:r>
            <a:endParaRPr lang="en-US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Uma </a:t>
            </a:r>
            <a:r>
              <a:rPr lang="pt-BR" sz="2800" b="1" smtClean="0">
                <a:solidFill>
                  <a:srgbClr val="0000CC"/>
                </a:solidFill>
              </a:rPr>
              <a:t>forma mais rápida de criptografia</a:t>
            </a:r>
            <a:r>
              <a:rPr lang="pt-BR" sz="2800" smtClean="0"/>
              <a:t> (simétrica ou assimétrica).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Um </a:t>
            </a:r>
            <a:r>
              <a:rPr lang="pt-BR" sz="2800" b="1" smtClean="0"/>
              <a:t>representante dos dados</a:t>
            </a:r>
            <a:r>
              <a:rPr lang="pt-BR" sz="280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Garantia de </a:t>
            </a:r>
            <a:r>
              <a:rPr lang="pt-BR" sz="2800" b="1" smtClean="0">
                <a:solidFill>
                  <a:srgbClr val="0000CC"/>
                </a:solidFill>
              </a:rPr>
              <a:t>Integridade</a:t>
            </a:r>
          </a:p>
          <a:p>
            <a:pPr eaLnBrk="1" hangingPunct="1">
              <a:lnSpc>
                <a:spcPct val="90000"/>
              </a:lnSpc>
            </a:pPr>
            <a:endParaRPr lang="pt-BR" sz="28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b="1" smtClean="0"/>
              <a:t>Algoritmos</a:t>
            </a:r>
            <a:r>
              <a:rPr lang="pt-BR" sz="2800" b="1" smtClean="0">
                <a:solidFill>
                  <a:srgbClr val="0000CC"/>
                </a:solidFill>
              </a:rPr>
              <a:t> Hash</a:t>
            </a:r>
            <a:endParaRPr lang="en-US" sz="2800" b="1" smtClean="0">
              <a:solidFill>
                <a:srgbClr val="0000CC"/>
              </a:solidFill>
            </a:endParaRPr>
          </a:p>
        </p:txBody>
      </p:sp>
      <p:sp>
        <p:nvSpPr>
          <p:cNvPr id="1679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05438-B989-4EE5-A3D7-7FC930E8C405}" type="slidenum">
              <a:rPr lang="pt-BR" smtClean="0"/>
              <a:pPr>
                <a:defRPr/>
              </a:pPr>
              <a:t>161</a:t>
            </a:fld>
            <a:endParaRPr lang="pt-BR" smtClean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</a:t>
            </a:r>
            <a:endParaRPr lang="en-US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Mas, a </a:t>
            </a:r>
            <a:r>
              <a:rPr lang="pt-BR" b="1" smtClean="0">
                <a:solidFill>
                  <a:srgbClr val="0000CC"/>
                </a:solidFill>
              </a:rPr>
              <a:t>mensagem</a:t>
            </a:r>
            <a:r>
              <a:rPr lang="pt-BR" smtClean="0">
                <a:solidFill>
                  <a:srgbClr val="0000CC"/>
                </a:solidFill>
              </a:rPr>
              <a:t> </a:t>
            </a:r>
            <a:r>
              <a:rPr lang="pt-BR" smtClean="0"/>
              <a:t>e o </a:t>
            </a:r>
            <a:r>
              <a:rPr lang="pt-BR" b="1" smtClean="0">
                <a:solidFill>
                  <a:srgbClr val="0000CC"/>
                </a:solidFill>
              </a:rPr>
              <a:t>resumo</a:t>
            </a:r>
            <a:r>
              <a:rPr lang="pt-BR" smtClean="0"/>
              <a:t> são preparadas e transmitidas em separado, </a:t>
            </a:r>
            <a:r>
              <a:rPr lang="pt-BR" b="1" smtClean="0">
                <a:solidFill>
                  <a:srgbClr val="CC3300"/>
                </a:solidFill>
              </a:rPr>
              <a:t>um intruso pode capturar a mensagem e também pode capturar o resumo</a:t>
            </a:r>
            <a:r>
              <a:rPr lang="pt-BR" smtClean="0"/>
              <a:t> correspondente.</a:t>
            </a:r>
            <a:endParaRPr lang="en-US" smtClean="0"/>
          </a:p>
        </p:txBody>
      </p:sp>
      <p:sp>
        <p:nvSpPr>
          <p:cNvPr id="16896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F3B7D-A30A-431C-BA1C-D8E45A0985E3}" type="slidenum">
              <a:rPr lang="pt-BR" smtClean="0"/>
              <a:pPr>
                <a:defRPr/>
              </a:pPr>
              <a:t>162</a:t>
            </a:fld>
            <a:endParaRPr lang="pt-BR" smtClean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400" smtClean="0"/>
              <a:t>Duas maneiras de resolver o problema</a:t>
            </a:r>
            <a:endParaRPr lang="en-US" sz="3400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Utilizar uma </a:t>
            </a:r>
            <a:r>
              <a:rPr lang="pt-BR" b="1" smtClean="0">
                <a:solidFill>
                  <a:srgbClr val="CC3300"/>
                </a:solidFill>
              </a:rPr>
              <a:t>assinatura digital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Uma </a:t>
            </a:r>
            <a:r>
              <a:rPr lang="pt-BR" b="1" smtClean="0">
                <a:solidFill>
                  <a:srgbClr val="CC3300"/>
                </a:solidFill>
              </a:rPr>
              <a:t>chave-resumo (HMAC), resume a chave e os dados, nesta ordem</a:t>
            </a:r>
            <a:r>
              <a:rPr lang="pt-BR" smtClean="0"/>
              <a:t>.</a:t>
            </a:r>
            <a:endParaRPr lang="en-US" smtClean="0"/>
          </a:p>
        </p:txBody>
      </p:sp>
      <p:sp>
        <p:nvSpPr>
          <p:cNvPr id="16998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3BB5C-0354-40E9-8CFB-3F380BB7770F}" type="slidenum">
              <a:rPr lang="pt-BR" smtClean="0"/>
              <a:pPr>
                <a:defRPr/>
              </a:pPr>
              <a:t>163</a:t>
            </a:fld>
            <a:endParaRPr lang="pt-BR" smtClean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400" smtClean="0"/>
              <a:t>Códigos de Autenticação de Mensagem</a:t>
            </a:r>
            <a:endParaRPr lang="en-US" sz="3400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Resolvem o problema de se transmitir mensagem e resumo, </a:t>
            </a:r>
            <a:r>
              <a:rPr lang="pt-BR" smtClean="0">
                <a:solidFill>
                  <a:srgbClr val="CC3300"/>
                </a:solidFill>
              </a:rPr>
              <a:t>não mais  separadamente</a:t>
            </a:r>
            <a:r>
              <a:rPr lang="pt-BR" smtClean="0"/>
              <a:t>.</a:t>
            </a:r>
            <a:endParaRPr lang="en-US" smtClean="0"/>
          </a:p>
        </p:txBody>
      </p:sp>
      <p:sp>
        <p:nvSpPr>
          <p:cNvPr id="1710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85DE1-A71D-44AB-B117-F61C817DBF46}" type="slidenum">
              <a:rPr lang="pt-BR" smtClean="0"/>
              <a:pPr>
                <a:defRPr/>
              </a:pPr>
              <a:t>164</a:t>
            </a:fld>
            <a:endParaRPr lang="pt-BR" smtClean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HMAC</a:t>
            </a:r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São utilizadas apenas para verificar se o conteúdo não foi alterado durante o trânsito.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É uma verificação instantânea e não um registro permanente.</a:t>
            </a:r>
            <a:endParaRPr lang="en-US" smtClean="0"/>
          </a:p>
        </p:txBody>
      </p:sp>
      <p:sp>
        <p:nvSpPr>
          <p:cNvPr id="17203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33603-88F3-459B-922E-8BB1E543E457}" type="slidenum">
              <a:rPr lang="pt-BR" smtClean="0"/>
              <a:pPr>
                <a:defRPr/>
              </a:pPr>
              <a:t>165</a:t>
            </a:fld>
            <a:endParaRPr lang="pt-BR" smtClean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Assinaturas Verificáveis</a:t>
            </a:r>
            <a:endParaRPr lang="en-US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Por essa razão, </a:t>
            </a:r>
            <a:r>
              <a:rPr lang="pt-BR" smtClean="0">
                <a:solidFill>
                  <a:srgbClr val="0000CC"/>
                </a:solidFill>
              </a:rPr>
              <a:t>necessitamos de uma outra maneira de criar assinaturas verificáveis</a:t>
            </a:r>
            <a:r>
              <a:rPr lang="pt-BR" smtClean="0"/>
              <a:t> e essa maneira é </a:t>
            </a:r>
            <a:r>
              <a:rPr lang="pt-BR" smtClean="0">
                <a:solidFill>
                  <a:srgbClr val="CC3300"/>
                </a:solidFill>
              </a:rPr>
              <a:t>encriptar o resumo com a chave privada do assinante</a:t>
            </a:r>
            <a:r>
              <a:rPr lang="pt-BR" smtClean="0"/>
              <a:t> (que é o que se chama de assinatura digital).</a:t>
            </a:r>
            <a:endParaRPr lang="en-US" smtClean="0"/>
          </a:p>
        </p:txBody>
      </p:sp>
      <p:sp>
        <p:nvSpPr>
          <p:cNvPr id="17306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1C3FC-E984-4EC7-B810-632329EB6FB4}" type="slidenum">
              <a:rPr lang="pt-BR" smtClean="0"/>
              <a:pPr>
                <a:defRPr/>
              </a:pPr>
              <a:t>166</a:t>
            </a:fld>
            <a:endParaRPr lang="pt-BR" smtClean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Assinatura Digital</a:t>
            </a:r>
            <a:endParaRPr lang="pt-BR" smtClean="0"/>
          </a:p>
        </p:txBody>
      </p:sp>
      <p:sp>
        <p:nvSpPr>
          <p:cNvPr id="174083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2F072-C40A-4576-979C-AF9F6BDF5BE8}" type="slidenum">
              <a:rPr lang="pt-BR" smtClean="0"/>
              <a:pPr>
                <a:defRPr/>
              </a:pPr>
              <a:t>167</a:t>
            </a:fld>
            <a:endParaRPr lang="pt-BR" smtClean="0"/>
          </a:p>
        </p:txBody>
      </p:sp>
      <p:pic>
        <p:nvPicPr>
          <p:cNvPr id="174084" name="Picture 6" descr="cript_a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8207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Assinatura Digital</a:t>
            </a:r>
            <a:endParaRPr lang="en-US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Garantia de </a:t>
            </a:r>
            <a:r>
              <a:rPr lang="pt-BR" b="1" smtClean="0">
                <a:solidFill>
                  <a:srgbClr val="0000CC"/>
                </a:solidFill>
              </a:rPr>
              <a:t>Autenticidade</a:t>
            </a:r>
          </a:p>
          <a:p>
            <a:pPr eaLnBrk="1" hangingPunct="1"/>
            <a:endParaRPr lang="pt-BR" smtClean="0">
              <a:solidFill>
                <a:srgbClr val="0000CC"/>
              </a:solidFill>
            </a:endParaRPr>
          </a:p>
          <a:p>
            <a:pPr eaLnBrk="1" hangingPunct="1"/>
            <a:r>
              <a:rPr lang="pt-BR" smtClean="0"/>
              <a:t>Garantia de </a:t>
            </a:r>
            <a:r>
              <a:rPr lang="pt-BR" b="1" smtClean="0">
                <a:solidFill>
                  <a:srgbClr val="0000CC"/>
                </a:solidFill>
              </a:rPr>
              <a:t>Integridade 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Garantia de </a:t>
            </a:r>
            <a:r>
              <a:rPr lang="pt-BR" b="1" smtClean="0">
                <a:solidFill>
                  <a:srgbClr val="0000CC"/>
                </a:solidFill>
              </a:rPr>
              <a:t>Não-Repúdio</a:t>
            </a:r>
            <a:endParaRPr lang="en-US" b="1" smtClean="0">
              <a:solidFill>
                <a:srgbClr val="0000CC"/>
              </a:solidFill>
            </a:endParaRPr>
          </a:p>
        </p:txBody>
      </p:sp>
      <p:sp>
        <p:nvSpPr>
          <p:cNvPr id="17510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6FC9D-3FE4-4E03-8D51-EE83F8838F2D}" type="slidenum">
              <a:rPr lang="pt-BR" smtClean="0"/>
              <a:pPr>
                <a:defRPr/>
              </a:pPr>
              <a:t>168</a:t>
            </a:fld>
            <a:endParaRPr lang="pt-BR" smtClean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 com as assinaturas</a:t>
            </a:r>
            <a:endParaRPr lang="en-US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Assinaturas são suficientes num número limitado de pessoas, quando as pessoas, de certa forma, se conhecem.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</a:t>
            </a:r>
          </a:p>
          <a:p>
            <a:pPr eaLnBrk="1" hangingPunct="1"/>
            <a:r>
              <a:rPr lang="pt-BR" smtClean="0"/>
              <a:t>Quando alguém tem que verificar uma assinatura, deve obter a chave pública do remetente da mensagem.</a:t>
            </a:r>
            <a:endParaRPr lang="en-US" smtClean="0"/>
          </a:p>
        </p:txBody>
      </p:sp>
      <p:sp>
        <p:nvSpPr>
          <p:cNvPr id="17613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43D02-6F0F-4C03-9C1D-C04CECDAFD5F}" type="slidenum">
              <a:rPr lang="pt-BR" smtClean="0"/>
              <a:pPr>
                <a:defRPr/>
              </a:pPr>
              <a:t>169</a:t>
            </a:fld>
            <a:endParaRPr lang="pt-BR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Mundo Digital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Aplicando a prática da </a:t>
            </a:r>
            <a:r>
              <a:rPr lang="en-US" b="1" smtClean="0"/>
              <a:t>autenticação</a:t>
            </a:r>
            <a:r>
              <a:rPr lang="en-US" smtClean="0"/>
              <a:t>, pode-se </a:t>
            </a:r>
            <a:r>
              <a:rPr lang="en-US" u="sng" smtClean="0"/>
              <a:t>verificar as identidades</a:t>
            </a:r>
            <a:r>
              <a:rPr lang="en-US" smtClean="0"/>
              <a:t>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 </a:t>
            </a:r>
            <a:r>
              <a:rPr lang="en-US" b="1" smtClean="0"/>
              <a:t>irretratabilidade</a:t>
            </a:r>
            <a:r>
              <a:rPr lang="en-US" smtClean="0"/>
              <a:t> (</a:t>
            </a:r>
            <a:r>
              <a:rPr lang="en-US" u="sng" smtClean="0"/>
              <a:t>não-repúdio</a:t>
            </a:r>
            <a:r>
              <a:rPr lang="en-US" smtClean="0"/>
              <a:t>) é a imposição legal que impele as pessoas a honrar suas palavras.</a:t>
            </a: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946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DF7BE-E595-4EA9-A25D-2874BB3470A3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 com as assinaturas</a:t>
            </a:r>
            <a:endParaRPr lang="en-US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>
                <a:solidFill>
                  <a:srgbClr val="CC3300"/>
                </a:solidFill>
              </a:rPr>
              <a:t>Como o destinatário da mensagem pode ter certeza de que a chave pública recebida é de fato o dono da chave pública quando enviou a mensagem ?</a:t>
            </a:r>
            <a:endParaRPr lang="en-US" smtClean="0">
              <a:solidFill>
                <a:srgbClr val="CC3300"/>
              </a:solidFill>
            </a:endParaRPr>
          </a:p>
        </p:txBody>
      </p:sp>
      <p:sp>
        <p:nvSpPr>
          <p:cNvPr id="17715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A90C7-9074-44E8-B116-5FB7C0D701DB}" type="slidenum">
              <a:rPr lang="pt-BR" smtClean="0"/>
              <a:pPr>
                <a:defRPr/>
              </a:pPr>
              <a:t>170</a:t>
            </a:fld>
            <a:endParaRPr lang="pt-BR" smtClean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Uma solução ...</a:t>
            </a:r>
            <a:endParaRPr lang="en-US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Servidor on-line de chaves públicas na Internet 24 horas ?</a:t>
            </a:r>
          </a:p>
          <a:p>
            <a:pPr eaLnBrk="1" hangingPunct="1"/>
            <a:r>
              <a:rPr lang="pt-BR" smtClean="0"/>
              <a:t>On-Line ? </a:t>
            </a:r>
            <a:br>
              <a:rPr lang="pt-BR" smtClean="0"/>
            </a:br>
            <a:endParaRPr lang="pt-BR" smtClean="0"/>
          </a:p>
          <a:p>
            <a:pPr eaLnBrk="1" hangingPunct="1"/>
            <a:r>
              <a:rPr lang="pt-BR" smtClean="0"/>
              <a:t>Replicação de servidores ?</a:t>
            </a:r>
          </a:p>
          <a:p>
            <a:pPr eaLnBrk="1" hangingPunct="1">
              <a:buFont typeface="Wingdings" pitchFamily="2" charset="2"/>
              <a:buNone/>
            </a:pPr>
            <a:endParaRPr lang="pt-BR" b="1" smtClean="0">
              <a:solidFill>
                <a:srgbClr val="0000CC"/>
              </a:solidFill>
            </a:endParaRPr>
          </a:p>
          <a:p>
            <a:pPr eaLnBrk="1" hangingPunct="1"/>
            <a:r>
              <a:rPr lang="pt-BR" b="1" smtClean="0">
                <a:solidFill>
                  <a:srgbClr val="0000CC"/>
                </a:solidFill>
              </a:rPr>
              <a:t>Certificados Digitais</a:t>
            </a:r>
            <a:endParaRPr lang="en-US" b="1" smtClean="0">
              <a:solidFill>
                <a:srgbClr val="0000CC"/>
              </a:solidFill>
            </a:endParaRPr>
          </a:p>
        </p:txBody>
      </p:sp>
      <p:sp>
        <p:nvSpPr>
          <p:cNvPr id="17818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9F8F8-1802-4073-A786-BC1A71385147}" type="slidenum">
              <a:rPr lang="pt-BR" smtClean="0"/>
              <a:pPr>
                <a:defRPr/>
              </a:pPr>
              <a:t>171</a:t>
            </a:fld>
            <a:endParaRPr lang="pt-BR" smtClean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17920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Técnicas envolvendo criptografia</a:t>
            </a:r>
            <a:endParaRPr lang="pt-BR" smtClean="0"/>
          </a:p>
        </p:txBody>
      </p:sp>
      <p:sp>
        <p:nvSpPr>
          <p:cNvPr id="17920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Protocolos com Criptografia</a:t>
            </a:r>
          </a:p>
          <a:p>
            <a:pPr eaLnBrk="1" hangingPunct="1"/>
            <a:endParaRPr lang="en-US" b="1" smtClean="0">
              <a:solidFill>
                <a:srgbClr val="CC3300"/>
              </a:solidFill>
            </a:endParaRPr>
          </a:p>
          <a:p>
            <a:pPr eaLnBrk="1" hangingPunct="1"/>
            <a:endParaRPr lang="pt-BR" b="1" smtClean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Segurança nas Camadas </a:t>
            </a:r>
            <a:endParaRPr lang="pt-BR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 exceção da </a:t>
            </a:r>
            <a:r>
              <a:rPr lang="en-US" b="1" smtClean="0">
                <a:solidFill>
                  <a:srgbClr val="CC3300"/>
                </a:solidFill>
              </a:rPr>
              <a:t>segurança na camada física</a:t>
            </a:r>
            <a:r>
              <a:rPr lang="en-US" smtClean="0"/>
              <a:t>, quase </a:t>
            </a:r>
            <a:r>
              <a:rPr lang="en-US" b="1" smtClean="0">
                <a:solidFill>
                  <a:srgbClr val="0000CC"/>
                </a:solidFill>
              </a:rPr>
              <a:t>toda segurança se baseia em princípios criptográficos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18022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73620-D4BB-4AB4-81B4-45237C7906B9}" type="slidenum">
              <a:rPr lang="pt-BR" smtClean="0"/>
              <a:pPr>
                <a:defRPr/>
              </a:pPr>
              <a:t>173</a:t>
            </a:fld>
            <a:endParaRPr lang="pt-BR" smtClean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de Enlace</a:t>
            </a:r>
            <a:endParaRPr lang="pt-BR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Na camada de enlace, os quadros em uma linha ponto-a-ponto podem ser codificados, à medida que saem de uma máquina, e decodificados quando chegam em outra.</a:t>
            </a: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8125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D15C0-E5B4-4FF9-B935-03DFFEC8C6BF}" type="slidenum">
              <a:rPr lang="pt-BR" smtClean="0"/>
              <a:pPr>
                <a:defRPr/>
              </a:pPr>
              <a:t>174</a:t>
            </a:fld>
            <a:endParaRPr lang="pt-BR" smtClean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de Enlace</a:t>
            </a:r>
            <a:endParaRPr lang="pt-BR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Vários detalhes de criptografia </a:t>
            </a:r>
            <a:r>
              <a:rPr lang="en-US" b="1" smtClean="0"/>
              <a:t>poderiam ser tratados na camada de enlace</a:t>
            </a:r>
            <a:r>
              <a:rPr lang="en-US" smtClean="0"/>
              <a:t>, no entanto, </a:t>
            </a:r>
            <a:r>
              <a:rPr lang="en-US" b="1" smtClean="0">
                <a:solidFill>
                  <a:srgbClr val="CC3300"/>
                </a:solidFill>
              </a:rPr>
              <a:t>essa solução se mostra</a:t>
            </a:r>
            <a:r>
              <a:rPr lang="en-US" smtClean="0">
                <a:solidFill>
                  <a:srgbClr val="CC3300"/>
                </a:solidFill>
              </a:rPr>
              <a:t> </a:t>
            </a:r>
            <a:r>
              <a:rPr lang="en-US" b="1" smtClean="0">
                <a:solidFill>
                  <a:srgbClr val="CC3300"/>
                </a:solidFill>
              </a:rPr>
              <a:t>ineficiente, quando existem vários roteadores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822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FA00-7F8A-4DA8-9D27-1D6A73D94ACB}" type="slidenum">
              <a:rPr lang="pt-BR" smtClean="0"/>
              <a:pPr>
                <a:defRPr/>
              </a:pPr>
              <a:t>175</a:t>
            </a:fld>
            <a:endParaRPr lang="pt-BR" smtClean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de Enlace</a:t>
            </a:r>
            <a:endParaRPr lang="pt-BR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Pois é necessário decriptar os pacotes, em cada roteador, o que pode tornar esses, </a:t>
            </a:r>
            <a:r>
              <a:rPr lang="en-US" b="1" smtClean="0">
                <a:solidFill>
                  <a:srgbClr val="CC3300"/>
                </a:solidFill>
              </a:rPr>
              <a:t>vulneráveis a ataques dentro do roteador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Também, algumas sessões de aplicações são protegidas, mas outras, não.</a:t>
            </a:r>
            <a:endParaRPr lang="pt-BR" smtClean="0"/>
          </a:p>
        </p:txBody>
      </p:sp>
      <p:sp>
        <p:nvSpPr>
          <p:cNvPr id="1833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C8B73-39CD-463B-813D-14C06F3EE49F}" type="slidenum">
              <a:rPr lang="pt-BR" smtClean="0"/>
              <a:pPr>
                <a:defRPr/>
              </a:pPr>
              <a:t>176</a:t>
            </a:fld>
            <a:endParaRPr lang="pt-BR" smtClean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na Camada de Rede</a:t>
            </a:r>
            <a:endParaRPr lang="pt-BR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segurança do </a:t>
            </a:r>
            <a:r>
              <a:rPr lang="en-US" b="1" smtClean="0"/>
              <a:t>Protocolo IP</a:t>
            </a:r>
            <a:r>
              <a:rPr lang="en-US" smtClean="0"/>
              <a:t> funciona nesta camada.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Estudar o </a:t>
            </a:r>
            <a:r>
              <a:rPr lang="en-US" b="1" smtClean="0">
                <a:solidFill>
                  <a:srgbClr val="0000CC"/>
                </a:solidFill>
              </a:rPr>
              <a:t>Protocolo IPSec</a:t>
            </a:r>
            <a:endParaRPr lang="pt-BR" b="1" smtClean="0">
              <a:solidFill>
                <a:srgbClr val="0000CC"/>
              </a:solidFill>
            </a:endParaRPr>
          </a:p>
        </p:txBody>
      </p:sp>
      <p:sp>
        <p:nvSpPr>
          <p:cNvPr id="1843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78772-FA26-4DBE-8C57-18C76AA77CC4}" type="slidenum">
              <a:rPr lang="pt-BR" smtClean="0"/>
              <a:pPr>
                <a:defRPr/>
              </a:pPr>
              <a:t>177</a:t>
            </a:fld>
            <a:endParaRPr lang="pt-BR" smtClean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Criptografia na Camada deTransporte</a:t>
            </a:r>
            <a:endParaRPr lang="pt-BR" sz="340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É possível criptografar conexões fim-a-fim, ou seja processo-a-processo.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smtClean="0"/>
              <a:t>SSL</a:t>
            </a:r>
            <a:r>
              <a:rPr lang="en-US" sz="2800" smtClean="0"/>
              <a:t> (Security Socket Level)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b="1" smtClean="0"/>
              <a:t>TLS</a:t>
            </a:r>
            <a:r>
              <a:rPr lang="en-US" sz="2800" smtClean="0"/>
              <a:t> (transport Level Security)</a:t>
            </a:r>
          </a:p>
          <a:p>
            <a:pPr eaLnBrk="1" hangingPunct="1"/>
            <a:endParaRPr lang="pt-BR" sz="2800" smtClean="0"/>
          </a:p>
          <a:p>
            <a:pPr eaLnBrk="1" hangingPunct="1"/>
            <a:r>
              <a:rPr lang="en-US" sz="2800" b="1" smtClean="0"/>
              <a:t>Stunnel</a:t>
            </a:r>
            <a:r>
              <a:rPr lang="en-US" sz="2800" smtClean="0"/>
              <a:t> para criptografia com </a:t>
            </a:r>
            <a:r>
              <a:rPr lang="en-US" sz="2800" b="1" smtClean="0">
                <a:solidFill>
                  <a:srgbClr val="0000CC"/>
                </a:solidFill>
              </a:rPr>
              <a:t>protocolos não    </a:t>
            </a:r>
            <a:br>
              <a:rPr lang="en-US" sz="2800" b="1" smtClean="0">
                <a:solidFill>
                  <a:srgbClr val="0000CC"/>
                </a:solidFill>
              </a:rPr>
            </a:br>
            <a:r>
              <a:rPr lang="en-US" sz="2800" b="1" smtClean="0">
                <a:solidFill>
                  <a:srgbClr val="0000CC"/>
                </a:solidFill>
              </a:rPr>
              <a:t> SSL</a:t>
            </a:r>
            <a:r>
              <a:rPr lang="en-US" sz="2800" smtClean="0"/>
              <a:t> (por exemplo, </a:t>
            </a:r>
            <a:r>
              <a:rPr lang="en-US" sz="2800" smtClean="0">
                <a:solidFill>
                  <a:srgbClr val="0000CC"/>
                </a:solidFill>
              </a:rPr>
              <a:t>SSH</a:t>
            </a:r>
            <a:r>
              <a:rPr lang="en-US" sz="2800" smtClean="0"/>
              <a:t>)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2100" smtClean="0"/>
          </a:p>
          <a:p>
            <a:pPr eaLnBrk="1" hangingPunct="1"/>
            <a:endParaRPr lang="pt-BR" sz="2800" smtClean="0"/>
          </a:p>
        </p:txBody>
      </p:sp>
      <p:sp>
        <p:nvSpPr>
          <p:cNvPr id="1853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0F935-6989-4E8D-A106-D6334BDF3D1D}" type="slidenum">
              <a:rPr lang="pt-BR" smtClean="0"/>
              <a:pPr>
                <a:defRPr/>
              </a:pPr>
              <a:t>178</a:t>
            </a:fld>
            <a:endParaRPr lang="pt-BR" smtClean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na Camada da Aplicação</a:t>
            </a:r>
            <a:endParaRPr lang="pt-BR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S/MIME</a:t>
            </a:r>
            <a:r>
              <a:rPr lang="en-US" smtClean="0"/>
              <a:t> (</a:t>
            </a:r>
            <a:r>
              <a:rPr lang="en-US" b="1" smtClean="0"/>
              <a:t>S</a:t>
            </a:r>
            <a:r>
              <a:rPr lang="en-US" smtClean="0"/>
              <a:t>ecure/</a:t>
            </a:r>
            <a:r>
              <a:rPr lang="en-US" b="1" smtClean="0"/>
              <a:t>M</a:t>
            </a:r>
            <a:r>
              <a:rPr lang="en-US" smtClean="0"/>
              <a:t>ultipupose</a:t>
            </a:r>
            <a:r>
              <a:rPr lang="en-US" b="1" smtClean="0"/>
              <a:t> I</a:t>
            </a:r>
            <a:r>
              <a:rPr lang="en-US" smtClean="0"/>
              <a:t>nternet </a:t>
            </a:r>
            <a:r>
              <a:rPr lang="en-US" b="1" smtClean="0"/>
              <a:t>M</a:t>
            </a:r>
            <a:r>
              <a:rPr lang="en-US" smtClean="0"/>
              <a:t>ail </a:t>
            </a:r>
            <a:r>
              <a:rPr lang="en-US" b="1" smtClean="0"/>
              <a:t>E</a:t>
            </a:r>
            <a:r>
              <a:rPr lang="en-US" smtClean="0"/>
              <a:t>xtensions)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b="1" smtClean="0"/>
              <a:t>SET</a:t>
            </a:r>
            <a:r>
              <a:rPr lang="en-US" smtClean="0"/>
              <a:t> (Secure Electronic Transactions)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smtClean="0"/>
              <a:t>HTTPS </a:t>
            </a:r>
            <a:r>
              <a:rPr lang="pt-BR" smtClean="0"/>
              <a:t>(HTTP sobre SSL)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863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4817C-B8E3-4F17-B8CC-E12F6E5B3372}" type="slidenum">
              <a:rPr lang="pt-BR" smtClean="0"/>
              <a:pPr>
                <a:defRPr/>
              </a:pPr>
              <a:t>179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 algum modo</a:t>
            </a:r>
            <a:r>
              <a:rPr lang="en-US" smtClean="0"/>
              <a:t> a </a:t>
            </a:r>
            <a:r>
              <a:rPr lang="en-US" b="1" smtClean="0"/>
              <a:t>criptografia</a:t>
            </a:r>
            <a:r>
              <a:rPr lang="en-US" smtClean="0"/>
              <a:t> contribui para resolver os problemas de: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u="sng" smtClean="0"/>
              <a:t>confidencialidade</a:t>
            </a:r>
            <a:r>
              <a:rPr lang="en-US" smtClean="0"/>
              <a:t>, 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u="sng" smtClean="0"/>
              <a:t>privacidade</a:t>
            </a:r>
            <a:r>
              <a:rPr lang="en-US" smtClean="0"/>
              <a:t>, 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u="sng" smtClean="0"/>
              <a:t>integridade</a:t>
            </a:r>
            <a:r>
              <a:rPr lang="en-US" smtClean="0"/>
              <a:t>, 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u="sng" smtClean="0"/>
              <a:t>autenticação</a:t>
            </a:r>
            <a:r>
              <a:rPr lang="en-US" smtClean="0"/>
              <a:t>,</a:t>
            </a:r>
          </a:p>
          <a:p>
            <a:pPr lvl="1" eaLnBrk="1" hangingPunct="1"/>
            <a:r>
              <a:rPr lang="en-US" u="sng" smtClean="0"/>
              <a:t> irretratabilidade,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u="sng" smtClean="0"/>
              <a:t>disponibilidade.</a:t>
            </a:r>
            <a:endParaRPr lang="pt-BR" smtClean="0"/>
          </a:p>
        </p:txBody>
      </p:sp>
      <p:sp>
        <p:nvSpPr>
          <p:cNvPr id="2048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5510-2385-4DCB-BB92-CA7E5F6E5FC9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na Camada da Aplicação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0000CC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Autenticação</a:t>
            </a:r>
            <a:r>
              <a:rPr lang="en-US" smtClean="0">
                <a:solidFill>
                  <a:srgbClr val="0000CC"/>
                </a:solidFill>
              </a:rPr>
              <a:t> </a:t>
            </a:r>
            <a:r>
              <a:rPr lang="en-US" smtClean="0">
                <a:solidFill>
                  <a:srgbClr val="CC3300"/>
                </a:solidFill>
              </a:rPr>
              <a:t>de usuários </a:t>
            </a:r>
          </a:p>
          <a:p>
            <a:pPr eaLnBrk="1" hangingPunct="1"/>
            <a:endParaRPr lang="en-US" smtClean="0">
              <a:solidFill>
                <a:srgbClr val="CC330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00CC"/>
                </a:solidFill>
              </a:rPr>
              <a:t>Não-Repúdio</a:t>
            </a:r>
            <a:r>
              <a:rPr lang="en-US" smtClean="0">
                <a:solidFill>
                  <a:srgbClr val="CC3300"/>
                </a:solidFill>
              </a:rPr>
              <a:t> </a:t>
            </a:r>
          </a:p>
          <a:p>
            <a:pPr eaLnBrk="1" hangingPunct="1"/>
            <a:endParaRPr lang="en-US" smtClean="0">
              <a:solidFill>
                <a:srgbClr val="CC3300"/>
              </a:solidFill>
            </a:endParaRPr>
          </a:p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Só podem ser tratadas na camada da aplicação. </a:t>
            </a:r>
            <a:endParaRPr lang="pt-BR" smtClean="0">
              <a:solidFill>
                <a:srgbClr val="CC33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1873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03B1E-449E-4078-BBF4-A52FFD94F1D7}" type="slidenum">
              <a:rPr lang="pt-BR" smtClean="0"/>
              <a:pPr>
                <a:defRPr/>
              </a:pPr>
              <a:t>180</a:t>
            </a:fld>
            <a:endParaRPr lang="pt-BR" smtClean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18841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/>
              <a:t>Uma aplicação da Criptografia Simétrica</a:t>
            </a:r>
            <a:endParaRPr lang="pt-BR" sz="5400" smtClean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pt-BR" sz="4000" smtClean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Segurança de Bancos de Dados Oracle</a:t>
            </a:r>
            <a:endParaRPr lang="pt-BR" sz="3400" b="1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Apenas as pessoas apropriadas podem ter acesso às informações no BD (</a:t>
            </a:r>
            <a:r>
              <a:rPr lang="en-US" b="1" smtClean="0"/>
              <a:t>autenticação de usuários</a:t>
            </a:r>
            <a:r>
              <a:rPr lang="en-US" smtClean="0"/>
              <a:t>).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Os </a:t>
            </a:r>
            <a:r>
              <a:rPr lang="en-US" b="1" smtClean="0"/>
              <a:t>dados precisam ser protegidos</a:t>
            </a:r>
            <a:r>
              <a:rPr lang="en-US" smtClean="0"/>
              <a:t> e uma maneira de proteger os dados é por </a:t>
            </a:r>
            <a:r>
              <a:rPr lang="en-US" b="1" smtClean="0"/>
              <a:t>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894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D07BE-464B-48F1-B5F9-86E8BABC7BBC}" type="slidenum">
              <a:rPr lang="pt-BR" smtClean="0"/>
              <a:pPr>
                <a:defRPr/>
              </a:pPr>
              <a:t>182</a:t>
            </a:fld>
            <a:endParaRPr lang="pt-BR" smtClean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/>
            </a:r>
            <a:br>
              <a:rPr lang="en-US" sz="3400" smtClean="0"/>
            </a:br>
            <a:r>
              <a:rPr lang="en-US" sz="3400" b="1" smtClean="0"/>
              <a:t>Segurança de Bancos de Dados Oracle</a:t>
            </a:r>
            <a:r>
              <a:rPr lang="en-US" sz="3400" smtClean="0"/>
              <a:t/>
            </a:r>
            <a:br>
              <a:rPr lang="en-US" sz="3400" smtClean="0"/>
            </a:br>
            <a:endParaRPr lang="pt-BR" sz="340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Geração da Chave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Alguns </a:t>
            </a:r>
            <a:r>
              <a:rPr lang="en-US" b="1" smtClean="0"/>
              <a:t>bytes aleatórios</a:t>
            </a:r>
            <a:r>
              <a:rPr lang="en-US" smtClean="0"/>
              <a:t> ou </a:t>
            </a:r>
            <a:r>
              <a:rPr lang="en-US" b="1" smtClean="0"/>
              <a:t>pseudo-aleatórios</a:t>
            </a:r>
            <a:r>
              <a:rPr lang="en-US" smtClean="0"/>
              <a:t> são gerados e utilizados como uma </a:t>
            </a:r>
            <a:r>
              <a:rPr lang="en-US" b="1" smtClean="0"/>
              <a:t>chave</a:t>
            </a:r>
            <a:r>
              <a:rPr lang="en-US" smtClean="0"/>
              <a:t> para a criptografia simétrica DES ou TripleDES.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04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7CDF5-418A-4276-A5AE-65C257E9E753}" type="slidenum">
              <a:rPr lang="pt-BR" smtClean="0"/>
              <a:pPr>
                <a:defRPr/>
              </a:pPr>
              <a:t>183</a:t>
            </a:fld>
            <a:endParaRPr lang="pt-BR" smtClean="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/>
            </a:r>
            <a:br>
              <a:rPr lang="en-US" sz="3400" smtClean="0"/>
            </a:br>
            <a:r>
              <a:rPr lang="en-US" sz="3400" b="1" smtClean="0"/>
              <a:t>Segurança de Bancos de Dados Oracle</a:t>
            </a:r>
            <a:br>
              <a:rPr lang="en-US" sz="3400" b="1" smtClean="0"/>
            </a:br>
            <a:endParaRPr lang="pt-BR" sz="3400" b="1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Armazenamento da Chave</a:t>
            </a:r>
            <a:r>
              <a:rPr lang="en-US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Precisa-se também </a:t>
            </a:r>
            <a:r>
              <a:rPr lang="en-US" b="1" smtClean="0"/>
              <a:t>salvar essa chave gerada em algum lugar</a:t>
            </a:r>
            <a:r>
              <a:rPr lang="en-US" smtClean="0"/>
              <a:t> (não no mesmo lugar onde foi gerada). O próximo capítulo ensina como armazenar a </a:t>
            </a:r>
            <a:r>
              <a:rPr lang="en-US" b="1" smtClean="0"/>
              <a:t>chave simétrica</a:t>
            </a:r>
            <a:r>
              <a:rPr lang="en-US" smtClean="0"/>
              <a:t>.</a:t>
            </a: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914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F56B0-994B-41F9-B4CF-499ADCD08E44}" type="slidenum">
              <a:rPr lang="pt-BR" smtClean="0"/>
              <a:pPr>
                <a:defRPr/>
              </a:pPr>
              <a:t>184</a:t>
            </a:fld>
            <a:endParaRPr lang="pt-BR" smtClean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Criptografando em um BD Oracle</a:t>
            </a:r>
            <a:endParaRPr lang="pt-BR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chave é usada para criptografia</a:t>
            </a:r>
            <a:r>
              <a:rPr lang="en-US" smtClean="0"/>
              <a:t>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dbms obfuscation toolkit.</a:t>
            </a:r>
            <a:r>
              <a:rPr lang="en-US" b="1" smtClean="0"/>
              <a:t>DES</a:t>
            </a:r>
            <a:r>
              <a:rPr lang="en-US" smtClean="0"/>
              <a:t>Encrypt (</a:t>
            </a:r>
            <a:br>
              <a:rPr lang="en-US" smtClean="0"/>
            </a:br>
            <a:r>
              <a:rPr lang="en-US" smtClean="0"/>
              <a:t>   inputstring =&gt; </a:t>
            </a:r>
            <a:r>
              <a:rPr lang="en-US" b="1" smtClean="0"/>
              <a:t>plaintext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key =&gt; </a:t>
            </a:r>
            <a:r>
              <a:rPr lang="en-US" b="1" smtClean="0"/>
              <a:t>keydata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encrypted string =&gt; </a:t>
            </a:r>
            <a:r>
              <a:rPr lang="en-US" b="1" smtClean="0"/>
              <a:t>ciphertex </a:t>
            </a:r>
            <a:r>
              <a:rPr lang="en-US" smtClean="0"/>
              <a:t>);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925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17264-59E7-4632-9F9E-D7F9842526E6}" type="slidenum">
              <a:rPr lang="pt-BR" smtClean="0"/>
              <a:pPr>
                <a:defRPr/>
              </a:pPr>
              <a:t>185</a:t>
            </a:fld>
            <a:endParaRPr lang="pt-BR" smtClean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Decriptografando em um BD Oracle</a:t>
            </a:r>
            <a:endParaRPr lang="pt-BR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chave é recuperada</a:t>
            </a:r>
            <a:r>
              <a:rPr lang="en-US" smtClean="0"/>
              <a:t> e 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dbms obfuscation toolkit.</a:t>
            </a:r>
            <a:r>
              <a:rPr lang="en-US" b="1" smtClean="0"/>
              <a:t>DES</a:t>
            </a:r>
            <a:r>
              <a:rPr lang="en-US" smtClean="0"/>
              <a:t>Decrypt (</a:t>
            </a:r>
            <a:br>
              <a:rPr lang="en-US" smtClean="0"/>
            </a:br>
            <a:r>
              <a:rPr lang="en-US" smtClean="0"/>
              <a:t>   inputstring =&gt; </a:t>
            </a:r>
            <a:r>
              <a:rPr lang="en-US" b="1" smtClean="0"/>
              <a:t>ciphertex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key =&gt; </a:t>
            </a:r>
            <a:r>
              <a:rPr lang="en-US" b="1" smtClean="0"/>
              <a:t>keydata</a:t>
            </a:r>
            <a:r>
              <a:rPr lang="en-US" smtClean="0"/>
              <a:t>,</a:t>
            </a:r>
            <a:br>
              <a:rPr lang="en-US" smtClean="0"/>
            </a:br>
            <a:r>
              <a:rPr lang="en-US" smtClean="0"/>
              <a:t>   encrypted string =&gt; </a:t>
            </a:r>
            <a:r>
              <a:rPr lang="en-US" b="1" smtClean="0"/>
              <a:t>plaintext </a:t>
            </a:r>
            <a:r>
              <a:rPr lang="en-US" smtClean="0"/>
              <a:t>);</a:t>
            </a:r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1935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0D34E-F150-47E0-B3CF-A99F72E1E7D0}" type="slidenum">
              <a:rPr lang="pt-BR" smtClean="0"/>
              <a:pPr>
                <a:defRPr/>
              </a:pPr>
              <a:t>186</a:t>
            </a:fld>
            <a:endParaRPr lang="pt-BR" smtClean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Segurança da Informação</a:t>
            </a:r>
            <a:br>
              <a:rPr lang="pt-BR" smtClean="0"/>
            </a:br>
            <a:r>
              <a:rPr lang="pt-BR" smtClean="0"/>
              <a:t>Prof. João Bosco M. Sobral</a:t>
            </a:r>
          </a:p>
        </p:txBody>
      </p:sp>
      <p:sp>
        <p:nvSpPr>
          <p:cNvPr id="19456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pt-BR" smtClean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Utilidades na Segurança da Informação</a:t>
            </a:r>
            <a:endParaRPr lang="en-US" smtClean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400" smtClean="0"/>
              <a:t>Utilidades na Segurança da Informação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Segurança e Privacidade em um Navegador.</a:t>
            </a:r>
            <a:endParaRPr lang="pt-BR" smtClean="0"/>
          </a:p>
          <a:p>
            <a:pPr eaLnBrk="1" hangingPunct="1"/>
            <a:r>
              <a:rPr lang="en-US" smtClean="0"/>
              <a:t>Segurança de Emails.</a:t>
            </a:r>
          </a:p>
          <a:p>
            <a:pPr eaLnBrk="1" hangingPunct="1"/>
            <a:r>
              <a:rPr lang="pt-BR" smtClean="0"/>
              <a:t>Criptografia de </a:t>
            </a:r>
            <a:r>
              <a:rPr lang="en-US" smtClean="0"/>
              <a:t>Diretórios, Subdiretórios </a:t>
            </a:r>
            <a:r>
              <a:rPr lang="pt-BR" smtClean="0"/>
              <a:t>Arquivos.</a:t>
            </a:r>
          </a:p>
          <a:p>
            <a:pPr eaLnBrk="1" hangingPunct="1"/>
            <a:r>
              <a:rPr lang="pt-BR" smtClean="0"/>
              <a:t>Transferência de Arquivos.</a:t>
            </a: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558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7BBB1-36B6-439F-B2DF-4CD8BA69907D}" type="slidenum">
              <a:rPr lang="pt-BR" smtClean="0"/>
              <a:pPr>
                <a:defRPr/>
              </a:pPr>
              <a:t>188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400" smtClean="0"/>
              <a:t>Garantindo os requisitos de segurança</a:t>
            </a:r>
            <a:endParaRPr lang="en-US" sz="3400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Confidencialidade</a:t>
            </a:r>
          </a:p>
          <a:p>
            <a:pPr eaLnBrk="1" hangingPunct="1"/>
            <a:r>
              <a:rPr lang="pt-BR" smtClean="0"/>
              <a:t>Privacidade</a:t>
            </a:r>
          </a:p>
          <a:p>
            <a:pPr eaLnBrk="1" hangingPunct="1"/>
            <a:r>
              <a:rPr lang="pt-BR" smtClean="0"/>
              <a:t>Autenticidade</a:t>
            </a:r>
          </a:p>
          <a:p>
            <a:pPr eaLnBrk="1" hangingPunct="1"/>
            <a:r>
              <a:rPr lang="pt-BR" smtClean="0"/>
              <a:t>Integridade </a:t>
            </a:r>
          </a:p>
          <a:p>
            <a:pPr eaLnBrk="1" hangingPunct="1"/>
            <a:r>
              <a:rPr lang="pt-BR" smtClean="0"/>
              <a:t>Não-Repúdio</a:t>
            </a:r>
            <a:endParaRPr lang="en-US" smtClean="0"/>
          </a:p>
        </p:txBody>
      </p:sp>
      <p:sp>
        <p:nvSpPr>
          <p:cNvPr id="1966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438BC-E672-4736-B953-A6E1D89C0F91}" type="slidenum">
              <a:rPr lang="pt-BR" smtClean="0"/>
              <a:pPr>
                <a:defRPr/>
              </a:pPr>
              <a:t>189</a:t>
            </a:fld>
            <a:endParaRPr lang="pt-BR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Assim, </a:t>
            </a:r>
            <a:r>
              <a:rPr lang="en-US" u="sng" smtClean="0"/>
              <a:t>uma das ferramentas</a:t>
            </a:r>
            <a:r>
              <a:rPr lang="en-US" smtClean="0"/>
              <a:t> mais importantes para a </a:t>
            </a:r>
            <a:r>
              <a:rPr lang="en-US" b="1" smtClean="0"/>
              <a:t>segurança da informação</a:t>
            </a:r>
            <a:r>
              <a:rPr lang="en-US" smtClean="0"/>
              <a:t> é a </a:t>
            </a:r>
            <a:r>
              <a:rPr lang="en-US" b="1" u="sng" smtClean="0"/>
              <a:t>criptografia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2150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4550B-3369-4B41-850B-D46D28D67D88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que é </a:t>
            </a:r>
            <a:br>
              <a:rPr lang="en-US" sz="3400" smtClean="0"/>
            </a:br>
            <a:r>
              <a:rPr lang="en-US" sz="3400" smtClean="0"/>
              <a:t>Segurança da Informação</a:t>
            </a:r>
            <a:endParaRPr lang="pt-BR" sz="3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u="sng" smtClean="0"/>
          </a:p>
          <a:p>
            <a:pPr eaLnBrk="1" hangingPunct="1">
              <a:lnSpc>
                <a:spcPct val="90000"/>
              </a:lnSpc>
            </a:pPr>
            <a:r>
              <a:rPr lang="pt-BR" u="sng" smtClean="0"/>
              <a:t>Segurança de Informação</a:t>
            </a:r>
            <a:r>
              <a:rPr lang="pt-BR" smtClean="0"/>
              <a:t> relaciona-se com </a:t>
            </a:r>
            <a:r>
              <a:rPr lang="pt-BR" b="1" smtClean="0"/>
              <a:t>vários e diferentes aspectos</a:t>
            </a:r>
            <a:r>
              <a:rPr lang="pt-BR" smtClean="0"/>
              <a:t> </a:t>
            </a:r>
            <a:r>
              <a:rPr lang="pt-BR" b="1" smtClean="0"/>
              <a:t>referentes</a:t>
            </a:r>
            <a:r>
              <a:rPr lang="pt-BR" smtClean="0"/>
              <a:t> à: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 </a:t>
            </a:r>
            <a:r>
              <a:rPr lang="pt-BR" u="sng" smtClean="0"/>
              <a:t>confidencialidade / privacidade</a:t>
            </a:r>
            <a:r>
              <a:rPr lang="pt-BR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 autenticidade,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 </a:t>
            </a:r>
            <a:r>
              <a:rPr lang="pt-BR" u="sng" smtClean="0"/>
              <a:t>integridade</a:t>
            </a:r>
            <a:r>
              <a:rPr lang="pt-BR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 não-repúdio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 </a:t>
            </a:r>
            <a:r>
              <a:rPr lang="pt-BR" u="sng" smtClean="0"/>
              <a:t>disponibilidade</a:t>
            </a:r>
            <a:endParaRPr lang="pt-BR" smtClean="0"/>
          </a:p>
        </p:txBody>
      </p:sp>
      <p:sp>
        <p:nvSpPr>
          <p:cNvPr id="41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48A6E-60E4-44AD-B005-912993038714}" type="slidenum">
              <a:rPr lang="pt-BR" smtClean="0"/>
              <a:pPr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Qualquer um dos </a:t>
            </a:r>
            <a:r>
              <a:rPr lang="en-US" b="1" smtClean="0"/>
              <a:t>vários métodos</a:t>
            </a:r>
            <a:r>
              <a:rPr lang="en-US" smtClean="0"/>
              <a:t> que são utilizados </a:t>
            </a:r>
            <a:r>
              <a:rPr lang="en-US" b="1" smtClean="0"/>
              <a:t>para transformar informação legível para algo ilegível</a:t>
            </a:r>
            <a:r>
              <a:rPr lang="en-US" smtClean="0"/>
              <a:t>, pode contribuir para resolver os conceitos anteriores.</a:t>
            </a: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2253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7CED0-50A4-4687-88C0-769A2126E69F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Mas, </a:t>
            </a:r>
            <a:r>
              <a:rPr lang="en-US" b="1" smtClean="0"/>
              <a:t>de modo algum a criptografia é a única ferramenta</a:t>
            </a:r>
            <a:r>
              <a:rPr lang="en-US" smtClean="0"/>
              <a:t> para assegurar a segurança da informação.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Nem resolverá todos os problemas de segurança.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Criptografia </a:t>
            </a:r>
            <a:r>
              <a:rPr lang="en-US" b="1" smtClean="0"/>
              <a:t>não é a prova de falhas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355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4052-0E4A-4904-8AF8-3BDDCD302D95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Toda criptografia pode ser quebrada e , sobretudo, se for </a:t>
            </a:r>
            <a:r>
              <a:rPr lang="en-US" b="1" smtClean="0"/>
              <a:t>implementada incorretamente</a:t>
            </a:r>
            <a:r>
              <a:rPr lang="en-US" smtClean="0"/>
              <a:t>, não agrega nenhuma segurança real.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 que veremos: uma </a:t>
            </a:r>
            <a:r>
              <a:rPr lang="en-US" b="1" u="sng" smtClean="0"/>
              <a:t>visão da criptografia</a:t>
            </a:r>
            <a:r>
              <a:rPr lang="en-US" u="sng" smtClean="0"/>
              <a:t>.</a:t>
            </a:r>
            <a:endParaRPr lang="pt-BR" smtClean="0"/>
          </a:p>
        </p:txBody>
      </p:sp>
      <p:sp>
        <p:nvSpPr>
          <p:cNvPr id="2458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34EC-36BC-4F2D-9562-EBD7B3BF22B1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papel da criptografia na segurança da informação</a:t>
            </a:r>
            <a:endParaRPr lang="pt-BR" sz="3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Não se trata de uma análise completa de tudo o que se deve conhecer sobre criptografia.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Veremos as </a:t>
            </a:r>
            <a:r>
              <a:rPr lang="en-US" b="1" smtClean="0"/>
              <a:t>técnicas de criptografia mais amplamente usadas</a:t>
            </a:r>
            <a:r>
              <a:rPr lang="en-US" smtClean="0"/>
              <a:t> no mundo atual.</a:t>
            </a:r>
            <a:endParaRPr lang="pt-BR" smtClean="0"/>
          </a:p>
        </p:txBody>
      </p:sp>
      <p:sp>
        <p:nvSpPr>
          <p:cNvPr id="2560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04774-D054-438A-92D9-44E798DA85C1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Conceitos</a:t>
            </a:r>
            <a:endParaRPr 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palavra “Criptografia”</a:t>
            </a:r>
          </a:p>
          <a:p>
            <a:pPr eaLnBrk="1" hangingPunct="1"/>
            <a:r>
              <a:rPr lang="en-US" smtClean="0"/>
              <a:t>Trabalhos sobre o história da criptografia</a:t>
            </a:r>
          </a:p>
          <a:p>
            <a:pPr eaLnBrk="1" hangingPunct="1"/>
            <a:r>
              <a:rPr lang="en-US" smtClean="0"/>
              <a:t>Conceito de Código</a:t>
            </a:r>
          </a:p>
          <a:p>
            <a:pPr eaLnBrk="1" hangingPunct="1"/>
            <a:r>
              <a:rPr lang="en-US" smtClean="0"/>
              <a:t>Conceito de </a:t>
            </a:r>
            <a:r>
              <a:rPr lang="en-US" b="1" smtClean="0"/>
              <a:t>Cifra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62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8C1A-69B6-4830-A35C-B4C33BB9216C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Significado da palavra “Criptografia”</a:t>
            </a:r>
            <a:endParaRPr lang="pt-B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palavra </a:t>
            </a:r>
            <a:r>
              <a:rPr lang="en-US" sz="2800" b="1" smtClean="0"/>
              <a:t>criptografia </a:t>
            </a:r>
            <a:r>
              <a:rPr lang="en-US" sz="2800" smtClean="0"/>
              <a:t>vem das palavras gregas que significam “</a:t>
            </a:r>
            <a:r>
              <a:rPr lang="en-US" sz="2800" b="1" smtClean="0"/>
              <a:t>escrita secreta</a:t>
            </a:r>
            <a:r>
              <a:rPr lang="en-US" sz="2800" smtClean="0"/>
              <a:t>”.</a:t>
            </a:r>
            <a:endParaRPr lang="pt-BR" sz="2800" i="1" smtClean="0"/>
          </a:p>
          <a:p>
            <a:pPr eaLnBrk="1" hangingPunct="1"/>
            <a:endParaRPr lang="pt-BR" sz="2800" i="1" smtClean="0"/>
          </a:p>
          <a:p>
            <a:pPr eaLnBrk="1" hangingPunct="1"/>
            <a:r>
              <a:rPr lang="pt-BR" sz="2800" i="1" smtClean="0"/>
              <a:t>Kriptos</a:t>
            </a:r>
            <a:r>
              <a:rPr lang="pt-BR" sz="2800" smtClean="0"/>
              <a:t> (em grego) = Secreto + Grafia (de escrever) </a:t>
            </a:r>
          </a:p>
          <a:p>
            <a:pPr eaLnBrk="1" hangingPunct="1"/>
            <a:r>
              <a:rPr lang="pt-BR" sz="2800" i="1" smtClean="0"/>
              <a:t>Criptografia = </a:t>
            </a:r>
            <a:r>
              <a:rPr lang="pt-BR" sz="2800" smtClean="0"/>
              <a:t>Escrita secreta.</a:t>
            </a:r>
            <a:endParaRPr lang="en-US" sz="2800" smtClean="0"/>
          </a:p>
          <a:p>
            <a:pPr eaLnBrk="1" hangingPunct="1"/>
            <a:r>
              <a:rPr lang="en-US" sz="2800" b="1" smtClean="0"/>
              <a:t>Criar mensagens cifradas</a:t>
            </a:r>
            <a:r>
              <a:rPr lang="en-US" sz="280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História de milhares de anos.</a:t>
            </a:r>
            <a:endParaRPr lang="pt-BR" sz="2800" smtClean="0"/>
          </a:p>
        </p:txBody>
      </p:sp>
      <p:sp>
        <p:nvSpPr>
          <p:cNvPr id="2765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7A74-EEF8-4690-A644-CABA1907D008}" type="slidenum">
              <a:rPr lang="pt-BR" smtClean="0"/>
              <a:pPr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Jargões da Criptografia</a:t>
            </a:r>
            <a:endParaRPr lang="pt-B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Encripta (codifica, criptografa, cifra)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Decripta (decodifica, decriptografa, decifra)</a:t>
            </a:r>
            <a:endParaRPr lang="pt-BR" smtClean="0"/>
          </a:p>
        </p:txBody>
      </p:sp>
      <p:sp>
        <p:nvSpPr>
          <p:cNvPr id="286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135CD-A263-43C8-9867-F7BB50029FC8}" type="slidenum">
              <a:rPr lang="pt-BR" smtClean="0"/>
              <a:pPr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Procedimentos da Criptografia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procedimentos de </a:t>
            </a:r>
            <a:r>
              <a:rPr lang="en-US" smtClean="0">
                <a:solidFill>
                  <a:srgbClr val="0000CC"/>
                </a:solidFill>
              </a:rPr>
              <a:t>criptografar </a:t>
            </a:r>
            <a:r>
              <a:rPr lang="en-US" smtClean="0"/>
              <a:t>e </a:t>
            </a:r>
            <a:r>
              <a:rPr lang="en-US" smtClean="0">
                <a:solidFill>
                  <a:srgbClr val="0000CC"/>
                </a:solidFill>
              </a:rPr>
              <a:t>decriptografar</a:t>
            </a:r>
            <a:r>
              <a:rPr lang="en-US" smtClean="0"/>
              <a:t> são obtidos através de um </a:t>
            </a:r>
            <a:r>
              <a:rPr lang="en-US" u="sng" smtClean="0">
                <a:solidFill>
                  <a:srgbClr val="CC3300"/>
                </a:solidFill>
              </a:rPr>
              <a:t>algoritmo de criptografia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297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53297-8E54-4FEC-9289-34BAC4E97DAA}" type="slidenum">
              <a:rPr lang="pt-BR" smtClean="0"/>
              <a:pPr>
                <a:defRPr/>
              </a:pPr>
              <a:t>27</a:t>
            </a:fld>
            <a:endParaRPr lang="pt-BR" smtClean="0"/>
          </a:p>
        </p:txBody>
      </p:sp>
      <p:pic>
        <p:nvPicPr>
          <p:cNvPr id="29701" name="Picture 5" descr="cript_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13100"/>
            <a:ext cx="7632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24069-E5D7-4D2B-8828-EFC3F265F902}" type="slidenum">
              <a:rPr lang="pt-BR" smtClean="0"/>
              <a:pPr>
                <a:defRPr/>
              </a:pPr>
              <a:t>28</a:t>
            </a:fld>
            <a:endParaRPr lang="pt-BR" smtClean="0"/>
          </a:p>
        </p:txBody>
      </p:sp>
      <p:pic>
        <p:nvPicPr>
          <p:cNvPr id="30723" name="Picture 6" descr="modelo-cripto-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Equações da Criptografia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D</a:t>
            </a:r>
            <a:r>
              <a:rPr lang="pt-BR" sz="6000" baseline="-25000" smtClean="0"/>
              <a:t>k</a:t>
            </a:r>
            <a:r>
              <a:rPr lang="pt-BR" smtClean="0"/>
              <a:t> ( E</a:t>
            </a:r>
            <a:r>
              <a:rPr lang="pt-BR" sz="6000" baseline="-25000" smtClean="0"/>
              <a:t>k</a:t>
            </a:r>
            <a:r>
              <a:rPr lang="pt-BR" smtClean="0"/>
              <a:t>(P) ) = P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E e D são funções matemáticas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K é uma </a:t>
            </a:r>
            <a:r>
              <a:rPr lang="pt-BR" b="1" smtClean="0"/>
              <a:t>chave</a:t>
            </a:r>
            <a:r>
              <a:rPr lang="pt-BR" smtClean="0"/>
              <a:t> </a:t>
            </a:r>
            <a:endParaRPr lang="en-US" smtClean="0"/>
          </a:p>
        </p:txBody>
      </p:sp>
      <p:sp>
        <p:nvSpPr>
          <p:cNvPr id="317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FB197-FEAD-4991-97CE-CA21AEC5FEFE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que é </a:t>
            </a:r>
            <a:br>
              <a:rPr lang="en-US" sz="3400" smtClean="0"/>
            </a:br>
            <a:r>
              <a:rPr lang="en-US" sz="3400" smtClean="0"/>
              <a:t>Segurança da Informação</a:t>
            </a:r>
            <a:endParaRPr lang="pt-BR" sz="3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... ...</a:t>
            </a:r>
            <a:r>
              <a:rPr lang="pt-BR" b="1" smtClean="0"/>
              <a:t> mas também, a </a:t>
            </a:r>
            <a:r>
              <a:rPr lang="pt-BR" smtClean="0"/>
              <a:t>que </a:t>
            </a:r>
            <a:r>
              <a:rPr lang="pt-BR" b="1" smtClean="0"/>
              <a:t>não estão restritos:</a:t>
            </a:r>
          </a:p>
          <a:p>
            <a:pPr eaLnBrk="1" hangingPunct="1">
              <a:buFont typeface="Wingdings" pitchFamily="2" charset="2"/>
              <a:buNone/>
            </a:pPr>
            <a:endParaRPr lang="pt-BR" b="1" smtClean="0"/>
          </a:p>
          <a:p>
            <a:pPr lvl="1" eaLnBrk="1" hangingPunct="1"/>
            <a:r>
              <a:rPr lang="pt-BR" b="1" smtClean="0"/>
              <a:t> à sistemas computacionais</a:t>
            </a:r>
            <a:r>
              <a:rPr lang="pt-BR" smtClean="0"/>
              <a:t>, </a:t>
            </a:r>
          </a:p>
          <a:p>
            <a:pPr lvl="1" eaLnBrk="1" hangingPunct="1"/>
            <a:r>
              <a:rPr lang="pt-BR" smtClean="0"/>
              <a:t> nem a</a:t>
            </a:r>
            <a:r>
              <a:rPr lang="pt-BR" b="1" smtClean="0"/>
              <a:t> informações eletrônicas,</a:t>
            </a:r>
            <a:r>
              <a:rPr lang="pt-BR" smtClean="0"/>
              <a:t> </a:t>
            </a:r>
          </a:p>
          <a:p>
            <a:pPr lvl="1" eaLnBrk="1" hangingPunct="1"/>
            <a:r>
              <a:rPr lang="pt-BR" smtClean="0"/>
              <a:t> ou qualquer outra</a:t>
            </a:r>
            <a:r>
              <a:rPr lang="pt-BR" b="1" smtClean="0"/>
              <a:t> forma mecânica de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b="1" smtClean="0"/>
              <a:t>    armazenamento</a:t>
            </a:r>
            <a:r>
              <a:rPr lang="pt-BR" smtClean="0"/>
              <a:t>. </a:t>
            </a:r>
          </a:p>
          <a:p>
            <a:pPr eaLnBrk="1" hangingPunct="1"/>
            <a:endParaRPr lang="pt-BR" smtClean="0"/>
          </a:p>
        </p:txBody>
      </p:sp>
      <p:sp>
        <p:nvSpPr>
          <p:cNvPr id="51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3DC95-229E-447C-A1E3-4DB0200644FA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Possui emprego nas mais diferentes áreas de atuação, mas em todas, tem o mesmo significado: </a:t>
            </a:r>
          </a:p>
          <a:p>
            <a:pPr lvl="1" eaLnBrk="1" hangingPunct="1"/>
            <a:endParaRPr lang="pt-BR" b="1" smtClean="0"/>
          </a:p>
          <a:p>
            <a:pPr lvl="1" eaLnBrk="1" hangingPunct="1"/>
            <a:r>
              <a:rPr lang="pt-BR" b="1" smtClean="0">
                <a:solidFill>
                  <a:srgbClr val="CC3300"/>
                </a:solidFill>
              </a:rPr>
              <a:t>proteger informações consideradas ‘especiais’ ou de qualidade sensível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</p:txBody>
      </p:sp>
      <p:sp>
        <p:nvSpPr>
          <p:cNvPr id="327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1DA1-56B7-4510-9C32-1DA05847EFF5}" type="slidenum">
              <a:rPr lang="pt-BR" smtClean="0"/>
              <a:pPr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Atualmente a CRIPTOGRAFIA é definida como a </a:t>
            </a:r>
            <a:r>
              <a:rPr lang="pt-BR" b="1" smtClean="0">
                <a:solidFill>
                  <a:srgbClr val="0000CC"/>
                </a:solidFill>
              </a:rPr>
              <a:t>ciência que oculta e/ou protege informações</a:t>
            </a:r>
            <a:r>
              <a:rPr lang="pt-BR" b="1" smtClean="0"/>
              <a:t> – </a:t>
            </a:r>
            <a:r>
              <a:rPr lang="pt-BR" b="1" smtClean="0">
                <a:solidFill>
                  <a:srgbClr val="CC3300"/>
                </a:solidFill>
              </a:rPr>
              <a:t>escrita, eletrônica ou de comunicação</a:t>
            </a:r>
            <a:r>
              <a:rPr lang="pt-BR" smtClean="0"/>
              <a:t>. </a:t>
            </a:r>
          </a:p>
        </p:txBody>
      </p:sp>
      <p:sp>
        <p:nvSpPr>
          <p:cNvPr id="337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A7844-4E4B-4701-8383-588339A4A6E9}" type="slidenum">
              <a:rPr lang="pt-BR" smtClean="0"/>
              <a:pPr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</a:t>
            </a:r>
            <a:endParaRPr 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É o ato de </a:t>
            </a:r>
            <a:r>
              <a:rPr lang="pt-BR" smtClean="0">
                <a:solidFill>
                  <a:srgbClr val="0000CC"/>
                </a:solidFill>
              </a:rPr>
              <a:t>alterar uma mensagem para esconder o significado</a:t>
            </a:r>
            <a:r>
              <a:rPr lang="pt-BR" smtClean="0"/>
              <a:t> desta.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Mas, como esconder ?</a:t>
            </a:r>
          </a:p>
          <a:p>
            <a:pPr lvl="1" eaLnBrk="1" hangingPunct="1"/>
            <a:r>
              <a:rPr lang="pt-BR" smtClean="0"/>
              <a:t> Criando um </a:t>
            </a:r>
            <a:r>
              <a:rPr lang="pt-BR" b="1" smtClean="0">
                <a:solidFill>
                  <a:srgbClr val="CC3300"/>
                </a:solidFill>
              </a:rPr>
              <a:t>código</a:t>
            </a:r>
            <a:r>
              <a:rPr lang="pt-BR" smtClean="0"/>
              <a:t> ?</a:t>
            </a:r>
          </a:p>
          <a:p>
            <a:pPr lvl="1" eaLnBrk="1" hangingPunct="1"/>
            <a:r>
              <a:rPr lang="pt-BR" smtClean="0"/>
              <a:t> Criando </a:t>
            </a:r>
            <a:r>
              <a:rPr lang="pt-BR" b="1" smtClean="0">
                <a:solidFill>
                  <a:srgbClr val="0000CC"/>
                </a:solidFill>
              </a:rPr>
              <a:t>cifra </a:t>
            </a:r>
            <a:r>
              <a:rPr lang="pt-BR" smtClean="0"/>
              <a:t>? </a:t>
            </a:r>
          </a:p>
        </p:txBody>
      </p:sp>
      <p:sp>
        <p:nvSpPr>
          <p:cNvPr id="348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1E1E4-8F8D-4A79-B690-60B39EE1B75F}" type="slidenum">
              <a:rPr lang="pt-BR" smtClean="0"/>
              <a:pPr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Código</a:t>
            </a:r>
            <a:endParaRPr 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Substitui uma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00CC"/>
                </a:solidFill>
              </a:rPr>
              <a:t>palavra por outra palavra</a:t>
            </a:r>
            <a:r>
              <a:rPr lang="en-US" smtClean="0"/>
              <a:t> ou uma </a:t>
            </a:r>
            <a:r>
              <a:rPr lang="en-US" b="1" smtClean="0">
                <a:solidFill>
                  <a:srgbClr val="0000CC"/>
                </a:solidFill>
              </a:rPr>
              <a:t>palavra por um símbolo</a:t>
            </a:r>
            <a:r>
              <a:rPr lang="en-US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b="1" smtClean="0"/>
              <a:t>Códigos, </a:t>
            </a:r>
            <a:r>
              <a:rPr lang="en-US" b="1" smtClean="0">
                <a:solidFill>
                  <a:srgbClr val="CC3300"/>
                </a:solidFill>
              </a:rPr>
              <a:t>no sentido da criptografia</a:t>
            </a:r>
            <a:r>
              <a:rPr lang="en-US" b="1" smtClean="0"/>
              <a:t>, não são mais utilizados</a:t>
            </a:r>
            <a:r>
              <a:rPr lang="en-US" smtClean="0"/>
              <a:t>, embora tenham tido uma história …</a:t>
            </a:r>
          </a:p>
          <a:p>
            <a:pPr lvl="1" eaLnBrk="1" hangingPunct="1"/>
            <a:r>
              <a:rPr lang="en-US" smtClean="0"/>
              <a:t> O código na linguagem navajo dos índios </a:t>
            </a:r>
            <a:br>
              <a:rPr lang="en-US" smtClean="0"/>
            </a:br>
            <a:r>
              <a:rPr lang="en-US" smtClean="0"/>
              <a:t> americanos, utilizado pelos mesmos contra os </a:t>
            </a:r>
            <a:br>
              <a:rPr lang="en-US" smtClean="0"/>
            </a:br>
            <a:r>
              <a:rPr lang="en-US" smtClean="0"/>
              <a:t> japoneses na Segunda Guerra Mundial.</a:t>
            </a:r>
            <a:endParaRPr lang="pt-BR" smtClean="0"/>
          </a:p>
        </p:txBody>
      </p:sp>
      <p:sp>
        <p:nvSpPr>
          <p:cNvPr id="358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E0F7E-BBF4-4C00-8BEA-19620D099E40}" type="slidenum">
              <a:rPr lang="pt-BR" smtClean="0"/>
              <a:pPr>
                <a:defRPr/>
              </a:pPr>
              <a:t>33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Código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</a:t>
            </a:r>
            <a:r>
              <a:rPr lang="pt-BR" smtClean="0">
                <a:solidFill>
                  <a:srgbClr val="CC3300"/>
                </a:solidFill>
              </a:rPr>
              <a:t>linguagem navajo</a:t>
            </a:r>
            <a:r>
              <a:rPr lang="pt-BR" smtClean="0"/>
              <a:t> era caracterizada apenas por </a:t>
            </a:r>
            <a:r>
              <a:rPr lang="pt-BR" smtClean="0">
                <a:solidFill>
                  <a:srgbClr val="CC3300"/>
                </a:solidFill>
              </a:rPr>
              <a:t>sons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Um código é uma </a:t>
            </a:r>
            <a:r>
              <a:rPr lang="pt-BR" smtClean="0">
                <a:solidFill>
                  <a:srgbClr val="0000CC"/>
                </a:solidFill>
              </a:rPr>
              <a:t>transformação que envolve somente duas partes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que é gerado chama-se uma </a:t>
            </a:r>
            <a:r>
              <a:rPr lang="pt-BR" smtClean="0">
                <a:solidFill>
                  <a:srgbClr val="0000CC"/>
                </a:solidFill>
              </a:rPr>
              <a:t>codificação</a:t>
            </a:r>
            <a:r>
              <a:rPr lang="pt-BR" smtClean="0"/>
              <a:t>.</a:t>
            </a:r>
            <a:endParaRPr lang="en-US" smtClean="0"/>
          </a:p>
        </p:txBody>
      </p:sp>
      <p:sp>
        <p:nvSpPr>
          <p:cNvPr id="368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37E8-F12B-43DF-8DD5-94F905CEF763}" type="slidenum">
              <a:rPr lang="pt-BR" smtClean="0"/>
              <a:pPr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Conceito de Código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 transformação leva em conta a </a:t>
            </a:r>
            <a:r>
              <a:rPr lang="pt-BR" b="1" smtClean="0"/>
              <a:t>estrutura linguística da mensagem</a:t>
            </a:r>
            <a:r>
              <a:rPr lang="pt-BR" smtClean="0"/>
              <a:t> sendo transformada.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Lembre da transformação em um compilador.</a:t>
            </a:r>
            <a:endParaRPr lang="en-US" smtClean="0"/>
          </a:p>
        </p:txBody>
      </p:sp>
      <p:sp>
        <p:nvSpPr>
          <p:cNvPr id="3789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6E01D-63F3-47A6-91AD-0CFAACEEDFD9}" type="slidenum">
              <a:rPr lang="pt-BR" smtClean="0"/>
              <a:pPr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Conceito de Cifra</a:t>
            </a:r>
            <a:endParaRPr 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É uma </a:t>
            </a:r>
            <a:r>
              <a:rPr lang="en-US" b="1" smtClean="0">
                <a:solidFill>
                  <a:srgbClr val="0000CC"/>
                </a:solidFill>
              </a:rPr>
              <a:t>transformação de caractere por caractere</a:t>
            </a:r>
            <a:r>
              <a:rPr lang="en-US" smtClean="0"/>
              <a:t> ou </a:t>
            </a:r>
            <a:r>
              <a:rPr lang="en-US" b="1" smtClean="0">
                <a:solidFill>
                  <a:srgbClr val="0000CC"/>
                </a:solidFill>
              </a:rPr>
              <a:t>bit pot bit</a:t>
            </a:r>
            <a:r>
              <a:rPr lang="en-US" smtClean="0"/>
              <a:t>, </a:t>
            </a:r>
            <a:r>
              <a:rPr lang="en-US" b="1" smtClean="0">
                <a:solidFill>
                  <a:srgbClr val="CC3300"/>
                </a:solidFill>
              </a:rPr>
              <a:t>sem levar em conta </a:t>
            </a:r>
            <a:r>
              <a:rPr lang="en-US" b="1" smtClean="0"/>
              <a:t>a estrutura linguística da mensagem</a:t>
            </a:r>
            <a:r>
              <a:rPr lang="en-US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Substituindo um por outro.</a:t>
            </a:r>
          </a:p>
          <a:p>
            <a:pPr eaLnBrk="1" hangingPunct="1"/>
            <a:r>
              <a:rPr lang="pt-BR" smtClean="0"/>
              <a:t>Transpondo a ordem dos símbolos.</a:t>
            </a:r>
          </a:p>
        </p:txBody>
      </p:sp>
      <p:sp>
        <p:nvSpPr>
          <p:cNvPr id="3891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0BD57-4694-4FB1-861F-0537DD394814}" type="slidenum">
              <a:rPr lang="pt-BR" smtClean="0"/>
              <a:pPr>
                <a:defRPr/>
              </a:pPr>
              <a:t>36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Criptografia Tradicional</a:t>
            </a:r>
            <a:endParaRPr lang="pt-B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Historicamente, os </a:t>
            </a:r>
            <a:r>
              <a:rPr lang="en-US" b="1" smtClean="0"/>
              <a:t>métodos tradicionais de criptografia</a:t>
            </a:r>
            <a:r>
              <a:rPr lang="en-US" smtClean="0"/>
              <a:t> são divididos em duas categorias: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3200" smtClean="0">
                <a:solidFill>
                  <a:srgbClr val="CC3300"/>
                </a:solidFill>
              </a:rPr>
              <a:t>Cifras de</a:t>
            </a:r>
            <a:r>
              <a:rPr lang="en-US" sz="3200" b="1" smtClean="0">
                <a:solidFill>
                  <a:srgbClr val="CC3300"/>
                </a:solidFill>
              </a:rPr>
              <a:t> Substituição</a:t>
            </a:r>
            <a:endParaRPr lang="en-US" sz="3200" smtClean="0">
              <a:solidFill>
                <a:srgbClr val="0000CC"/>
              </a:solidFill>
            </a:endParaRPr>
          </a:p>
          <a:p>
            <a:pPr lvl="1" eaLnBrk="1" hangingPunct="1"/>
            <a:r>
              <a:rPr lang="en-US" sz="3200" smtClean="0">
                <a:solidFill>
                  <a:srgbClr val="CC3300"/>
                </a:solidFill>
              </a:rPr>
              <a:t>Cifras de</a:t>
            </a:r>
            <a:r>
              <a:rPr lang="en-US" sz="3200" b="1" smtClean="0">
                <a:solidFill>
                  <a:srgbClr val="CC3300"/>
                </a:solidFill>
              </a:rPr>
              <a:t> Transposição</a:t>
            </a:r>
          </a:p>
          <a:p>
            <a:pPr lvl="1" eaLnBrk="1" hangingPunct="1">
              <a:buFont typeface="Wingdings" pitchFamily="2" charset="2"/>
              <a:buNone/>
            </a:pPr>
            <a:endParaRPr lang="pt-BR" sz="3200" smtClean="0"/>
          </a:p>
        </p:txBody>
      </p:sp>
      <p:sp>
        <p:nvSpPr>
          <p:cNvPr id="3994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FF24C-0475-4BCA-A706-8A026D16B3B9}" type="slidenum">
              <a:rPr lang="pt-BR" smtClean="0"/>
              <a:pPr>
                <a:defRPr/>
              </a:pPr>
              <a:t>37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letra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letras</a:t>
            </a:r>
            <a:r>
              <a:rPr lang="en-US" sz="2800" dirty="0" smtClean="0"/>
              <a:t> é </a:t>
            </a:r>
            <a:r>
              <a:rPr lang="en-US" sz="2800" dirty="0" err="1" smtClean="0"/>
              <a:t>substituído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outra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letra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grupo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letras</a:t>
            </a:r>
            <a:r>
              <a:rPr lang="en-US" sz="2800" dirty="0" smtClean="0"/>
              <a:t>, de </a:t>
            </a:r>
            <a:r>
              <a:rPr lang="en-US" sz="2800" dirty="0" err="1" smtClean="0"/>
              <a:t>modo</a:t>
            </a:r>
            <a:r>
              <a:rPr lang="en-US" sz="2800" dirty="0" smtClean="0"/>
              <a:t> a </a:t>
            </a:r>
            <a:r>
              <a:rPr lang="en-US" sz="2800" dirty="0" err="1" smtClean="0"/>
              <a:t>criar</a:t>
            </a:r>
            <a:r>
              <a:rPr lang="en-US" sz="2800" dirty="0" smtClean="0"/>
              <a:t> um “</a:t>
            </a:r>
            <a:r>
              <a:rPr lang="en-US" sz="2800" dirty="0" err="1" smtClean="0"/>
              <a:t>disfarce</a:t>
            </a:r>
            <a:r>
              <a:rPr lang="en-US" sz="2800" dirty="0" smtClean="0"/>
              <a:t>”.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Exemplo</a:t>
            </a:r>
            <a:r>
              <a:rPr lang="en-US" sz="2800" dirty="0" smtClean="0"/>
              <a:t>: A </a:t>
            </a:r>
            <a:r>
              <a:rPr lang="en-US" sz="2800" dirty="0" err="1" smtClean="0"/>
              <a:t>Cifra</a:t>
            </a:r>
            <a:r>
              <a:rPr lang="en-US" sz="2800" dirty="0" smtClean="0"/>
              <a:t> de César (</a:t>
            </a:r>
            <a:r>
              <a:rPr lang="en-US" sz="2800" dirty="0" err="1" smtClean="0"/>
              <a:t>Caeser</a:t>
            </a:r>
            <a:r>
              <a:rPr lang="en-US" sz="2800" dirty="0" smtClean="0"/>
              <a:t> Cipher).</a:t>
            </a:r>
            <a:br>
              <a:rPr lang="en-US" sz="2800" dirty="0" smtClean="0"/>
            </a:br>
            <a:r>
              <a:rPr lang="en-US" sz="2800" dirty="0" err="1" smtClean="0"/>
              <a:t>Considerando</a:t>
            </a:r>
            <a:r>
              <a:rPr lang="en-US" sz="2800" dirty="0" smtClean="0"/>
              <a:t> as 26 </a:t>
            </a:r>
            <a:r>
              <a:rPr lang="en-US" sz="2800" dirty="0" err="1" smtClean="0"/>
              <a:t>letras</a:t>
            </a:r>
            <a:r>
              <a:rPr lang="en-US" sz="2800" dirty="0" smtClean="0"/>
              <a:t> do </a:t>
            </a:r>
            <a:r>
              <a:rPr lang="en-US" sz="2800" dirty="0" err="1" smtClean="0"/>
              <a:t>alfabeto</a:t>
            </a:r>
            <a:r>
              <a:rPr lang="en-US" sz="2800" dirty="0" smtClean="0"/>
              <a:t> </a:t>
            </a:r>
            <a:r>
              <a:rPr lang="en-US" sz="2800" dirty="0" err="1" smtClean="0"/>
              <a:t>inglês</a:t>
            </a:r>
            <a:r>
              <a:rPr lang="en-US" sz="2800" dirty="0" smtClean="0"/>
              <a:t> (</a:t>
            </a:r>
            <a:r>
              <a:rPr lang="en-US" sz="2800" dirty="0" err="1" smtClean="0"/>
              <a:t>a,b,c,d,e,f,g,h,I,j,k,m,n,o,p,q,r,s,t,u,v,x,w,y,z</a:t>
            </a:r>
            <a:r>
              <a:rPr lang="en-US" sz="2800" dirty="0" smtClean="0"/>
              <a:t>),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Neste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,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800" dirty="0" smtClean="0"/>
              <a:t>,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800" dirty="0" smtClean="0"/>
              <a:t>,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dirty="0" smtClean="0"/>
              <a:t>, … …,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sz="2800" dirty="0" smtClean="0"/>
              <a:t> se </a:t>
            </a:r>
            <a:r>
              <a:rPr lang="en-US" sz="2800" dirty="0" err="1" smtClean="0"/>
              <a:t>torna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smtClean="0"/>
              <a:t>.</a:t>
            </a:r>
            <a:endParaRPr lang="pt-BR" sz="2800" dirty="0" smtClean="0"/>
          </a:p>
        </p:txBody>
      </p:sp>
      <p:sp>
        <p:nvSpPr>
          <p:cNvPr id="4096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01153-FC64-4D6D-9B71-81D9DF06EC26}" type="slidenum">
              <a:rPr lang="pt-BR" smtClean="0"/>
              <a:pPr>
                <a:defRPr/>
              </a:pPr>
              <a:t>38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Generalização da Cifra de César</a:t>
            </a:r>
            <a:br>
              <a:rPr lang="en-US" sz="3400" smtClean="0"/>
            </a:br>
            <a:endParaRPr lang="pt-BR" sz="3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Cada letra se desloca </a:t>
            </a:r>
            <a:r>
              <a:rPr lang="en-US" i="1" smtClean="0"/>
              <a:t>k</a:t>
            </a:r>
            <a:r>
              <a:rPr lang="en-US" smtClean="0"/>
              <a:t> vezes, em vez de três. Neste caso, k passa a ser uma chave para o método genérico dos alfabetos deslocados de forma circular.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Cifra de César pode enganado os cartagineses, mas nunca mais enganou a mais ninguém.</a:t>
            </a:r>
            <a:endParaRPr lang="pt-BR" smtClean="0"/>
          </a:p>
        </p:txBody>
      </p:sp>
      <p:sp>
        <p:nvSpPr>
          <p:cNvPr id="4198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5171-C319-4998-AD04-2457161CE559}" type="slidenum">
              <a:rPr lang="pt-BR" smtClean="0"/>
              <a:pPr>
                <a:defRPr/>
              </a:pPr>
              <a:t>39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O que é </a:t>
            </a:r>
            <a:br>
              <a:rPr lang="en-US" sz="3400" smtClean="0"/>
            </a:br>
            <a:r>
              <a:rPr lang="en-US" sz="3400" smtClean="0"/>
              <a:t>Segurança da Informação</a:t>
            </a:r>
            <a:endParaRPr lang="pt-BR" sz="3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Ela se aplica à </a:t>
            </a:r>
            <a:r>
              <a:rPr lang="pt-BR" b="1" smtClean="0"/>
              <a:t>todos os aspectos de proteção e armazenamento</a:t>
            </a:r>
            <a:r>
              <a:rPr lang="pt-BR" smtClean="0"/>
              <a:t> de informações e dados, em qualquer forma. </a:t>
            </a:r>
            <a:br>
              <a:rPr lang="pt-BR" smtClean="0"/>
            </a:br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61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6862A-F2D9-4B1C-9176-6E9371588F00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As </a:t>
            </a:r>
            <a:r>
              <a:rPr lang="en-US" b="1" dirty="0" err="1" smtClean="0"/>
              <a:t>cifras</a:t>
            </a:r>
            <a:r>
              <a:rPr lang="en-US" b="1" dirty="0" smtClean="0"/>
              <a:t> de </a:t>
            </a:r>
            <a:r>
              <a:rPr lang="en-US" b="1" dirty="0" err="1" smtClean="0"/>
              <a:t>substituição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preservam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ordem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dos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símbolos</a:t>
            </a:r>
            <a:r>
              <a:rPr lang="en-US" dirty="0" smtClean="0"/>
              <a:t> no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,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mas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disfarçam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esses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símbolos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301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EAD4F-9485-4B43-A0E8-CE1D237FB15A}" type="slidenum">
              <a:rPr lang="pt-BR" smtClean="0"/>
              <a:pPr>
                <a:defRPr/>
              </a:pPr>
              <a:t>40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Cifras de Substituição</a:t>
            </a:r>
            <a:endParaRPr lang="pt-BR" smtClean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Cifra de César: </a:t>
            </a:r>
          </a:p>
          <a:p>
            <a:pPr lvl="1" eaLnBrk="1" hangingPunct="1"/>
            <a:r>
              <a:rPr lang="pt-BR" smtClean="0"/>
              <a:t> cada letra é deslocada 3 vezes.</a:t>
            </a:r>
          </a:p>
          <a:p>
            <a:pPr lvl="1" eaLnBrk="1" hangingPunct="1"/>
            <a:endParaRPr lang="pt-BR" smtClean="0"/>
          </a:p>
          <a:p>
            <a:pPr eaLnBrk="1" hangingPunct="1"/>
            <a:r>
              <a:rPr lang="pt-BR" smtClean="0"/>
              <a:t>Uma ligeira generalização da Cifra de César:</a:t>
            </a:r>
          </a:p>
          <a:p>
            <a:pPr lvl="1" eaLnBrk="1" hangingPunct="1"/>
            <a:r>
              <a:rPr lang="pt-BR" smtClean="0"/>
              <a:t> cada letra do alfabeto seja deslocada </a:t>
            </a:r>
            <a:r>
              <a:rPr lang="pt-BR" b="1" i="1" smtClean="0"/>
              <a:t>k</a:t>
            </a:r>
            <a:r>
              <a:rPr lang="pt-BR" smtClean="0"/>
              <a:t> vezes,   </a:t>
            </a:r>
            <a:br>
              <a:rPr lang="pt-BR" smtClean="0"/>
            </a:br>
            <a:r>
              <a:rPr lang="pt-BR" smtClean="0"/>
              <a:t> em vez de 3.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FC88-C9DD-4DBE-9C3A-BEB2974588A0}" type="slidenum">
              <a:rPr lang="pt-BR" smtClean="0"/>
              <a:pPr>
                <a:defRPr/>
              </a:pPr>
              <a:t>41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Próximo aprimoramento:</a:t>
            </a:r>
          </a:p>
          <a:p>
            <a:pPr lvl="1" eaLnBrk="1" hangingPunct="1">
              <a:defRPr/>
            </a:pPr>
            <a:r>
              <a:rPr lang="pt-BR" dirty="0" smtClean="0"/>
              <a:t> Cada letra do texto simples, do alfabeto de 26   </a:t>
            </a:r>
            <a:br>
              <a:rPr lang="pt-BR" dirty="0" smtClean="0"/>
            </a:br>
            <a:r>
              <a:rPr lang="pt-BR" dirty="0" smtClean="0"/>
              <a:t>  letras, seja mapeada para alguma outra letra.</a:t>
            </a:r>
          </a:p>
          <a:p>
            <a:pPr lvl="1"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a -&gt; Q,  b -&gt; W,  c -&gt; E,  d -&gt; R,  e -&gt;T, ...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Esse sistema geral é chamado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cifra de substituição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monoalfabética</a:t>
            </a:r>
            <a:r>
              <a:rPr lang="pt-BR" b="1" dirty="0" smtClean="0"/>
              <a:t>. 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7FE46-5B6A-4996-9927-B0D6ADFBBF1F}" type="slidenum">
              <a:rPr lang="pt-BR" smtClean="0"/>
              <a:pPr>
                <a:defRPr/>
              </a:pPr>
              <a:t>42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Sendo a </a:t>
            </a:r>
            <a:r>
              <a:rPr lang="pt-BR" b="1" u="sng" dirty="0" smtClean="0"/>
              <a:t>chave</a:t>
            </a:r>
            <a:r>
              <a:rPr lang="pt-BR" dirty="0" smtClean="0"/>
              <a:t> uma </a:t>
            </a:r>
            <a:r>
              <a:rPr lang="pt-BR" i="1" dirty="0" smtClean="0"/>
              <a:t>string</a:t>
            </a:r>
            <a:r>
              <a:rPr lang="pt-BR" dirty="0" smtClean="0"/>
              <a:t> de 26 letras correspondente ao alfabeto completo.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Quebra da chave: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26!</a:t>
            </a:r>
            <a:r>
              <a:rPr lang="pt-BR" dirty="0" smtClean="0"/>
              <a:t> chaves possíveis.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3C574-86F9-457B-99EB-B04112279160}" type="slidenum">
              <a:rPr lang="pt-BR" smtClean="0"/>
              <a:pPr>
                <a:defRPr/>
              </a:pPr>
              <a:t>43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Cifras de Substituição Monoalfabética</a:t>
            </a:r>
            <a:endParaRPr lang="pt-BR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Um computador com o tempo de processamento de instrução de 1 ns, </a:t>
            </a:r>
            <a:br>
              <a:rPr lang="pt-BR" smtClean="0"/>
            </a:br>
            <a:r>
              <a:rPr lang="pt-BR" smtClean="0"/>
              <a:t>levaria </a:t>
            </a:r>
            <a:r>
              <a:rPr lang="pt-BR" smtClean="0">
                <a:solidFill>
                  <a:srgbClr val="C00000"/>
                </a:solidFill>
              </a:rPr>
              <a:t>para quebrar essa chave </a:t>
            </a:r>
            <a:r>
              <a:rPr lang="pt-BR" smtClean="0"/>
              <a:t>em torno de 10xE10 anos para experimentar todas. </a:t>
            </a:r>
          </a:p>
          <a:p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CDEF6-E043-4975-BBD4-06234C2507C3}" type="slidenum">
              <a:rPr lang="pt-BR" smtClean="0"/>
              <a:pPr>
                <a:defRPr/>
              </a:pPr>
              <a:t>44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Entretanto, </a:t>
            </a:r>
            <a:r>
              <a:rPr lang="pt-BR" dirty="0" smtClean="0">
                <a:solidFill>
                  <a:srgbClr val="C00000"/>
                </a:solidFill>
              </a:rPr>
              <a:t>apesar de parecer seguro</a:t>
            </a:r>
            <a:r>
              <a:rPr lang="pt-BR" dirty="0" smtClean="0"/>
              <a:t>, com um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volume de texto cifrado surpreendentemente pequeno</a:t>
            </a:r>
            <a:r>
              <a:rPr lang="pt-BR" dirty="0" smtClean="0"/>
              <a:t>, a cifra pode ser descoberta.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Estratégia:  a propriedades estatísticas dos idiomas.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E8B44-DBE9-4D57-BF9C-30F4F96B1E5F}" type="slidenum">
              <a:rPr lang="pt-BR" smtClean="0"/>
              <a:pPr>
                <a:defRPr/>
              </a:pPr>
              <a:t>45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Inglês:  e  é a letra mais comum, seguida de  </a:t>
            </a:r>
            <a:r>
              <a:rPr lang="pt-BR" i="1" smtClean="0"/>
              <a:t>t, o, a, n, i, ... 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Digramas mais comuns:  </a:t>
            </a:r>
            <a:r>
              <a:rPr lang="pt-BR" i="1" smtClean="0"/>
              <a:t>th, in, er, re, na, ...</a:t>
            </a:r>
          </a:p>
          <a:p>
            <a:pPr eaLnBrk="1" hangingPunct="1"/>
            <a:endParaRPr lang="pt-BR" i="1" smtClean="0"/>
          </a:p>
          <a:p>
            <a:pPr eaLnBrk="1" hangingPunct="1"/>
            <a:r>
              <a:rPr lang="pt-BR" smtClean="0"/>
              <a:t>Trigramas mais comuns:  </a:t>
            </a:r>
            <a:r>
              <a:rPr lang="pt-BR" i="1" smtClean="0"/>
              <a:t>the, ing, and, ion.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3313E-C5E2-4AFF-BADB-6C6A540CABE6}" type="slidenum">
              <a:rPr lang="pt-BR" smtClean="0"/>
              <a:pPr>
                <a:defRPr/>
              </a:pPr>
              <a:t>46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Criptoanalista:  descriptografar uma cifra monoalfabética ...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Conta as frequências relativas de todas as letras do texto cifrado.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Substitui com a letra </a:t>
            </a:r>
            <a:r>
              <a:rPr lang="pt-BR" i="1" smtClean="0"/>
              <a:t>e</a:t>
            </a:r>
            <a:r>
              <a:rPr lang="pt-BR" smtClean="0"/>
              <a:t> à letra mais comum e </a:t>
            </a:r>
            <a:r>
              <a:rPr lang="pt-BR" i="1" smtClean="0"/>
              <a:t>t</a:t>
            </a:r>
            <a:r>
              <a:rPr lang="pt-BR" smtClean="0"/>
              <a:t> à próxima letra mais comum.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68B2-DFAB-4BD5-AA5B-16BB2B8A8B22}" type="slidenum">
              <a:rPr lang="pt-BR" smtClean="0"/>
              <a:pPr>
                <a:defRPr/>
              </a:pPr>
              <a:t>47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Em seguida, os trigramas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Fazendo estimativas com relação a digramas, trigramas e letras comuns ...</a:t>
            </a:r>
          </a:p>
          <a:p>
            <a:pPr eaLnBrk="1" hangingPunct="1"/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8DF0F-ECC0-4F6A-B439-358ED5473A9D}" type="slidenum">
              <a:rPr lang="pt-BR" smtClean="0"/>
              <a:pPr>
                <a:defRPr/>
              </a:pPr>
              <a:t>48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e conhecendo os </a:t>
            </a:r>
            <a:r>
              <a:rPr lang="pt-BR" smtClean="0">
                <a:solidFill>
                  <a:srgbClr val="C00000"/>
                </a:solidFill>
              </a:rPr>
              <a:t>prováveis padrões de vogais e consoantes</a:t>
            </a:r>
            <a:r>
              <a:rPr lang="pt-BR" smtClean="0"/>
              <a:t>, o criptoanalista pode criar um texto simples, através de tentativas, letra por letra.</a:t>
            </a:r>
          </a:p>
          <a:p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CC74-C8E5-46FE-BF66-3727C74519DC}" type="slidenum">
              <a:rPr lang="pt-BR" smtClean="0"/>
              <a:pPr>
                <a:defRPr/>
              </a:pPr>
              <a:t>49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Aspectos não computacionais da Segurança da Informação</a:t>
            </a:r>
            <a:endParaRPr lang="pt-BR" sz="3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Normativos</a:t>
            </a:r>
          </a:p>
          <a:p>
            <a:pPr lvl="1" eaLnBrk="1" hangingPunct="1"/>
            <a:r>
              <a:rPr lang="en-US" smtClean="0"/>
              <a:t> Conceitos, Diretrizes, Regulamentos, Padrões </a:t>
            </a:r>
            <a:endParaRPr lang="pt-BR" smtClean="0"/>
          </a:p>
          <a:p>
            <a:pPr eaLnBrk="1" hangingPunct="1"/>
            <a:r>
              <a:rPr lang="en-US" smtClean="0"/>
              <a:t>Planos de Contingência</a:t>
            </a:r>
          </a:p>
          <a:p>
            <a:pPr eaLnBrk="1" hangingPunct="1"/>
            <a:r>
              <a:rPr lang="en-US" smtClean="0"/>
              <a:t>Estatísticas</a:t>
            </a:r>
          </a:p>
          <a:p>
            <a:pPr eaLnBrk="1" hangingPunct="1"/>
            <a:r>
              <a:rPr lang="en-US" smtClean="0"/>
              <a:t>Legislação</a:t>
            </a:r>
          </a:p>
          <a:p>
            <a:pPr eaLnBrk="1" hangingPunct="1"/>
            <a:r>
              <a:rPr lang="en-US" smtClean="0"/>
              <a:t>Fórums de Discussão</a:t>
            </a:r>
          </a:p>
          <a:p>
            <a:pPr eaLnBrk="1" hangingPunct="1"/>
            <a:endParaRPr lang="pt-BR" smtClean="0"/>
          </a:p>
        </p:txBody>
      </p:sp>
      <p:sp>
        <p:nvSpPr>
          <p:cNvPr id="71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D8127-E3CB-46E3-9AA5-F817F1797748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Cifras de Substituição Monoalfabética</a:t>
            </a:r>
            <a:endParaRPr lang="pt-BR" sz="3600" smtClean="0"/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Outra estratégia é </a:t>
            </a:r>
            <a:r>
              <a:rPr lang="pt-BR" b="1" smtClean="0">
                <a:solidFill>
                  <a:srgbClr val="C00000"/>
                </a:solidFill>
              </a:rPr>
              <a:t>descobrir uma palavra ou frase provável</a:t>
            </a:r>
            <a:r>
              <a:rPr lang="pt-BR" smtClean="0"/>
              <a:t>, a partir do conhecimento de </a:t>
            </a:r>
            <a:r>
              <a:rPr lang="pt-BR" b="1" smtClean="0">
                <a:solidFill>
                  <a:srgbClr val="C00000"/>
                </a:solidFill>
              </a:rPr>
              <a:t>alguma palavra muito provável</a:t>
            </a:r>
            <a:r>
              <a:rPr lang="pt-BR" smtClean="0"/>
              <a:t>, dentro do contexto de alguma área profissional ...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Como, por exemplo, </a:t>
            </a:r>
            <a:r>
              <a:rPr lang="pt-BR" b="1" i="1" smtClean="0"/>
              <a:t>financial</a:t>
            </a:r>
            <a:r>
              <a:rPr lang="pt-BR" smtClean="0"/>
              <a:t> na área de contabilidade.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9BB8-D691-46F9-89B3-28D12D3CCF90}" type="slidenum">
              <a:rPr lang="pt-BR" smtClean="0"/>
              <a:pPr>
                <a:defRPr/>
              </a:pPr>
              <a:t>50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Cifra de Transposição</a:t>
            </a:r>
            <a:endParaRPr 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Cifras de Transposição</a:t>
            </a:r>
            <a:r>
              <a:rPr lang="en-US" smtClean="0"/>
              <a:t> </a:t>
            </a:r>
            <a:r>
              <a:rPr lang="en-US" smtClean="0">
                <a:solidFill>
                  <a:srgbClr val="0000CC"/>
                </a:solidFill>
              </a:rPr>
              <a:t>reordenam os símbolos</a:t>
            </a:r>
            <a:r>
              <a:rPr lang="en-US" smtClean="0"/>
              <a:t>, mas </a:t>
            </a:r>
            <a:r>
              <a:rPr lang="en-US" smtClean="0">
                <a:solidFill>
                  <a:srgbClr val="CC3300"/>
                </a:solidFill>
              </a:rPr>
              <a:t>não os disfarçam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Exemplo:  cifra de transposição de colunas.</a:t>
            </a:r>
            <a:endParaRPr lang="pt-BR" smtClean="0"/>
          </a:p>
        </p:txBody>
      </p:sp>
      <p:sp>
        <p:nvSpPr>
          <p:cNvPr id="542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10C4-2C40-4BCA-93D0-09C4261CFFF6}" type="slidenum">
              <a:rPr lang="pt-BR" smtClean="0"/>
              <a:pPr>
                <a:defRPr/>
              </a:pPr>
              <a:t>51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 cifra se baseia numa chave que é uma palavra ou uma frase que não contém letras repetidas.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Seja a chave:   </a:t>
            </a:r>
            <a:r>
              <a:rPr lang="pt-BR" sz="2800" smtClean="0">
                <a:solidFill>
                  <a:srgbClr val="0000CC"/>
                </a:solidFill>
              </a:rPr>
              <a:t>MEGABUCK</a:t>
            </a:r>
          </a:p>
          <a:p>
            <a:pPr eaLnBrk="1" hangingPunct="1">
              <a:lnSpc>
                <a:spcPct val="90000"/>
              </a:lnSpc>
            </a:pPr>
            <a:endParaRPr lang="pt-BR" sz="280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O objetivo da chave é </a:t>
            </a:r>
            <a:r>
              <a:rPr lang="pt-BR" sz="2800" smtClean="0">
                <a:solidFill>
                  <a:srgbClr val="CC3300"/>
                </a:solidFill>
              </a:rPr>
              <a:t>numerar as colunas de modo que a coluna 1 fique abaixo da letra da chave mais próxima do início do alfabeto</a:t>
            </a:r>
            <a:r>
              <a:rPr lang="pt-BR" sz="2800" smtClean="0"/>
              <a:t> e assim por diante.</a:t>
            </a:r>
            <a:endParaRPr lang="en-US" sz="2800" smtClean="0"/>
          </a:p>
        </p:txBody>
      </p:sp>
      <p:sp>
        <p:nvSpPr>
          <p:cNvPr id="553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202CC-E1B3-462D-9B74-C1D87F03F079}" type="slidenum">
              <a:rPr lang="pt-BR" smtClean="0"/>
              <a:pPr>
                <a:defRPr/>
              </a:pPr>
              <a:t>52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texto simples é escrito horizontalmente</a:t>
            </a:r>
            <a:r>
              <a:rPr lang="pt-BR" smtClean="0"/>
              <a:t>, em linhas.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texto cifrado é lido em colunas</a:t>
            </a:r>
            <a:r>
              <a:rPr lang="pt-BR" smtClean="0"/>
              <a:t>, a partir da coluna </a:t>
            </a:r>
            <a:r>
              <a:rPr lang="pt-BR" smtClean="0">
                <a:solidFill>
                  <a:srgbClr val="CC3300"/>
                </a:solidFill>
              </a:rPr>
              <a:t>cuja letra da chave tenha a ordem mais baixa no alfabeto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 </a:t>
            </a:r>
            <a:r>
              <a:rPr lang="pt-BR" smtClean="0">
                <a:solidFill>
                  <a:srgbClr val="0000CC"/>
                </a:solidFill>
              </a:rPr>
              <a:t>numeração abaixo da chave, significa a ordem das letras</a:t>
            </a:r>
            <a:r>
              <a:rPr lang="pt-BR" smtClean="0"/>
              <a:t> no alfabeto.</a:t>
            </a:r>
            <a:endParaRPr lang="en-US" smtClean="0"/>
          </a:p>
        </p:txBody>
      </p:sp>
      <p:sp>
        <p:nvSpPr>
          <p:cNvPr id="563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A2959-EE94-4028-BFE6-6CD67454B553}" type="slidenum">
              <a:rPr lang="pt-BR" smtClean="0"/>
              <a:pPr>
                <a:defRPr/>
              </a:pPr>
              <a:t>53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transposition cipher.</a:t>
            </a:r>
          </a:p>
        </p:txBody>
      </p:sp>
      <p:sp>
        <p:nvSpPr>
          <p:cNvPr id="5734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83A8C-92BC-4798-880C-311AC326A41A}" type="slidenum">
              <a:rPr lang="pt-BR" smtClean="0"/>
              <a:pPr>
                <a:defRPr/>
              </a:pPr>
              <a:t>54</a:t>
            </a:fld>
            <a:endParaRPr lang="pt-BR" smtClean="0"/>
          </a:p>
        </p:txBody>
      </p:sp>
      <p:pic>
        <p:nvPicPr>
          <p:cNvPr id="57349" name="Picture 4" descr="8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064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smtClean="0">
              <a:solidFill>
                <a:srgbClr val="CC33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Algumas cifras de transposição aceitam um bloco de tamanho fixo como entrada e produzem um bloco de tamanho fixo como saída.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Essas cifras podem ser completamente descritas fornecendo-se uma lista que informe a ordem na qual os caracteres devem sair.</a:t>
            </a:r>
            <a:endParaRPr lang="en-US" smtClean="0"/>
          </a:p>
        </p:txBody>
      </p:sp>
      <p:sp>
        <p:nvSpPr>
          <p:cNvPr id="5837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FDD0-67D7-42E7-B907-7FF7FAEAD363}" type="slidenum">
              <a:rPr lang="pt-BR" smtClean="0"/>
              <a:pPr>
                <a:defRPr/>
              </a:pPr>
              <a:t>55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Exemplo de Cifra de Transposição</a:t>
            </a:r>
            <a:r>
              <a:rPr lang="pt-BR" smtClean="0"/>
              <a:t/>
            </a:r>
            <a:br>
              <a:rPr lang="pt-BR" smtClean="0"/>
            </a:br>
            <a:r>
              <a:rPr lang="pt-BR" sz="2000" b="1" smtClean="0">
                <a:solidFill>
                  <a:srgbClr val="CC3300"/>
                </a:solidFill>
              </a:rPr>
              <a:t>Fonte: Redes de Computadores, A. S. Tanenbaum, Cap. 8</a:t>
            </a:r>
            <a:endParaRPr lang="en-US" sz="2000" b="1" smtClean="0">
              <a:solidFill>
                <a:srgbClr val="CC33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No exemplo, a cifra pode ser vista como uma </a:t>
            </a:r>
            <a:r>
              <a:rPr lang="pt-BR" sz="2800" b="1" smtClean="0"/>
              <a:t>cifra de blocos de 64 bits de entrada</a:t>
            </a:r>
            <a:r>
              <a:rPr lang="pt-BR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Para a saída, a lista para a ordem de saída dos caracteres é 4, 12, 20, 28, 36, 44, 52,60, 5, 13, ... 62.</a:t>
            </a:r>
          </a:p>
          <a:p>
            <a:pPr eaLnBrk="1" hangingPunct="1">
              <a:lnSpc>
                <a:spcPct val="90000"/>
              </a:lnSpc>
            </a:pPr>
            <a:endParaRPr lang="pt-BR" sz="2800" smtClean="0"/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Neste exemplo, o quarto caractere de entrada, </a:t>
            </a:r>
            <a:r>
              <a:rPr lang="pt-BR" sz="2800" b="1" i="1" smtClean="0"/>
              <a:t>a</a:t>
            </a:r>
            <a:r>
              <a:rPr lang="pt-BR" sz="2800" smtClean="0"/>
              <a:t>, é o primeiro a sair, seguido pelo décimo segundo, </a:t>
            </a:r>
            <a:r>
              <a:rPr lang="pt-BR" sz="2800" b="1" i="1" smtClean="0"/>
              <a:t>f</a:t>
            </a:r>
            <a:r>
              <a:rPr lang="pt-BR" sz="2800" smtClean="0"/>
              <a:t>, e assim por diante.</a:t>
            </a:r>
            <a:endParaRPr lang="en-US" sz="2800" smtClean="0"/>
          </a:p>
        </p:txBody>
      </p:sp>
      <p:sp>
        <p:nvSpPr>
          <p:cNvPr id="593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88A73-BD1E-4CA7-9641-C2DBB6FA686F}" type="slidenum">
              <a:rPr lang="pt-BR" smtClean="0"/>
              <a:pPr>
                <a:defRPr/>
              </a:pPr>
              <a:t>56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Na realidade, é uma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chave de uso único </a:t>
            </a:r>
            <a:r>
              <a:rPr lang="pt-BR" dirty="0" smtClean="0"/>
              <a:t>(</a:t>
            </a:r>
            <a:r>
              <a:rPr lang="pt-BR" dirty="0" err="1" smtClean="0"/>
              <a:t>one-time-pad</a:t>
            </a:r>
            <a:r>
              <a:rPr lang="pt-BR" dirty="0" smtClean="0"/>
              <a:t>).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Uma cifra inviolável, cuja técnica é conhecida há décadas.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Começa com a escolha de uma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chave de bits aleatórios</a:t>
            </a:r>
            <a:r>
              <a:rPr lang="pt-BR" dirty="0" smtClean="0"/>
              <a:t>.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E109-D0E9-4292-BE98-7F60D073471B}" type="slidenum">
              <a:rPr lang="pt-BR" smtClean="0"/>
              <a:pPr>
                <a:defRPr/>
              </a:pPr>
              <a:t>57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Exemplo de como as chaves únicas são usadas: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pt-BR" dirty="0" smtClean="0"/>
              <a:t> </a:t>
            </a:r>
          </a:p>
          <a:p>
            <a:pPr lvl="1" eaLnBrk="1" hangingPunct="1">
              <a:defRPr/>
            </a:pPr>
            <a:r>
              <a:rPr lang="pt-BR" dirty="0" smtClean="0"/>
              <a:t>Seja o </a:t>
            </a:r>
            <a:r>
              <a:rPr lang="pt-BR" b="1" dirty="0" smtClean="0">
                <a:solidFill>
                  <a:srgbClr val="C00000"/>
                </a:solidFill>
              </a:rPr>
              <a:t>texto claro 1</a:t>
            </a:r>
            <a:r>
              <a:rPr lang="pt-BR" dirty="0" smtClean="0"/>
              <a:t>:      </a:t>
            </a:r>
            <a:r>
              <a:rPr lang="pt-BR" i="1" dirty="0" smtClean="0"/>
              <a:t>“I </a:t>
            </a:r>
            <a:r>
              <a:rPr lang="pt-BR" i="1" dirty="0" err="1" smtClean="0"/>
              <a:t>love</a:t>
            </a:r>
            <a:r>
              <a:rPr lang="pt-BR" i="1" dirty="0" smtClean="0"/>
              <a:t> </a:t>
            </a:r>
            <a:r>
              <a:rPr lang="pt-BR" i="1" dirty="0" err="1" smtClean="0"/>
              <a:t>you</a:t>
            </a:r>
            <a:r>
              <a:rPr lang="pt-BR" i="1" dirty="0" smtClean="0"/>
              <a:t>”.</a:t>
            </a:r>
          </a:p>
          <a:p>
            <a:pPr lvl="1" eaLnBrk="1" hangingPunct="1">
              <a:defRPr/>
            </a:pPr>
            <a:r>
              <a:rPr lang="pt-BR" dirty="0" smtClean="0"/>
              <a:t> Converter o </a:t>
            </a:r>
            <a:r>
              <a:rPr lang="pt-BR" b="1" dirty="0" smtClean="0">
                <a:solidFill>
                  <a:srgbClr val="C00000"/>
                </a:solidFill>
              </a:rPr>
              <a:t>texto claro 1 </a:t>
            </a:r>
            <a:r>
              <a:rPr lang="pt-BR" dirty="0" smtClean="0"/>
              <a:t>em código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ASCII</a:t>
            </a:r>
            <a:r>
              <a:rPr lang="pt-BR" dirty="0" smtClean="0"/>
              <a:t>.</a:t>
            </a:r>
          </a:p>
          <a:p>
            <a:pPr lvl="1" eaLnBrk="1" hangingPunct="1">
              <a:defRPr/>
            </a:pPr>
            <a:r>
              <a:rPr lang="pt-BR" dirty="0" smtClean="0"/>
              <a:t> Escolher uma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1</a:t>
            </a:r>
            <a:r>
              <a:rPr lang="pt-BR" dirty="0" smtClean="0"/>
              <a:t> 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bits aleatórios</a:t>
            </a:r>
            <a:r>
              <a:rPr lang="pt-BR" dirty="0" smtClean="0"/>
              <a:t>.</a:t>
            </a:r>
          </a:p>
          <a:p>
            <a:pPr lvl="1" eaLnBrk="1" hangingPunct="1">
              <a:defRPr/>
            </a:pPr>
            <a:r>
              <a:rPr lang="pt-BR" dirty="0" smtClean="0"/>
              <a:t> Encontrar um </a:t>
            </a:r>
            <a:r>
              <a:rPr lang="pt-BR" b="1" dirty="0" smtClean="0">
                <a:solidFill>
                  <a:srgbClr val="00B050"/>
                </a:solidFill>
              </a:rPr>
              <a:t>texto cifrado 1</a:t>
            </a:r>
            <a:r>
              <a:rPr lang="pt-BR" dirty="0" smtClean="0"/>
              <a:t>, fazendo </a:t>
            </a:r>
            <a:r>
              <a:rPr lang="pt-BR" b="1" dirty="0" smtClean="0">
                <a:solidFill>
                  <a:srgbClr val="00B050"/>
                </a:solidFill>
              </a:rPr>
              <a:t>XOR  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entre o </a:t>
            </a:r>
            <a:r>
              <a:rPr lang="pt-BR" b="1" dirty="0" smtClean="0">
                <a:solidFill>
                  <a:srgbClr val="C00000"/>
                </a:solidFill>
              </a:rPr>
              <a:t>texto claro 1 </a:t>
            </a:r>
            <a:r>
              <a:rPr lang="pt-BR" dirty="0" smtClean="0"/>
              <a:t>com 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1</a:t>
            </a:r>
            <a:r>
              <a:rPr lang="pt-BR" dirty="0" smtClean="0"/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 dirty="0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8583-DA16-4899-8082-A74BF2162ABB}" type="slidenum">
              <a:rPr lang="pt-BR" smtClean="0"/>
              <a:pPr>
                <a:defRPr/>
              </a:pPr>
              <a:t>58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6246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2F3D-1527-4710-933D-BDCBDB817116}" type="slidenum">
              <a:rPr lang="pt-BR" smtClean="0"/>
              <a:pPr>
                <a:defRPr/>
              </a:pPr>
              <a:t>59</a:t>
            </a:fld>
            <a:endParaRPr lang="pt-BR" smtClean="0"/>
          </a:p>
        </p:txBody>
      </p:sp>
      <p:pic>
        <p:nvPicPr>
          <p:cNvPr id="62468" name="Imagem 5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8072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Recursos da Informação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>
                <a:solidFill>
                  <a:srgbClr val="000099"/>
                </a:solidFill>
              </a:rPr>
              <a:t>Arquivos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>
                <a:solidFill>
                  <a:srgbClr val="000099"/>
                </a:solidFill>
              </a:rPr>
              <a:t>Objetos.</a:t>
            </a:r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>
                <a:solidFill>
                  <a:srgbClr val="000099"/>
                </a:solidFill>
              </a:rPr>
              <a:t>Banco de dados</a:t>
            </a:r>
            <a:r>
              <a:rPr lang="pt-BR" smtClean="0"/>
              <a:t>.</a:t>
            </a:r>
          </a:p>
        </p:txBody>
      </p:sp>
      <p:sp>
        <p:nvSpPr>
          <p:cNvPr id="819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6BEC0-4049-41D8-829E-C1470C245924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pt-BR" dirty="0" smtClean="0"/>
          </a:p>
          <a:p>
            <a:pPr lvl="1" eaLnBrk="1" hangingPunct="1">
              <a:defRPr/>
            </a:pPr>
            <a:endParaRPr lang="pt-BR" dirty="0" smtClean="0"/>
          </a:p>
          <a:p>
            <a:pPr lvl="1" eaLnBrk="1" hangingPunct="1">
              <a:defRPr/>
            </a:pPr>
            <a:r>
              <a:rPr lang="pt-BR" dirty="0" smtClean="0"/>
              <a:t>Escolher outra chave, 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2</a:t>
            </a:r>
            <a:r>
              <a:rPr lang="pt-BR" dirty="0" smtClean="0"/>
              <a:t>, diferente da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1</a:t>
            </a:r>
            <a:r>
              <a:rPr lang="pt-BR" dirty="0" smtClean="0"/>
              <a:t> usada somente uma vez.</a:t>
            </a:r>
          </a:p>
          <a:p>
            <a:pPr lvl="1" eaLnBrk="1" hangingPunct="1">
              <a:defRPr/>
            </a:pPr>
            <a:endParaRPr lang="pt-BR" dirty="0" smtClean="0"/>
          </a:p>
          <a:p>
            <a:pPr lvl="1" eaLnBrk="1" hangingPunct="1">
              <a:defRPr/>
            </a:pPr>
            <a:r>
              <a:rPr lang="pt-BR" dirty="0" smtClean="0"/>
              <a:t> Fazer </a:t>
            </a:r>
            <a:r>
              <a:rPr lang="pt-BR" b="1" dirty="0" smtClean="0">
                <a:solidFill>
                  <a:srgbClr val="00B050"/>
                </a:solidFill>
              </a:rPr>
              <a:t>XOR</a:t>
            </a:r>
            <a:r>
              <a:rPr lang="pt-BR" dirty="0" smtClean="0"/>
              <a:t> 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2</a:t>
            </a:r>
            <a:r>
              <a:rPr lang="pt-BR" dirty="0" smtClean="0"/>
              <a:t> com o </a:t>
            </a:r>
            <a:r>
              <a:rPr lang="pt-BR" b="1" dirty="0" smtClean="0">
                <a:solidFill>
                  <a:srgbClr val="00B050"/>
                </a:solidFill>
              </a:rPr>
              <a:t>texto cifrado 1,  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dirty="0" smtClean="0"/>
              <a:t>e encontrar, em ASCII, um possível texto claro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E51CF-8FF9-4057-9584-541CA9B3015E}" type="slidenum">
              <a:rPr lang="pt-BR" smtClean="0"/>
              <a:pPr>
                <a:defRPr/>
              </a:pPr>
              <a:t>60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80C10-53D0-4DE6-BA7E-32BC3B735BCE}" type="slidenum">
              <a:rPr lang="pt-BR" smtClean="0"/>
              <a:pPr>
                <a:defRPr/>
              </a:pPr>
              <a:t>61</a:t>
            </a:fld>
            <a:endParaRPr lang="pt-BR" smtClean="0"/>
          </a:p>
        </p:txBody>
      </p:sp>
      <p:pic>
        <p:nvPicPr>
          <p:cNvPr id="64516" name="Imagem 5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8072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texto cifrado 1 não pode ser violado </a:t>
            </a:r>
            <a:r>
              <a:rPr lang="pt-BR" dirty="0" smtClean="0"/>
              <a:t>porque, em uma amostra suficientemente grande de texto cifrado,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cada letra ocorrerá com a mesma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frequência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smtClean="0"/>
              <a:t>(decorrente da escolha de uma chave de bits aleatórios).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O mesmo para digramas e cada trigrama.</a:t>
            </a:r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6A0FE-9166-47C3-99AC-72FD621A108A}" type="slidenum">
              <a:rPr lang="pt-BR" smtClean="0"/>
              <a:pPr>
                <a:defRPr/>
              </a:pPr>
              <a:t>62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Neste exemplo, a chave única,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chave 2</a:t>
            </a:r>
            <a:r>
              <a:rPr lang="pt-BR" dirty="0" smtClean="0"/>
              <a:t>, poderia ser experimentada, resultando no </a:t>
            </a:r>
            <a:r>
              <a:rPr lang="pt-BR" dirty="0" smtClean="0">
                <a:solidFill>
                  <a:srgbClr val="00B050"/>
                </a:solidFill>
              </a:rPr>
              <a:t>texto simples 2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“Elvis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lives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pt-BR" dirty="0" smtClean="0"/>
              <a:t>, que está em ASCII e que pode ser ou não plausível.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32BEF-9C06-451D-B8E5-19B400DEE548}" type="slidenum">
              <a:rPr lang="pt-BR" smtClean="0"/>
              <a:pPr>
                <a:defRPr/>
              </a:pPr>
              <a:t>63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Isto é, todos os </a:t>
            </a:r>
            <a:r>
              <a:rPr lang="pt-BR" dirty="0" smtClean="0">
                <a:solidFill>
                  <a:srgbClr val="00B050"/>
                </a:solidFill>
              </a:rPr>
              <a:t>textos simples 2 </a:t>
            </a:r>
            <a:r>
              <a:rPr lang="pt-BR" dirty="0" smtClean="0"/>
              <a:t>possíveis, com o tamanho dado,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são igualmente prováveis</a:t>
            </a:r>
            <a:r>
              <a:rPr lang="pt-BR" dirty="0" smtClean="0"/>
              <a:t>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De fato, para cada </a:t>
            </a:r>
            <a:r>
              <a:rPr lang="pt-BR" dirty="0" smtClean="0">
                <a:solidFill>
                  <a:srgbClr val="00B050"/>
                </a:solidFill>
              </a:rPr>
              <a:t>texto simples 2 </a:t>
            </a:r>
            <a:r>
              <a:rPr lang="pt-BR" dirty="0" smtClean="0"/>
              <a:t>com código ASCII de 11 caracteres (texto simples 2), existe uma chave única que o gera.</a:t>
            </a:r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47B2-C217-473E-BCDA-6C6008C46F9B}" type="slidenum">
              <a:rPr lang="pt-BR" smtClean="0"/>
              <a:pPr>
                <a:defRPr/>
              </a:pPr>
              <a:t>64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Cifra de Uso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Por isso é que se diz que </a:t>
            </a:r>
            <a:r>
              <a:rPr lang="pt-BR" dirty="0" smtClean="0">
                <a:solidFill>
                  <a:srgbClr val="C00000"/>
                </a:solidFill>
              </a:rPr>
              <a:t>não existe nenhuma informação</a:t>
            </a:r>
            <a:r>
              <a:rPr lang="pt-BR" dirty="0" smtClean="0"/>
              <a:t> no texto cifrado.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É possível obter qualquer mensagem com o tamanho correto a partir dele</a:t>
            </a:r>
            <a:r>
              <a:rPr lang="pt-BR" dirty="0" smtClean="0"/>
              <a:t>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911BF-E3E8-41FD-8A62-85E17F0813D3}" type="slidenum">
              <a:rPr lang="pt-BR" smtClean="0"/>
              <a:pPr>
                <a:defRPr/>
              </a:pPr>
              <a:t>65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Cifra de Uso Único – Imune a ataques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Esse método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é imune a todos os ataques atuais e futuros</a:t>
            </a:r>
            <a:r>
              <a:rPr lang="pt-BR" dirty="0" smtClean="0"/>
              <a:t>, independente da capacidade computacional do intruso.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A razão deriva da </a:t>
            </a:r>
            <a:r>
              <a:rPr lang="pt-BR" dirty="0" smtClean="0">
                <a:solidFill>
                  <a:srgbClr val="C00000"/>
                </a:solidFill>
              </a:rPr>
              <a:t>Teoria da Informação</a:t>
            </a:r>
            <a:r>
              <a:rPr lang="pt-BR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dirty="0" smtClean="0"/>
              <a:t>   simplesmente não existe nenhuma informação no </a:t>
            </a:r>
            <a:r>
              <a:rPr lang="pt-BR" b="1" dirty="0" smtClean="0">
                <a:solidFill>
                  <a:srgbClr val="00B050"/>
                </a:solidFill>
              </a:rPr>
              <a:t>texto simples 2</a:t>
            </a:r>
            <a:r>
              <a:rPr lang="pt-BR" dirty="0" smtClean="0"/>
              <a:t>.</a:t>
            </a: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BAF4-7089-4C88-9521-71F4BA4982E4}" type="slidenum">
              <a:rPr lang="pt-BR" smtClean="0"/>
              <a:pPr>
                <a:defRPr/>
              </a:pPr>
              <a:t>66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Cifra de Uso Único – Dificuldades Práticas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rgbClr val="C00000"/>
                </a:solidFill>
              </a:rPr>
              <a:t>As chaves únicas são ótimas na teoria, mas tem várias desvantagens na prática.</a:t>
            </a:r>
          </a:p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As chaves são difíceis de ser memorizadas.</a:t>
            </a:r>
          </a:p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FA4C3-A88C-4A28-9B52-E03E4D6F6783}" type="slidenum">
              <a:rPr lang="pt-BR" smtClean="0"/>
              <a:pPr>
                <a:defRPr/>
              </a:pPr>
              <a:t>67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smtClean="0"/>
              <a:t>Cifra de Uso Único - Dificuldades Práticas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pt-BR" dirty="0" smtClean="0"/>
              <a:t>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quantidade total de dados </a:t>
            </a:r>
            <a:r>
              <a:rPr lang="pt-BR" dirty="0" smtClean="0"/>
              <a:t>que podem ser transmitidos é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limitada pelo tamanho da chave disponível.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B9DC8-8D82-4D3C-AA83-BF6EDF0E8587}" type="slidenum">
              <a:rPr lang="pt-BR" smtClean="0"/>
              <a:pPr>
                <a:defRPr/>
              </a:pPr>
              <a:t>68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Cifra de Uso Único – Dificuldades Práticas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Insensibilidade do método quanto a caracteres perdidos ou inseridos. </a:t>
            </a:r>
          </a:p>
          <a:p>
            <a:pPr eaLnBrk="1" hangingPunct="1">
              <a:defRPr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dirty="0" smtClean="0"/>
              <a:t>Se o </a:t>
            </a:r>
            <a:r>
              <a:rPr lang="pt-BR" dirty="0" smtClean="0">
                <a:solidFill>
                  <a:srgbClr val="00B050"/>
                </a:solidFill>
              </a:rPr>
              <a:t>transmissor e o receptor ficarem sem sincronismo</a:t>
            </a:r>
            <a:r>
              <a:rPr lang="pt-BR" dirty="0" smtClean="0"/>
              <a:t>, todos os caracteres a partir desse momento parecerão adulterados. </a:t>
            </a:r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826E-B6F8-4C7F-A31C-25218E5AB752}" type="slidenum">
              <a:rPr lang="pt-BR" smtClean="0"/>
              <a:pPr>
                <a:defRPr/>
              </a:pPr>
              <a:t>69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Valor da Informação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Muitos </a:t>
            </a:r>
            <a:r>
              <a:rPr lang="pt-BR" b="1" smtClean="0">
                <a:solidFill>
                  <a:srgbClr val="000099"/>
                </a:solidFill>
              </a:rPr>
              <a:t>recursos de informação</a:t>
            </a:r>
            <a:r>
              <a:rPr lang="pt-BR" smtClean="0"/>
              <a:t> que são disponíveis e mantidos em sistemas de informação distribuídos através de redes, têm </a:t>
            </a:r>
            <a:r>
              <a:rPr lang="pt-BR" smtClean="0">
                <a:solidFill>
                  <a:srgbClr val="000099"/>
                </a:solidFill>
              </a:rPr>
              <a:t>um </a:t>
            </a:r>
            <a:r>
              <a:rPr lang="pt-BR" b="1" smtClean="0">
                <a:solidFill>
                  <a:srgbClr val="000099"/>
                </a:solidFill>
              </a:rPr>
              <a:t>alto valor</a:t>
            </a:r>
            <a:r>
              <a:rPr lang="pt-BR" smtClean="0">
                <a:solidFill>
                  <a:srgbClr val="000099"/>
                </a:solidFill>
              </a:rPr>
              <a:t> intrínseco para seus usuários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>
                <a:solidFill>
                  <a:srgbClr val="000099"/>
                </a:solidFill>
              </a:rPr>
              <a:t>Toda informação tem valor</a:t>
            </a:r>
            <a:r>
              <a:rPr lang="pt-BR" smtClean="0"/>
              <a:t> e precisa ser </a:t>
            </a:r>
            <a:r>
              <a:rPr lang="pt-BR" u="sng" smtClean="0"/>
              <a:t>protegida</a:t>
            </a:r>
            <a:r>
              <a:rPr lang="pt-BR" smtClean="0"/>
              <a:t> contra </a:t>
            </a:r>
            <a:r>
              <a:rPr lang="pt-BR" b="1" smtClean="0"/>
              <a:t>acidentes</a:t>
            </a:r>
            <a:r>
              <a:rPr lang="pt-BR" smtClean="0"/>
              <a:t> ou </a:t>
            </a:r>
            <a:r>
              <a:rPr lang="pt-BR" b="1" smtClean="0">
                <a:solidFill>
                  <a:srgbClr val="000099"/>
                </a:solidFill>
              </a:rPr>
              <a:t>ataques</a:t>
            </a:r>
            <a:r>
              <a:rPr lang="pt-BR" smtClean="0"/>
              <a:t>.</a:t>
            </a:r>
          </a:p>
        </p:txBody>
      </p:sp>
      <p:sp>
        <p:nvSpPr>
          <p:cNvPr id="92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CD198-F1FA-49B0-8B5C-07CA2BEBDE8E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Dois princípios fundamentais da criptografia</a:t>
            </a:r>
            <a:endParaRPr lang="pt-BR" sz="36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CC"/>
                </a:solidFill>
              </a:rPr>
              <a:t>Redundância de informação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CC"/>
                </a:solidFill>
              </a:rPr>
              <a:t>Atualidade de mensagens</a:t>
            </a:r>
            <a:br>
              <a:rPr lang="en-US" smtClean="0">
                <a:solidFill>
                  <a:srgbClr val="0000CC"/>
                </a:solidFill>
              </a:rPr>
            </a:b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373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CA7D1-11AD-496C-B408-633F5A07E840}" type="slidenum">
              <a:rPr lang="pt-BR" smtClean="0"/>
              <a:pPr>
                <a:defRPr/>
              </a:pPr>
              <a:t>70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Princípio Criptográfico #1</a:t>
            </a:r>
            <a:endParaRPr lang="pt-BR" smtClean="0"/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Redundância</a:t>
            </a:r>
          </a:p>
          <a:p>
            <a:pPr eaLnBrk="1" hangingPunct="1"/>
            <a:endParaRPr lang="en-US" smtClean="0">
              <a:solidFill>
                <a:srgbClr val="CC3300"/>
              </a:solidFill>
            </a:endParaRPr>
          </a:p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As mensagens criptografadas devem conter alguma </a:t>
            </a:r>
            <a:r>
              <a:rPr lang="en-US" smtClean="0">
                <a:solidFill>
                  <a:srgbClr val="0000CC"/>
                </a:solidFill>
              </a:rPr>
              <a:t>redundância</a:t>
            </a:r>
            <a:r>
              <a:rPr lang="en-US" smtClean="0">
                <a:solidFill>
                  <a:srgbClr val="CC3300"/>
                </a:solidFill>
              </a:rPr>
              <a:t>.</a:t>
            </a:r>
            <a:endParaRPr lang="pt-BR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964AB-688B-49F7-AF26-E447DA11325D}" type="slidenum">
              <a:rPr lang="pt-BR" smtClean="0"/>
              <a:pPr>
                <a:defRPr/>
              </a:pPr>
              <a:t>71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Princípio Criptográfico #2</a:t>
            </a:r>
            <a:endParaRPr lang="pt-BR" smtClean="0"/>
          </a:p>
        </p:txBody>
      </p:sp>
      <p:sp>
        <p:nvSpPr>
          <p:cNvPr id="757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0000CC"/>
              </a:solidFill>
            </a:endParaRPr>
          </a:p>
          <a:p>
            <a:pPr eaLnBrk="1" hangingPunct="1"/>
            <a:endParaRPr lang="en-US" smtClean="0">
              <a:solidFill>
                <a:srgbClr val="0000CC"/>
              </a:solidFill>
            </a:endParaRPr>
          </a:p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Atualidade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</a:t>
            </a:r>
            <a:br>
              <a:rPr lang="en-US" smtClean="0"/>
            </a:br>
            <a:r>
              <a:rPr lang="en-US" smtClean="0">
                <a:solidFill>
                  <a:srgbClr val="CC3300"/>
                </a:solidFill>
              </a:rPr>
              <a:t>Algum método é necessário para anular ataques de repetição.</a:t>
            </a:r>
            <a:endParaRPr lang="pt-BR" smtClean="0">
              <a:solidFill>
                <a:srgbClr val="CC3300"/>
              </a:solidFill>
            </a:endParaRPr>
          </a:p>
          <a:p>
            <a:pPr eaLnBrk="1" hangingPunct="1"/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1BD73-F65A-4880-B4E0-90FE49EB8007}" type="slidenum">
              <a:rPr lang="pt-BR" smtClean="0"/>
              <a:pPr>
                <a:defRPr/>
              </a:pPr>
              <a:t>72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que é Redundância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endParaRPr lang="pt-BR" sz="2800" smtClean="0"/>
          </a:p>
          <a:p>
            <a:pPr eaLnBrk="1" hangingPunct="1"/>
            <a:r>
              <a:rPr lang="pt-BR" sz="2800" smtClean="0"/>
              <a:t>São informações </a:t>
            </a:r>
            <a:r>
              <a:rPr lang="pt-BR" sz="2800" smtClean="0">
                <a:solidFill>
                  <a:srgbClr val="CC3300"/>
                </a:solidFill>
              </a:rPr>
              <a:t>não necessárias </a:t>
            </a:r>
            <a:r>
              <a:rPr lang="pt-BR" sz="2800" smtClean="0"/>
              <a:t>para compreensão da mensagem clara.</a:t>
            </a:r>
          </a:p>
          <a:p>
            <a:pPr eaLnBrk="1" hangingPunct="1">
              <a:buFont typeface="Wingdings" pitchFamily="2" charset="2"/>
              <a:buNone/>
            </a:pPr>
            <a:endParaRPr lang="pt-BR" sz="2800" smtClean="0"/>
          </a:p>
        </p:txBody>
      </p:sp>
      <p:sp>
        <p:nvSpPr>
          <p:cNvPr id="7680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00F4C-04D2-43B9-8D57-7E98F26DBDEF}" type="slidenum">
              <a:rPr lang="pt-BR" smtClean="0"/>
              <a:pPr>
                <a:defRPr/>
              </a:pPr>
              <a:t>73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Redundância</a:t>
            </a:r>
          </a:p>
        </p:txBody>
      </p:sp>
      <p:sp>
        <p:nvSpPr>
          <p:cNvPr id="778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Todas as mensagens devem conter </a:t>
            </a:r>
            <a:r>
              <a:rPr lang="pt-BR" smtClean="0">
                <a:solidFill>
                  <a:srgbClr val="0000CC"/>
                </a:solidFill>
              </a:rPr>
              <a:t>informações redundantes suficientes </a:t>
            </a:r>
            <a:r>
              <a:rPr lang="pt-BR" smtClean="0"/>
              <a:t>para que os </a:t>
            </a:r>
            <a:r>
              <a:rPr lang="pt-BR" smtClean="0">
                <a:solidFill>
                  <a:srgbClr val="0000CC"/>
                </a:solidFill>
              </a:rPr>
              <a:t>intrusos ativos sejam impedidos de transmitir dados inválidos </a:t>
            </a:r>
            <a:r>
              <a:rPr lang="pt-BR" smtClean="0"/>
              <a:t>que possam ser interpretados como uma</a:t>
            </a:r>
            <a:r>
              <a:rPr lang="pt-BR" smtClean="0">
                <a:solidFill>
                  <a:srgbClr val="0000CC"/>
                </a:solidFill>
              </a:rPr>
              <a:t> mensagem válida</a:t>
            </a:r>
            <a:r>
              <a:rPr lang="pt-BR" smtClean="0"/>
              <a:t>.</a:t>
            </a:r>
            <a:endParaRPr lang="en-US" smtClean="0"/>
          </a:p>
          <a:p>
            <a:pPr eaLnBrk="1" hangingPunct="1"/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38F57-0FDF-4CC5-A492-B666C1F9C51C}" type="slidenum">
              <a:rPr lang="pt-BR" smtClean="0"/>
              <a:pPr>
                <a:defRPr/>
              </a:pPr>
              <a:t>74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que é Atualidade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Tomar algumas medidas para assegurar que cada mensagem recebida possa ser confirmada como uma mensagem atual, isto é, enviada muito recentemente.</a:t>
            </a:r>
            <a:endParaRPr lang="en-US" smtClean="0"/>
          </a:p>
        </p:txBody>
      </p:sp>
      <p:sp>
        <p:nvSpPr>
          <p:cNvPr id="7885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AC442-9AC9-4EBD-9045-353766A411C5}" type="slidenum">
              <a:rPr lang="pt-BR" smtClean="0"/>
              <a:pPr>
                <a:defRPr/>
              </a:pPr>
              <a:t>75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Atualidade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Medida necessária para </a:t>
            </a:r>
            <a:r>
              <a:rPr lang="pt-BR" smtClean="0">
                <a:solidFill>
                  <a:srgbClr val="0000CC"/>
                </a:solidFill>
              </a:rPr>
              <a:t>impedir que intrusos ativos reutilizem (repitam) mensagens antigas por intermédio de interceptação</a:t>
            </a:r>
            <a:r>
              <a:rPr lang="pt-BR" smtClean="0"/>
              <a:t> de mensagens no meio de comunicação.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  <p:sp>
        <p:nvSpPr>
          <p:cNvPr id="7987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BB632-FBCF-4F97-ACF4-34AE2C31D60E}" type="slidenum">
              <a:rPr lang="pt-BR" smtClean="0"/>
              <a:pPr>
                <a:defRPr/>
              </a:pPr>
              <a:t>76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Atualidade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Incluir em cada mensagem um timbre de hora válido apenas por 10 segundos.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 receptor pode manter as mensagens durante 10 segundos</a:t>
            </a:r>
            <a:r>
              <a:rPr lang="pt-BR" dirty="0" smtClean="0"/>
              <a:t>, para poder comparar as mensagens recém-chegadas com mensagens anteriores e assim filtrar duplicatas.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090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C94A7-24C3-42E6-9B5A-6F5EB8EECD02}" type="slidenum">
              <a:rPr lang="pt-BR" smtClean="0"/>
              <a:pPr>
                <a:defRPr/>
              </a:pPr>
              <a:t>77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Elementos básicos de Cifras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Caixa P</a:t>
            </a:r>
            <a:r>
              <a:rPr lang="pt-BR" dirty="0" smtClean="0"/>
              <a:t> (Transposição é obtida por Permutação)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Caixa S</a:t>
            </a:r>
            <a:r>
              <a:rPr lang="pt-BR" dirty="0" smtClean="0"/>
              <a:t> (Substituição)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>
                <a:solidFill>
                  <a:srgbClr val="0000CC"/>
                </a:solidFill>
              </a:rPr>
              <a:t>Cifra de Produto </a:t>
            </a:r>
            <a:r>
              <a:rPr lang="pt-BR" dirty="0" smtClean="0"/>
              <a:t>(Junta-se Permutações e </a:t>
            </a:r>
            <a:r>
              <a:rPr lang="pt-BR" dirty="0" err="1" smtClean="0"/>
              <a:t>Susbstituições</a:t>
            </a:r>
            <a:r>
              <a:rPr lang="pt-BR" dirty="0" smtClean="0"/>
              <a:t>) </a:t>
            </a:r>
            <a:endParaRPr lang="en-US" dirty="0" smtClean="0"/>
          </a:p>
        </p:txBody>
      </p:sp>
      <p:sp>
        <p:nvSpPr>
          <p:cNvPr id="8192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C1E9-B10D-437B-B0FD-D6840AF1DC7D}" type="slidenum">
              <a:rPr lang="pt-BR" smtClean="0"/>
              <a:pPr>
                <a:defRPr/>
              </a:pPr>
              <a:t>78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Elementos básicos de Cifras</a:t>
            </a:r>
          </a:p>
        </p:txBody>
      </p:sp>
      <p:sp>
        <p:nvSpPr>
          <p:cNvPr id="8294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59A68-E00B-4747-ABAC-90CBBE62280A}" type="slidenum">
              <a:rPr lang="pt-BR" smtClean="0"/>
              <a:pPr>
                <a:defRPr/>
              </a:pPr>
              <a:t>79</a:t>
            </a:fld>
            <a:endParaRPr lang="pt-BR" smtClean="0"/>
          </a:p>
        </p:txBody>
      </p:sp>
      <p:pic>
        <p:nvPicPr>
          <p:cNvPr id="82948" name="Imagem 11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00250"/>
            <a:ext cx="8215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Proteção da Informação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smtClean="0"/>
              <a:t>Códigos </a:t>
            </a:r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b="1" smtClean="0"/>
              <a:t>Cifras</a:t>
            </a:r>
          </a:p>
        </p:txBody>
      </p:sp>
      <p:sp>
        <p:nvSpPr>
          <p:cNvPr id="1024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AC5E5-3F03-4032-990C-D0733132F2AF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Modos de Cifra</a:t>
            </a:r>
          </a:p>
        </p:txBody>
      </p:sp>
      <p:sp>
        <p:nvSpPr>
          <p:cNvPr id="83971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Electronic Code Book – ECB</a:t>
            </a:r>
          </a:p>
          <a:p>
            <a:pPr eaLnBrk="1" hangingPunct="1"/>
            <a:r>
              <a:rPr lang="pt-BR" smtClean="0"/>
              <a:t>Cipher Block Chaining – CBC</a:t>
            </a:r>
          </a:p>
          <a:p>
            <a:pPr eaLnBrk="1" hangingPunct="1"/>
            <a:r>
              <a:rPr lang="pt-BR" smtClean="0"/>
              <a:t>Cipher FeedBack – CFB</a:t>
            </a:r>
          </a:p>
          <a:p>
            <a:pPr eaLnBrk="1" hangingPunct="1"/>
            <a:r>
              <a:rPr lang="pt-BR" smtClean="0"/>
              <a:t>Output FeedBack – OFB</a:t>
            </a:r>
          </a:p>
          <a:p>
            <a:pPr eaLnBrk="1" hangingPunct="1"/>
            <a:r>
              <a:rPr lang="pt-BR" smtClean="0"/>
              <a:t>Stream Cipher Mode – SCM (modo de cifra de fluxo)</a:t>
            </a:r>
          </a:p>
          <a:p>
            <a:pPr eaLnBrk="1" hangingPunct="1"/>
            <a:r>
              <a:rPr lang="pt-BR" smtClean="0"/>
              <a:t>Counter Mode – CTR (Modo de Contador) </a:t>
            </a:r>
          </a:p>
        </p:txBody>
      </p:sp>
      <p:sp>
        <p:nvSpPr>
          <p:cNvPr id="83972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81D0B-147A-46B6-975F-9706752ACEB6}" type="slidenum">
              <a:rPr lang="pt-BR" smtClean="0"/>
              <a:pPr>
                <a:defRPr/>
              </a:pPr>
              <a:t>80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ECB – </a:t>
            </a:r>
            <a:r>
              <a:rPr lang="pt-BR" dirty="0" err="1" smtClean="0"/>
              <a:t>Electronic</a:t>
            </a:r>
            <a:r>
              <a:rPr lang="pt-BR" dirty="0" smtClean="0"/>
              <a:t> </a:t>
            </a:r>
            <a:r>
              <a:rPr lang="pt-BR" dirty="0" err="1" smtClean="0"/>
              <a:t>Code</a:t>
            </a:r>
            <a:r>
              <a:rPr lang="pt-BR" dirty="0" smtClean="0"/>
              <a:t> Book</a:t>
            </a:r>
          </a:p>
        </p:txBody>
      </p:sp>
      <p:sp>
        <p:nvSpPr>
          <p:cNvPr id="849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modo mais simples para se obter cifras.</a:t>
            </a:r>
          </a:p>
          <a:p>
            <a:pPr eaLnBrk="1" hangingPunct="1"/>
            <a:endParaRPr lang="pt-BR" smtClean="0"/>
          </a:p>
          <a:p>
            <a:r>
              <a:rPr lang="pt-BR" smtClean="0"/>
              <a:t>É adequado à cifra de pequenas quantidades de dados aleatórios, como números de cartões de crédito, ou chaves utilizadas para cifrar.</a:t>
            </a:r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9E235-609E-4489-8311-F2802A76C2CC}" type="slidenum">
              <a:rPr lang="pt-BR" smtClean="0"/>
              <a:pPr>
                <a:defRPr/>
              </a:pPr>
              <a:t>81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ECB – </a:t>
            </a:r>
            <a:r>
              <a:rPr lang="pt-BR" dirty="0" err="1" smtClean="0"/>
              <a:t>Electronic</a:t>
            </a:r>
            <a:r>
              <a:rPr lang="pt-BR" dirty="0" smtClean="0"/>
              <a:t> </a:t>
            </a:r>
            <a:r>
              <a:rPr lang="pt-BR" dirty="0" err="1" smtClean="0"/>
              <a:t>Code</a:t>
            </a:r>
            <a:r>
              <a:rPr lang="pt-BR" dirty="0" smtClean="0"/>
              <a:t> Book</a:t>
            </a:r>
            <a:endParaRPr lang="pt-BR" dirty="0" smtClean="0"/>
          </a:p>
        </p:txBody>
      </p:sp>
      <p:sp>
        <p:nvSpPr>
          <p:cNvPr id="860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/>
              <a:t>técnica consiste em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dividir a mensagem em blocos</a:t>
            </a:r>
            <a:r>
              <a:rPr lang="pt-BR" dirty="0" smtClean="0"/>
              <a:t> de tamanho adequado,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cifrar os blocos em separado</a:t>
            </a:r>
            <a:r>
              <a:rPr lang="pt-BR" dirty="0" smtClean="0"/>
              <a:t> e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concatenar</a:t>
            </a:r>
            <a:r>
              <a:rPr lang="pt-BR" dirty="0" smtClean="0"/>
              <a:t> os blocos cifrados na mesma ordem. </a:t>
            </a:r>
          </a:p>
          <a:p>
            <a:endParaRPr lang="pt-BR" dirty="0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912AA-B307-47AE-B479-044FAF3CA297}" type="slidenum">
              <a:rPr lang="pt-BR" smtClean="0"/>
              <a:pPr>
                <a:defRPr/>
              </a:pPr>
              <a:t>82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Electronic Code Book - ECB</a:t>
            </a:r>
          </a:p>
        </p:txBody>
      </p:sp>
      <p:sp>
        <p:nvSpPr>
          <p:cNvPr id="8704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96E3-A47B-4000-9CC6-6BB3D20B9E3A}" type="slidenum">
              <a:rPr lang="pt-BR" smtClean="0"/>
              <a:pPr>
                <a:defRPr/>
              </a:pPr>
              <a:t>83</a:t>
            </a:fld>
            <a:endParaRPr lang="pt-BR" smtClean="0"/>
          </a:p>
        </p:txBody>
      </p:sp>
      <p:pic>
        <p:nvPicPr>
          <p:cNvPr id="87044" name="Picture 2" descr="Imagem:Ecb encryp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357313"/>
            <a:ext cx="78581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ECB</a:t>
            </a:r>
          </a:p>
        </p:txBody>
      </p:sp>
      <p:sp>
        <p:nvSpPr>
          <p:cNvPr id="88067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EC9D9-F6EB-49C2-8542-841357EEA674}" type="slidenum">
              <a:rPr lang="pt-BR" smtClean="0"/>
              <a:pPr>
                <a:defRPr/>
              </a:pPr>
              <a:t>84</a:t>
            </a:fld>
            <a:endParaRPr lang="pt-BR" smtClean="0"/>
          </a:p>
        </p:txBody>
      </p:sp>
      <p:pic>
        <p:nvPicPr>
          <p:cNvPr id="88068" name="Picture 2" descr="Imagem:Ecb decryp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428750"/>
            <a:ext cx="7786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ECB – </a:t>
            </a:r>
            <a:r>
              <a:rPr lang="pt-BR" dirty="0" err="1" smtClean="0"/>
              <a:t>Electronic</a:t>
            </a:r>
            <a:r>
              <a:rPr lang="pt-BR" dirty="0" smtClean="0"/>
              <a:t> </a:t>
            </a:r>
            <a:r>
              <a:rPr lang="pt-BR" dirty="0" err="1" smtClean="0"/>
              <a:t>Code</a:t>
            </a:r>
            <a:r>
              <a:rPr lang="pt-BR" dirty="0" smtClean="0"/>
              <a:t> Book</a:t>
            </a:r>
            <a:endParaRPr lang="pt-BR" dirty="0" smtClean="0"/>
          </a:p>
        </p:txBody>
      </p:sp>
      <p:sp>
        <p:nvSpPr>
          <p:cNvPr id="89091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O grande inconveniente desta técnica é que blocos de mensagem original idênticos vão produzir blocos cifrados idênticos, e isso pode não ser desejável.</a:t>
            </a:r>
          </a:p>
          <a:p>
            <a:endParaRPr lang="pt-BR" smtClean="0"/>
          </a:p>
        </p:txBody>
      </p:sp>
      <p:sp>
        <p:nvSpPr>
          <p:cNvPr id="89092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62789-F9F5-4898-A3E1-1F53B677ADA5}" type="slidenum">
              <a:rPr lang="pt-BR" smtClean="0"/>
              <a:pPr>
                <a:defRPr/>
              </a:pPr>
              <a:t>85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Desvantagem de ECB</a:t>
            </a:r>
          </a:p>
        </p:txBody>
      </p:sp>
      <p:sp>
        <p:nvSpPr>
          <p:cNvPr id="901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>
                <a:solidFill>
                  <a:srgbClr val="C00000"/>
                </a:solidFill>
              </a:rPr>
              <a:t>E assim, com ECB, não se pode ocultar padrões de dados. </a:t>
            </a:r>
            <a:br>
              <a:rPr lang="pt-BR" smtClean="0">
                <a:solidFill>
                  <a:srgbClr val="C00000"/>
                </a:solidFill>
              </a:rPr>
            </a:br>
            <a:endParaRPr lang="pt-BR" smtClean="0">
              <a:solidFill>
                <a:srgbClr val="C00000"/>
              </a:solidFill>
            </a:endParaRPr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9236C-B01D-4139-A016-4644136DB689}" type="slidenum">
              <a:rPr lang="pt-BR" smtClean="0"/>
              <a:pPr>
                <a:defRPr/>
              </a:pPr>
              <a:t>86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Desvantagem com o ECB</a:t>
            </a:r>
          </a:p>
        </p:txBody>
      </p:sp>
      <p:sp>
        <p:nvSpPr>
          <p:cNvPr id="91139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3334C-B4A2-4E3C-A047-1E2DB6616538}" type="slidenum">
              <a:rPr lang="pt-BR" smtClean="0"/>
              <a:pPr>
                <a:defRPr/>
              </a:pPr>
              <a:t>87</a:t>
            </a:fld>
            <a:endParaRPr lang="pt-BR" smtClean="0"/>
          </a:p>
        </p:txBody>
      </p:sp>
      <p:pic>
        <p:nvPicPr>
          <p:cNvPr id="91140" name="Picture 4" descr="Imagem:Tu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00375"/>
            <a:ext cx="1171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6" descr="Imagem:Tux ec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714625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8" descr="Image:Tux_secure.jpg">
            <a:hlinkClick r:id="rId6" tooltip="Image:Tux_secure.jp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2714625"/>
            <a:ext cx="1866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Retângulo 7"/>
          <p:cNvSpPr>
            <a:spLocks noChangeArrowheads="1"/>
          </p:cNvSpPr>
          <p:nvPr/>
        </p:nvSpPr>
        <p:spPr bwMode="auto">
          <a:xfrm>
            <a:off x="2643188" y="5045075"/>
            <a:ext cx="3573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/>
              <a:t>Encriptado usando modo ECB</a:t>
            </a:r>
            <a:endParaRPr lang="pt-BR"/>
          </a:p>
        </p:txBody>
      </p:sp>
      <p:sp>
        <p:nvSpPr>
          <p:cNvPr id="91144" name="Retângulo 8"/>
          <p:cNvSpPr>
            <a:spLocks noChangeArrowheads="1"/>
          </p:cNvSpPr>
          <p:nvPr/>
        </p:nvSpPr>
        <p:spPr bwMode="auto">
          <a:xfrm>
            <a:off x="5500688" y="20002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/>
              <a:t>Encriptado usando outros modos</a:t>
            </a:r>
            <a:endParaRPr lang="pt-BR"/>
          </a:p>
        </p:txBody>
      </p:sp>
      <p:sp>
        <p:nvSpPr>
          <p:cNvPr id="91145" name="Retângulo 9"/>
          <p:cNvSpPr>
            <a:spLocks noChangeArrowheads="1"/>
          </p:cNvSpPr>
          <p:nvPr/>
        </p:nvSpPr>
        <p:spPr bwMode="auto">
          <a:xfrm>
            <a:off x="1214438" y="20002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1"/>
              <a:t>Original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Desvantagem de ECB</a:t>
            </a:r>
          </a:p>
        </p:txBody>
      </p:sp>
      <p:sp>
        <p:nvSpPr>
          <p:cNvPr id="92163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Observar que a </a:t>
            </a:r>
            <a:r>
              <a:rPr lang="pt-BR" smtClean="0">
                <a:solidFill>
                  <a:srgbClr val="0000CC"/>
                </a:solidFill>
              </a:rPr>
              <a:t>aparência aleatória da imagem mais à direita</a:t>
            </a:r>
            <a:r>
              <a:rPr lang="pt-BR" smtClean="0"/>
              <a:t>, </a:t>
            </a:r>
            <a:r>
              <a:rPr lang="pt-BR" smtClean="0">
                <a:solidFill>
                  <a:srgbClr val="C00000"/>
                </a:solidFill>
              </a:rPr>
              <a:t>nos diz muito pouco se a imagem foi criptografada com um método seguro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Muitos métodos de criptografia </a:t>
            </a:r>
            <a:r>
              <a:rPr lang="pt-BR" smtClean="0">
                <a:solidFill>
                  <a:srgbClr val="C00000"/>
                </a:solidFill>
              </a:rPr>
              <a:t>inseguros</a:t>
            </a:r>
            <a:r>
              <a:rPr lang="pt-BR" smtClean="0"/>
              <a:t> têm sido desenvolvidos, </a:t>
            </a:r>
            <a:r>
              <a:rPr lang="pt-BR" smtClean="0">
                <a:solidFill>
                  <a:srgbClr val="C00000"/>
                </a:solidFill>
              </a:rPr>
              <a:t>as quais produzem saída com aspecto aleatório</a:t>
            </a:r>
            <a:r>
              <a:rPr lang="pt-BR" smtClean="0"/>
              <a:t>.</a:t>
            </a:r>
          </a:p>
        </p:txBody>
      </p:sp>
      <p:sp>
        <p:nvSpPr>
          <p:cNvPr id="92164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3330A-BC7E-4D6A-9C58-6DAE4B6D555E}" type="slidenum">
              <a:rPr lang="pt-BR" smtClean="0"/>
              <a:pPr>
                <a:defRPr/>
              </a:pPr>
              <a:t>88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ECB</a:t>
            </a:r>
          </a:p>
        </p:txBody>
      </p:sp>
      <p:sp>
        <p:nvSpPr>
          <p:cNvPr id="931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 modo ECB produz protocolos de criptografia </a:t>
            </a:r>
            <a:r>
              <a:rPr lang="pt-BR" dirty="0" smtClean="0">
                <a:solidFill>
                  <a:srgbClr val="C00000"/>
                </a:solidFill>
              </a:rPr>
              <a:t>sem garantia de integridade </a:t>
            </a:r>
            <a:r>
              <a:rPr lang="pt-BR" dirty="0" smtClean="0"/>
              <a:t>e bastante </a:t>
            </a:r>
            <a:r>
              <a:rPr lang="pt-BR" dirty="0" smtClean="0">
                <a:solidFill>
                  <a:srgbClr val="C00000"/>
                </a:solidFill>
              </a:rPr>
              <a:t>suscetíveis a ataques de repetição</a:t>
            </a:r>
            <a:r>
              <a:rPr lang="pt-BR" dirty="0" smtClean="0"/>
              <a:t>, pois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cada bloco é “</a:t>
            </a:r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</a:rPr>
              <a:t>descriptado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” exatamente da mesma forma</a:t>
            </a:r>
            <a:r>
              <a:rPr lang="pt-BR" dirty="0" smtClean="0"/>
              <a:t>.</a:t>
            </a:r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18D83-C416-4914-8F5B-133551C537FA}" type="slidenum">
              <a:rPr lang="pt-BR" smtClean="0"/>
              <a:pPr>
                <a:defRPr/>
              </a:pPr>
              <a:t>89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 cifrar ...  ... Criptografia</a:t>
            </a:r>
            <a:endParaRPr lang="pt-B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Uma das ferramentas mais importantes para a </a:t>
            </a:r>
            <a:r>
              <a:rPr lang="en-US" u="sng" smtClean="0"/>
              <a:t>segurança da informação</a:t>
            </a:r>
            <a:r>
              <a:rPr lang="en-US" smtClean="0"/>
              <a:t> é a </a:t>
            </a:r>
            <a:r>
              <a:rPr lang="en-US" b="1" smtClean="0"/>
              <a:t>criptografia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Qualquer </a:t>
            </a:r>
            <a:r>
              <a:rPr lang="en-US" b="1" smtClean="0"/>
              <a:t>método</a:t>
            </a:r>
            <a:r>
              <a:rPr lang="en-US" smtClean="0"/>
              <a:t> que </a:t>
            </a:r>
            <a:r>
              <a:rPr lang="en-US" b="1" smtClean="0"/>
              <a:t>transforme informação legível em informação legível ilegível</a:t>
            </a:r>
            <a:r>
              <a:rPr lang="en-US" smtClean="0"/>
              <a:t>.</a:t>
            </a:r>
            <a:endParaRPr lang="pt-BR" smtClean="0"/>
          </a:p>
        </p:txBody>
      </p:sp>
      <p:sp>
        <p:nvSpPr>
          <p:cNvPr id="112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D8DEE-F29F-4080-ACC4-410D46938F49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Desvantagem de ECB</a:t>
            </a:r>
          </a:p>
        </p:txBody>
      </p:sp>
      <p:sp>
        <p:nvSpPr>
          <p:cNvPr id="94211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 geral,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não oferece uma perfeita </a:t>
            </a:r>
            <a:r>
              <a:rPr lang="pt-BR" dirty="0" smtClean="0">
                <a:solidFill>
                  <a:srgbClr val="C00000"/>
                </a:solidFill>
              </a:rPr>
              <a:t>confidencialidade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de mensagem</a:t>
            </a:r>
            <a:r>
              <a:rPr lang="pt-BR" dirty="0" smtClean="0"/>
              <a:t>, e </a:t>
            </a:r>
            <a:r>
              <a:rPr lang="pt-BR" dirty="0" smtClean="0">
                <a:solidFill>
                  <a:srgbClr val="C00000"/>
                </a:solidFill>
              </a:rPr>
              <a:t>não é recomendado </a:t>
            </a:r>
            <a:r>
              <a:rPr lang="pt-BR" dirty="0" smtClean="0"/>
              <a:t>para uso em protocolos criptográficos em geral.</a:t>
            </a:r>
          </a:p>
        </p:txBody>
      </p:sp>
      <p:sp>
        <p:nvSpPr>
          <p:cNvPr id="94212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F8EBB-B60D-40AF-9B25-BBF9715799AD}" type="slidenum">
              <a:rPr lang="pt-BR" smtClean="0"/>
              <a:pPr>
                <a:defRPr/>
              </a:pPr>
              <a:t>90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Problema com ECB</a:t>
            </a:r>
          </a:p>
        </p:txBody>
      </p:sp>
      <p:sp>
        <p:nvSpPr>
          <p:cNvPr id="95235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87E23-FEE9-4CA3-8789-D0D1753284EE}" type="slidenum">
              <a:rPr lang="pt-BR" smtClean="0"/>
              <a:pPr>
                <a:defRPr/>
              </a:pPr>
              <a:t>91</a:t>
            </a:fld>
            <a:endParaRPr lang="pt-BR" smtClean="0"/>
          </a:p>
        </p:txBody>
      </p:sp>
      <p:pic>
        <p:nvPicPr>
          <p:cNvPr id="95236" name="Imagem 3" descr="DIGITALIZAR00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solidFill>
                  <a:srgbClr val="C00000"/>
                </a:solidFill>
              </a:rPr>
              <a:t>CBC – Cipher Block Chaining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contrariar esse tipo de ataque, as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cifras de blocos podem ser encadeadas </a:t>
            </a:r>
            <a:r>
              <a:rPr lang="pt-BR" dirty="0" smtClean="0"/>
              <a:t>de várias maneiras.</a:t>
            </a:r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Para que a </a:t>
            </a:r>
            <a:r>
              <a:rPr lang="pt-BR" dirty="0" smtClean="0">
                <a:solidFill>
                  <a:srgbClr val="C00000"/>
                </a:solidFill>
              </a:rPr>
              <a:t>substituição de um bloco como a que Leslie</a:t>
            </a:r>
            <a:r>
              <a:rPr lang="pt-BR" dirty="0" smtClean="0"/>
              <a:t> fez, </a:t>
            </a:r>
            <a:r>
              <a:rPr lang="pt-BR" dirty="0" smtClean="0">
                <a:solidFill>
                  <a:srgbClr val="00B050"/>
                </a:solidFill>
              </a:rPr>
              <a:t>transforme o texto simples decifrado em lixo</a:t>
            </a:r>
            <a:r>
              <a:rPr lang="pt-BR" dirty="0" smtClean="0"/>
              <a:t>, a partir do bloco substituído.</a:t>
            </a:r>
          </a:p>
        </p:txBody>
      </p:sp>
      <p:sp>
        <p:nvSpPr>
          <p:cNvPr id="97284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8A97-D949-4419-A49A-A7BF5D6FFCC4}" type="slidenum">
              <a:rPr lang="pt-BR" smtClean="0"/>
              <a:pPr>
                <a:defRPr/>
              </a:pPr>
              <a:t>92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 – Cipher Block Chaining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Uma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forma de encadeamento </a:t>
            </a:r>
            <a:r>
              <a:rPr lang="pt-BR" dirty="0" smtClean="0"/>
              <a:t>é o </a:t>
            </a:r>
            <a:r>
              <a:rPr lang="pt-BR" dirty="0" smtClean="0">
                <a:solidFill>
                  <a:srgbClr val="C00000"/>
                </a:solidFill>
              </a:rPr>
              <a:t>encadeamento de blocos de cifras </a:t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dirty="0" smtClean="0"/>
              <a:t>(</a:t>
            </a:r>
            <a:r>
              <a:rPr lang="pt-BR" dirty="0" err="1" smtClean="0"/>
              <a:t>Cipher</a:t>
            </a:r>
            <a:r>
              <a:rPr lang="pt-BR" dirty="0" smtClean="0"/>
              <a:t> </a:t>
            </a:r>
            <a:r>
              <a:rPr lang="pt-BR" dirty="0" err="1" smtClean="0"/>
              <a:t>Block</a:t>
            </a:r>
            <a:r>
              <a:rPr lang="pt-BR" dirty="0" smtClean="0"/>
              <a:t> </a:t>
            </a:r>
            <a:r>
              <a:rPr lang="pt-BR" dirty="0" err="1" smtClean="0"/>
              <a:t>Chaining</a:t>
            </a:r>
            <a:r>
              <a:rPr lang="pt-BR" dirty="0" smtClean="0"/>
              <a:t>).</a:t>
            </a:r>
          </a:p>
        </p:txBody>
      </p:sp>
      <p:sp>
        <p:nvSpPr>
          <p:cNvPr id="9830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FDFD-9038-4E13-85E8-7C891CB937D2}" type="slidenum">
              <a:rPr lang="pt-BR" smtClean="0"/>
              <a:pPr>
                <a:defRPr/>
              </a:pPr>
              <a:t>93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CBC – Cipher Block Chaining</a:t>
            </a:r>
          </a:p>
        </p:txBody>
      </p:sp>
      <p:sp>
        <p:nvSpPr>
          <p:cNvPr id="993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Esta técnica </a:t>
            </a:r>
            <a:r>
              <a:rPr lang="pt-BR" smtClean="0">
                <a:solidFill>
                  <a:srgbClr val="0000CC"/>
                </a:solidFill>
              </a:rPr>
              <a:t>evita o inconveniente em ECB</a:t>
            </a:r>
            <a:r>
              <a:rPr lang="pt-BR" smtClean="0"/>
              <a:t>.</a:t>
            </a:r>
          </a:p>
          <a:p>
            <a:endParaRPr lang="pt-BR" smtClean="0"/>
          </a:p>
          <a:p>
            <a:r>
              <a:rPr lang="pt-BR" smtClean="0"/>
              <a:t> A operação </a:t>
            </a:r>
            <a:r>
              <a:rPr lang="pt-BR" b="1" smtClean="0"/>
              <a:t>XOR </a:t>
            </a:r>
            <a:r>
              <a:rPr lang="pt-BR" smtClean="0"/>
              <a:t>é um operador binário que compara dois bits, e então retorna 1 se os dois bits forem diferentes, ou 0 se eles forem iguais.</a:t>
            </a:r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6698B-25D7-4F1D-876F-E80F17C52247}" type="slidenum">
              <a:rPr lang="pt-BR" smtClean="0"/>
              <a:pPr>
                <a:defRPr/>
              </a:pPr>
              <a:t>94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 – Cipher Block Chaining</a:t>
            </a:r>
          </a:p>
        </p:txBody>
      </p:sp>
      <p:sp>
        <p:nvSpPr>
          <p:cNvPr id="1003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Cada bloco de texto simples é submetido a uma operação </a:t>
            </a:r>
            <a:r>
              <a:rPr lang="pt-BR" smtClean="0">
                <a:solidFill>
                  <a:srgbClr val="C00000"/>
                </a:solidFill>
              </a:rPr>
              <a:t>XOR</a:t>
            </a:r>
            <a:r>
              <a:rPr lang="pt-BR" smtClean="0"/>
              <a:t> com o </a:t>
            </a:r>
            <a:r>
              <a:rPr lang="pt-BR" smtClean="0">
                <a:solidFill>
                  <a:srgbClr val="C00000"/>
                </a:solidFill>
              </a:rPr>
              <a:t>bloco de texto cifrado anterior</a:t>
            </a:r>
            <a:r>
              <a:rPr lang="pt-BR" smtClean="0"/>
              <a:t>, </a:t>
            </a:r>
            <a:r>
              <a:rPr lang="pt-BR" smtClean="0">
                <a:solidFill>
                  <a:srgbClr val="0000CC"/>
                </a:solidFill>
              </a:rPr>
              <a:t>antes de ser criptografado</a:t>
            </a:r>
            <a:r>
              <a:rPr lang="pt-BR" smtClean="0"/>
              <a:t> por algum algoritmo de criptografia.</a:t>
            </a:r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038E-B307-40AB-AE9A-99F32F85AB95}" type="slidenum">
              <a:rPr lang="pt-BR" smtClean="0"/>
              <a:pPr>
                <a:defRPr/>
              </a:pPr>
              <a:t>95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 – Cipher Block Chaining</a:t>
            </a:r>
          </a:p>
        </p:txBody>
      </p:sp>
      <p:sp>
        <p:nvSpPr>
          <p:cNvPr id="1013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Consequentemente, </a:t>
            </a:r>
            <a:r>
              <a:rPr lang="pt-BR" smtClean="0">
                <a:solidFill>
                  <a:srgbClr val="0000CC"/>
                </a:solidFill>
              </a:rPr>
              <a:t>o mesmo bloco de texto simples </a:t>
            </a:r>
            <a:r>
              <a:rPr lang="pt-BR" smtClean="0">
                <a:solidFill>
                  <a:srgbClr val="C00000"/>
                </a:solidFill>
              </a:rPr>
              <a:t>não é mais </a:t>
            </a:r>
            <a:r>
              <a:rPr lang="pt-BR" smtClean="0">
                <a:solidFill>
                  <a:srgbClr val="0000CC"/>
                </a:solidFill>
              </a:rPr>
              <a:t>mapeado para o mesmo bloco de texto cifrado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Assim ,a criptografia não é mais uma grande </a:t>
            </a:r>
            <a:r>
              <a:rPr lang="pt-BR" smtClean="0">
                <a:solidFill>
                  <a:srgbClr val="C00000"/>
                </a:solidFill>
              </a:rPr>
              <a:t>cifra de substituição monoalfabética</a:t>
            </a:r>
            <a:r>
              <a:rPr lang="pt-BR" smtClean="0"/>
              <a:t>.</a:t>
            </a: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A8661-260D-49A5-AAE5-22921635F512}" type="slidenum">
              <a:rPr lang="pt-BR" smtClean="0"/>
              <a:pPr>
                <a:defRPr/>
              </a:pPr>
              <a:t>96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CBC – Cipher Block Chaining</a:t>
            </a:r>
          </a:p>
        </p:txBody>
      </p:sp>
      <p:sp>
        <p:nvSpPr>
          <p:cNvPr id="1024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</a:t>
            </a:r>
            <a:r>
              <a:rPr lang="pt-BR" smtClean="0">
                <a:solidFill>
                  <a:srgbClr val="0000CC"/>
                </a:solidFill>
              </a:rPr>
              <a:t>primeiro bloco de texto simples </a:t>
            </a:r>
            <a:r>
              <a:rPr lang="pt-BR" smtClean="0"/>
              <a:t>é submetido a uma </a:t>
            </a:r>
            <a:r>
              <a:rPr lang="pt-BR" smtClean="0">
                <a:solidFill>
                  <a:srgbClr val="C00000"/>
                </a:solidFill>
              </a:rPr>
              <a:t>operação XOR </a:t>
            </a:r>
            <a:r>
              <a:rPr lang="pt-BR" smtClean="0"/>
              <a:t>com um </a:t>
            </a:r>
            <a:r>
              <a:rPr lang="pt-BR" smtClean="0">
                <a:solidFill>
                  <a:srgbClr val="00B050"/>
                </a:solidFill>
              </a:rPr>
              <a:t>vetor de inicialização IV</a:t>
            </a:r>
            <a:r>
              <a:rPr lang="pt-BR" smtClean="0"/>
              <a:t>, escolhido ao acaso, o qual tem que ser </a:t>
            </a:r>
            <a:r>
              <a:rPr lang="pt-BR" smtClean="0">
                <a:solidFill>
                  <a:srgbClr val="0000CC"/>
                </a:solidFill>
              </a:rPr>
              <a:t>transmitido (em texto simples) juntamente com o texto cifrado</a:t>
            </a:r>
            <a:r>
              <a:rPr lang="pt-BR" smtClean="0"/>
              <a:t>.</a:t>
            </a:r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97521-7DDE-424F-9CEC-B1E6566AE2F7}" type="slidenum">
              <a:rPr lang="pt-BR" smtClean="0"/>
              <a:pPr>
                <a:defRPr/>
              </a:pPr>
              <a:t>97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00B050"/>
                </a:solidFill>
              </a:rPr>
              <a:t>IV – Vetor de Inicialização</a:t>
            </a:r>
          </a:p>
        </p:txBody>
      </p:sp>
      <p:sp>
        <p:nvSpPr>
          <p:cNvPr id="1034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Um vetor de inicialização (IV) é um meio de aumentar a segurança da cifra através da introdução de um grau de aleatoriedade. </a:t>
            </a:r>
          </a:p>
          <a:p>
            <a:endParaRPr lang="pt-BR" smtClean="0"/>
          </a:p>
          <a:p>
            <a:r>
              <a:rPr lang="pt-BR" smtClean="0"/>
              <a:t>Este deve ser único, mas igual tanto na cifragem como decifragem.</a:t>
            </a:r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3972-C824-459C-8F09-E3C6D893416E}" type="slidenum">
              <a:rPr lang="pt-BR" smtClean="0"/>
              <a:pPr>
                <a:defRPr/>
              </a:pPr>
              <a:t>98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C00000"/>
                </a:solidFill>
              </a:rPr>
              <a:t>CBC – Cipher Block Chaining</a:t>
            </a:r>
            <a:endParaRPr lang="pt-BR" smtClean="0"/>
          </a:p>
        </p:txBody>
      </p:sp>
      <p:sp>
        <p:nvSpPr>
          <p:cNvPr id="10445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18262-117F-4D4A-B0F3-8496AA692EB5}" type="slidenum">
              <a:rPr lang="pt-BR" smtClean="0"/>
              <a:pPr>
                <a:defRPr/>
              </a:pPr>
              <a:t>99</a:t>
            </a:fld>
            <a:endParaRPr lang="pt-BR" smtClean="0"/>
          </a:p>
        </p:txBody>
      </p:sp>
      <p:pic>
        <p:nvPicPr>
          <p:cNvPr id="104452" name="Picture 2" descr="Image:Cbc_encryption.png">
            <a:hlinkClick r:id="rId2" tooltip="Image:Cbc_encryption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428750"/>
            <a:ext cx="7715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5822</TotalTime>
  <Words>5639</Words>
  <Application>Microsoft Office PowerPoint</Application>
  <PresentationFormat>Apresentação na tela (4:3)</PresentationFormat>
  <Paragraphs>1076</Paragraphs>
  <Slides>189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189</vt:i4>
      </vt:variant>
    </vt:vector>
  </HeadingPairs>
  <TitlesOfParts>
    <vt:vector size="193" baseType="lpstr">
      <vt:lpstr>Arial</vt:lpstr>
      <vt:lpstr>Wingdings</vt:lpstr>
      <vt:lpstr>Times New Roman</vt:lpstr>
      <vt:lpstr>Marca d'água</vt:lpstr>
      <vt:lpstr>O que é  Segurança da Informação</vt:lpstr>
      <vt:lpstr>O que é  Segurança da Informação</vt:lpstr>
      <vt:lpstr>O que é  Segurança da Informação</vt:lpstr>
      <vt:lpstr>O que é  Segurança da Informação</vt:lpstr>
      <vt:lpstr>Aspectos não computacionais da Segurança da Informação</vt:lpstr>
      <vt:lpstr>Recursos da Informação</vt:lpstr>
      <vt:lpstr>Valor da Informação</vt:lpstr>
      <vt:lpstr>Proteção da Informação</vt:lpstr>
      <vt:lpstr>Para cifrar ...  ... Criptografia</vt:lpstr>
      <vt:lpstr>Por que Criptografia ?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O papel da criptografia na segurança da informação</vt:lpstr>
      <vt:lpstr>Conceitos</vt:lpstr>
      <vt:lpstr>Significado da palavra “Criptografia”</vt:lpstr>
      <vt:lpstr>Jargões da Criptografia</vt:lpstr>
      <vt:lpstr>Procedimentos da Criptografia</vt:lpstr>
      <vt:lpstr>Slide 28</vt:lpstr>
      <vt:lpstr>Equações da Criptografia</vt:lpstr>
      <vt:lpstr>Criptografia</vt:lpstr>
      <vt:lpstr>Criptografia</vt:lpstr>
      <vt:lpstr>Criptografia</vt:lpstr>
      <vt:lpstr>Conceito de Código</vt:lpstr>
      <vt:lpstr>Conceito de Código</vt:lpstr>
      <vt:lpstr>Conceito de Código</vt:lpstr>
      <vt:lpstr>Conceito de Cifra</vt:lpstr>
      <vt:lpstr>Criptografia Tradicional</vt:lpstr>
      <vt:lpstr>Cifras de Substituição</vt:lpstr>
      <vt:lpstr>Generalização da Cifra de César </vt:lpstr>
      <vt:lpstr>Cifras de Substituição</vt:lpstr>
      <vt:lpstr>Cifras de Substituição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Cifras de Substituição Monoalfabética</vt:lpstr>
      <vt:lpstr>Cifra de Transposição</vt:lpstr>
      <vt:lpstr>Exemplo de Cifra de Transposição Fonte: Redes de Computadores, A. S. Tanenbaum, Cap. 8</vt:lpstr>
      <vt:lpstr>Exemplo de Cifra de Transposição Fonte: Redes de Computadores, A. S. Tanenbaum, Cap. 8</vt:lpstr>
      <vt:lpstr>Exemplo de Cifra de Transposição Fonte: Redes de Computadores, A. S. Tanenbaum, Cap. 8</vt:lpstr>
      <vt:lpstr>Exemplo de Cifra de Transposição Fonte: Redes de Computadores, A. S. Tanenbaum, Cap. 8</vt:lpstr>
      <vt:lpstr>Exemplo de Cifra de Transposição Fonte: Redes de Computadores, A. S. Tanenbaum, Cap. 8</vt:lpstr>
      <vt:lpstr>Cifra de Uso Único</vt:lpstr>
      <vt:lpstr>Cifra de Uso Único</vt:lpstr>
      <vt:lpstr>Cifra de Uso Único</vt:lpstr>
      <vt:lpstr>Cifra de Uso Único</vt:lpstr>
      <vt:lpstr>Cifra de Uso Único</vt:lpstr>
      <vt:lpstr>Cifra de Uso Único</vt:lpstr>
      <vt:lpstr>Cifra de Uso Único</vt:lpstr>
      <vt:lpstr>Cifra de Uso Único</vt:lpstr>
      <vt:lpstr>Cifra de Uso Único</vt:lpstr>
      <vt:lpstr>Cifra de Uso Único – Imune a ataques</vt:lpstr>
      <vt:lpstr>Cifra de Uso Único – Dificuldades Práticas</vt:lpstr>
      <vt:lpstr>Cifra de Uso Único - Dificuldades Práticas</vt:lpstr>
      <vt:lpstr>Cifra de Uso Único – Dificuldades Práticas </vt:lpstr>
      <vt:lpstr>Dois princípios fundamentais da criptografia</vt:lpstr>
      <vt:lpstr>Princípio Criptográfico #1</vt:lpstr>
      <vt:lpstr>Princípio Criptográfico #2</vt:lpstr>
      <vt:lpstr>O que é Redundância</vt:lpstr>
      <vt:lpstr>Redundância</vt:lpstr>
      <vt:lpstr>O que é Atualidade</vt:lpstr>
      <vt:lpstr>Atualidade</vt:lpstr>
      <vt:lpstr>Atualidade</vt:lpstr>
      <vt:lpstr>Elementos básicos de Cifras</vt:lpstr>
      <vt:lpstr>Elementos básicos de Cifras</vt:lpstr>
      <vt:lpstr>Modos de Cifra</vt:lpstr>
      <vt:lpstr>ECB – Electronic Code Book</vt:lpstr>
      <vt:lpstr>ECB – Electronic Code Book</vt:lpstr>
      <vt:lpstr>Electronic Code Book - ECB</vt:lpstr>
      <vt:lpstr>ECB</vt:lpstr>
      <vt:lpstr>ECB – Electronic Code Book</vt:lpstr>
      <vt:lpstr>Desvantagem de ECB</vt:lpstr>
      <vt:lpstr>Desvantagem com o ECB</vt:lpstr>
      <vt:lpstr>Desvantagem de ECB</vt:lpstr>
      <vt:lpstr>ECB</vt:lpstr>
      <vt:lpstr>Desvantagem de ECB</vt:lpstr>
      <vt:lpstr>Problema com ECB</vt:lpstr>
      <vt:lpstr>CBC – Cipher Block Chaining</vt:lpstr>
      <vt:lpstr>CBC – Cipher Block Chaining</vt:lpstr>
      <vt:lpstr>CBC – Cipher Block Chaining</vt:lpstr>
      <vt:lpstr>CBC – Cipher Block Chaining</vt:lpstr>
      <vt:lpstr>CBC – Cipher Block Chaining</vt:lpstr>
      <vt:lpstr>CBC – Cipher Block Chaining</vt:lpstr>
      <vt:lpstr>IV – Vetor de Inicialização</vt:lpstr>
      <vt:lpstr>CBC – Cipher Block Chaining</vt:lpstr>
      <vt:lpstr>CBC – Cipher Block Chaining</vt:lpstr>
      <vt:lpstr>CBC – Cipher Block Chaining</vt:lpstr>
      <vt:lpstr>Slide 102</vt:lpstr>
      <vt:lpstr>Criptografando CBC</vt:lpstr>
      <vt:lpstr>Slide 104</vt:lpstr>
      <vt:lpstr>Descriptografando CBC</vt:lpstr>
      <vt:lpstr>CBC</vt:lpstr>
      <vt:lpstr>CBC</vt:lpstr>
      <vt:lpstr>CBC</vt:lpstr>
      <vt:lpstr>CBC</vt:lpstr>
      <vt:lpstr>Desvantagem em CBC</vt:lpstr>
      <vt:lpstr>Desvantagem em CBC</vt:lpstr>
      <vt:lpstr>CBC</vt:lpstr>
      <vt:lpstr>CFB – Cipher Feedback</vt:lpstr>
      <vt:lpstr>CFB</vt:lpstr>
      <vt:lpstr>CFB</vt:lpstr>
      <vt:lpstr>Cifragem CFB</vt:lpstr>
      <vt:lpstr>Slide 117</vt:lpstr>
      <vt:lpstr>Slide 118</vt:lpstr>
      <vt:lpstr>Slide 119</vt:lpstr>
      <vt:lpstr>Slide 120</vt:lpstr>
      <vt:lpstr>Decifragem CFB</vt:lpstr>
      <vt:lpstr>Decifragem CFB</vt:lpstr>
      <vt:lpstr>Decifragem CFB</vt:lpstr>
      <vt:lpstr>Decifragem CFB</vt:lpstr>
      <vt:lpstr>Problema no CFB</vt:lpstr>
      <vt:lpstr>Problema com CFB</vt:lpstr>
      <vt:lpstr>Problema com CFB</vt:lpstr>
      <vt:lpstr>CFB – Cipher FeedBack</vt:lpstr>
      <vt:lpstr>OFB –Output Feedback</vt:lpstr>
      <vt:lpstr>Stream Cipher </vt:lpstr>
      <vt:lpstr>Stream Cipher</vt:lpstr>
      <vt:lpstr>Stream Cipher</vt:lpstr>
      <vt:lpstr>Stream Cipher</vt:lpstr>
      <vt:lpstr>Stream Cipher</vt:lpstr>
      <vt:lpstr>Stream Cipher</vt:lpstr>
      <vt:lpstr>Decifrando STC</vt:lpstr>
      <vt:lpstr>Decifragem STC</vt:lpstr>
      <vt:lpstr>Cifrando e Decifrando em STC</vt:lpstr>
      <vt:lpstr>Stream Cipher  X  Block Cipher</vt:lpstr>
      <vt:lpstr>Problemas de Segurança</vt:lpstr>
      <vt:lpstr>Problemas de Segurança</vt:lpstr>
      <vt:lpstr>Problemas de Segurança</vt:lpstr>
      <vt:lpstr>Um ataque em STC</vt:lpstr>
      <vt:lpstr>Um ataque em STC</vt:lpstr>
      <vt:lpstr>Um ataque em STC</vt:lpstr>
      <vt:lpstr>Um ataque em STC</vt:lpstr>
      <vt:lpstr>Aplicação de Stream Cipher</vt:lpstr>
      <vt:lpstr>CTR - Counter Mode </vt:lpstr>
      <vt:lpstr>CTR</vt:lpstr>
      <vt:lpstr>CTR</vt:lpstr>
      <vt:lpstr>CTR</vt:lpstr>
      <vt:lpstr>CTR</vt:lpstr>
      <vt:lpstr>Trabalhos sobre o História da Criptografia</vt:lpstr>
      <vt:lpstr>Estrutura de Estudo</vt:lpstr>
      <vt:lpstr>Técnicas envolvendo criptografia</vt:lpstr>
      <vt:lpstr>Criptografia Simétrica</vt:lpstr>
      <vt:lpstr>Técnicas envolvendo criptografia simétrica</vt:lpstr>
      <vt:lpstr>Criptografia Assimétrica</vt:lpstr>
      <vt:lpstr>Técnicas envolvendo criptografia de chave pública</vt:lpstr>
      <vt:lpstr>Técnicas envolvendo criptografia</vt:lpstr>
      <vt:lpstr>Resumos de Mensagem</vt:lpstr>
      <vt:lpstr>Problema</vt:lpstr>
      <vt:lpstr>Duas maneiras de resolver o problema</vt:lpstr>
      <vt:lpstr>Códigos de Autenticação de Mensagem</vt:lpstr>
      <vt:lpstr>HMAC</vt:lpstr>
      <vt:lpstr>Assinaturas Verificáveis</vt:lpstr>
      <vt:lpstr>Assinatura Digital</vt:lpstr>
      <vt:lpstr>Assinatura Digital</vt:lpstr>
      <vt:lpstr>Problema com as assinaturas</vt:lpstr>
      <vt:lpstr>Problema com as assinaturas</vt:lpstr>
      <vt:lpstr>Uma solução ...</vt:lpstr>
      <vt:lpstr>Técnicas envolvendo criptografia</vt:lpstr>
      <vt:lpstr>Segurança nas Camadas </vt:lpstr>
      <vt:lpstr>Criptografia de Enlace</vt:lpstr>
      <vt:lpstr>Criptografia de Enlace</vt:lpstr>
      <vt:lpstr>Criptografia de Enlace</vt:lpstr>
      <vt:lpstr>Criptografia na Camada de Rede</vt:lpstr>
      <vt:lpstr>Criptografia na Camada deTransporte</vt:lpstr>
      <vt:lpstr>Criptografia na Camada da Aplicação</vt:lpstr>
      <vt:lpstr>Criptografia na Camada da Aplicação</vt:lpstr>
      <vt:lpstr>Uma aplicação da Criptografia Simétrica</vt:lpstr>
      <vt:lpstr>Segurança de Bancos de Dados Oracle</vt:lpstr>
      <vt:lpstr> Segurança de Bancos de Dados Oracle </vt:lpstr>
      <vt:lpstr> Segurança de Bancos de Dados Oracle </vt:lpstr>
      <vt:lpstr>Criptografando em um BD Oracle</vt:lpstr>
      <vt:lpstr>Decriptografando em um BD Oracle</vt:lpstr>
      <vt:lpstr>Utilidades na Segurança da Informação</vt:lpstr>
      <vt:lpstr>Utilidades na Segurança da Informação</vt:lpstr>
      <vt:lpstr>Garantindo os requisitos de segurança</vt:lpstr>
    </vt:vector>
  </TitlesOfParts>
  <Company>UFSC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Criptografia</dc:title>
  <dc:creator>Bosco</dc:creator>
  <cp:lastModifiedBy>bosco</cp:lastModifiedBy>
  <cp:revision>216</cp:revision>
  <dcterms:created xsi:type="dcterms:W3CDTF">2006-05-14T22:23:46Z</dcterms:created>
  <dcterms:modified xsi:type="dcterms:W3CDTF">2011-08-19T17:09:40Z</dcterms:modified>
</cp:coreProperties>
</file>