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1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305" r:id="rId20"/>
    <p:sldId id="275" r:id="rId21"/>
    <p:sldId id="276" r:id="rId22"/>
    <p:sldId id="277" r:id="rId23"/>
    <p:sldId id="278" r:id="rId24"/>
    <p:sldId id="303" r:id="rId25"/>
    <p:sldId id="281" r:id="rId26"/>
    <p:sldId id="282" r:id="rId27"/>
    <p:sldId id="283" r:id="rId28"/>
    <p:sldId id="280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2" r:id="rId37"/>
    <p:sldId id="298" r:id="rId38"/>
    <p:sldId id="299" r:id="rId39"/>
    <p:sldId id="300" r:id="rId40"/>
    <p:sldId id="301" r:id="rId41"/>
    <p:sldId id="293" r:id="rId42"/>
    <p:sldId id="295" r:id="rId43"/>
    <p:sldId id="296" r:id="rId44"/>
    <p:sldId id="297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1CA406-8522-41B8-A189-53828B922279}" type="datetimeFigureOut">
              <a:rPr lang="pt-BR" smtClean="0"/>
              <a:t>14/10/2011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9CD683A-4800-4C56-8F9F-8AC8D36E71C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i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X.509" TargetMode="External"/><Relationship Id="rId7" Type="http://schemas.openxmlformats.org/officeDocument/2006/relationships/hyperlink" Target="http://en.wikipedia.org/wiki/Certificate_revocation_list" TargetMode="External"/><Relationship Id="rId2" Type="http://schemas.openxmlformats.org/officeDocument/2006/relationships/hyperlink" Target="http://en.wikipedia.org/wiki/Internet_protoco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ternet_standard" TargetMode="External"/><Relationship Id="rId5" Type="http://schemas.openxmlformats.org/officeDocument/2006/relationships/hyperlink" Target="http://tools.ietf.org/html/rfc2560" TargetMode="External"/><Relationship Id="rId4" Type="http://schemas.openxmlformats.org/officeDocument/2006/relationships/hyperlink" Target="http://en.wikipedia.org/wiki/Digital_certificate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blic_key_certificate" TargetMode="External"/><Relationship Id="rId2" Type="http://schemas.openxmlformats.org/officeDocument/2006/relationships/hyperlink" Target="http://en.wikipedia.org/wiki/Alice_and_Bo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ertificate_Authority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igital_signature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Autoridade_de_Registo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/index.php?title=Equifax&amp;action=edit&amp;redlink=1" TargetMode="External"/><Relationship Id="rId2" Type="http://schemas.openxmlformats.org/officeDocument/2006/relationships/hyperlink" Target="http://pt.wikipedia.org/wiki/VeriSig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Certisign" TargetMode="External"/><Relationship Id="rId5" Type="http://schemas.openxmlformats.org/officeDocument/2006/relationships/hyperlink" Target="http://pt.wikipedia.org/wiki/Multicert" TargetMode="External"/><Relationship Id="rId4" Type="http://schemas.openxmlformats.org/officeDocument/2006/relationships/hyperlink" Target="http://pt.wikipedia.org/wiki/Saphet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sz="4000" b="1" dirty="0" smtClean="0"/>
              <a:t>Certificação Digital </a:t>
            </a:r>
            <a:r>
              <a:rPr lang="pt-BR" sz="4000" b="1" dirty="0" err="1" smtClean="0"/>
              <a:t>ICP-Brasil</a:t>
            </a:r>
            <a:r>
              <a:rPr lang="pt-BR" sz="4000" b="1" dirty="0" smtClean="0"/>
              <a:t> </a:t>
            </a:r>
            <a:endParaRPr lang="pt-BR" sz="4000" b="1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Infra-Estrutura de </a:t>
            </a:r>
            <a:br>
              <a:rPr lang="pt-BR" dirty="0" smtClean="0"/>
            </a:br>
            <a:r>
              <a:rPr lang="pt-BR" dirty="0" smtClean="0"/>
              <a:t>Chaves Públicas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ACs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Entidades credenciadas a emitir certificados digitais.</a:t>
            </a:r>
          </a:p>
          <a:p>
            <a:endParaRPr lang="pt-BR" dirty="0"/>
          </a:p>
          <a:p>
            <a:r>
              <a:rPr lang="pt-BR" dirty="0" smtClean="0"/>
              <a:t>Expedem, gerenciam e revogam os certificados de titulares-usuários.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Mantém as </a:t>
            </a:r>
            <a:r>
              <a:rPr lang="pt-BR" dirty="0" err="1" smtClean="0"/>
              <a:t>LCRs</a:t>
            </a:r>
            <a:r>
              <a:rPr lang="pt-BR" dirty="0" smtClean="0"/>
              <a:t> e registros de suas operações.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Autoridades de Registro são entidades operacionalmente vinculadas à determinada AC. </a:t>
            </a:r>
          </a:p>
          <a:p>
            <a:endParaRPr lang="pt-BR" dirty="0"/>
          </a:p>
          <a:p>
            <a:r>
              <a:rPr lang="pt-BR" dirty="0" smtClean="0"/>
              <a:t>Compete-lhes identificar e cadastrar usuários na presença destes.</a:t>
            </a:r>
          </a:p>
          <a:p>
            <a:endParaRPr lang="pt-BR" dirty="0" smtClean="0"/>
          </a:p>
          <a:p>
            <a:r>
              <a:rPr lang="pt-BR" dirty="0" smtClean="0"/>
              <a:t>Encaminhar solicitações de certificados às </a:t>
            </a:r>
            <a:r>
              <a:rPr lang="pt-BR" dirty="0" err="1" smtClean="0"/>
              <a:t>ACs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Manter registros de suas operações.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PSS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Prestador de Serviços de Suporte são empresas contratadas por uma AC ou AR para realizar: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Disponibilização de infra-estrutura física e lógica;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Disponibilização de recursos humanos especializados.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Auditorias Independentes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São empresas, autorizadas pela AC Raiz,  contratadas pelas </a:t>
            </a:r>
            <a:r>
              <a:rPr lang="pt-BR" dirty="0" err="1" smtClean="0"/>
              <a:t>ACs</a:t>
            </a:r>
            <a:r>
              <a:rPr lang="pt-BR" dirty="0" smtClean="0"/>
              <a:t> para realizar auditorias operacionais em entidades a elas subordinadas.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Titulares de Certificados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São pessoas físicas ou jurídicas que podem ser titulares dos certificados digitais emitidos por uma das </a:t>
            </a:r>
            <a:r>
              <a:rPr lang="pt-BR" dirty="0" err="1" smtClean="0"/>
              <a:t>ACs</a:t>
            </a:r>
            <a:r>
              <a:rPr lang="pt-BR" dirty="0" smtClean="0"/>
              <a:t> integrantes da </a:t>
            </a:r>
            <a:r>
              <a:rPr lang="pt-BR" dirty="0" err="1" smtClean="0"/>
              <a:t>ICP-Brasil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Terceira Parte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parte que confia no teor, validade e aplicabilidade do certificado digital por uma das </a:t>
            </a:r>
            <a:r>
              <a:rPr lang="pt-BR" dirty="0" err="1" smtClean="0"/>
              <a:t>ACs</a:t>
            </a:r>
            <a:r>
              <a:rPr lang="pt-BR" dirty="0" smtClean="0"/>
              <a:t>, integrantes da </a:t>
            </a:r>
            <a:r>
              <a:rPr lang="pt-BR" dirty="0" err="1" smtClean="0"/>
              <a:t>ICP-Brasil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Garantias da </a:t>
            </a:r>
            <a:r>
              <a:rPr lang="pt-BR" dirty="0" err="1" smtClean="0"/>
              <a:t>ICP-Brasil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par de chaves criptográficas  deve ser gerado sempre pelo próprio titular</a:t>
            </a:r>
            <a:r>
              <a:rPr lang="pt-BR" dirty="0" smtClean="0"/>
              <a:t> </a:t>
            </a:r>
            <a:r>
              <a:rPr lang="pt-BR" dirty="0" smtClean="0"/>
              <a:t>e sua chave privada de assinatura é de seu exclusivo controle.</a:t>
            </a:r>
          </a:p>
          <a:p>
            <a:endParaRPr lang="pt-BR" dirty="0" smtClean="0"/>
          </a:p>
          <a:p>
            <a:r>
              <a:rPr lang="pt-BR" dirty="0" smtClean="0"/>
              <a:t>Os documentos assinados com processo de certificação da </a:t>
            </a:r>
            <a:r>
              <a:rPr lang="pt-BR" dirty="0" err="1" smtClean="0"/>
              <a:t>ICP-Brasil</a:t>
            </a:r>
            <a:r>
              <a:rPr lang="pt-BR" dirty="0" smtClean="0"/>
              <a:t> possuem presunção de validade jurídica.</a:t>
            </a:r>
          </a:p>
          <a:p>
            <a:endParaRPr lang="pt-BR" dirty="0" smtClean="0"/>
          </a:p>
          <a:p>
            <a:r>
              <a:rPr lang="pt-BR" dirty="0" smtClean="0"/>
              <a:t>São utilizados padrões internacionais: algoritmos criptográficos e tamanhos de chaves que oferecem segurança.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Garantias da </a:t>
            </a:r>
            <a:r>
              <a:rPr lang="pt-BR" dirty="0" err="1" smtClean="0"/>
              <a:t>ICP-Brasil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As instalações e procedimentos das entidades credenciadas possuem um nível pré-estabelecido de segurança física, lógica e de pessoal, seguindo padrões internacionais.</a:t>
            </a:r>
          </a:p>
          <a:p>
            <a:endParaRPr lang="pt-BR" dirty="0" smtClean="0"/>
          </a:p>
          <a:p>
            <a:r>
              <a:rPr lang="pt-BR" dirty="0" smtClean="0"/>
              <a:t>As entidades componentes da </a:t>
            </a:r>
            <a:r>
              <a:rPr lang="pt-BR" dirty="0" err="1" smtClean="0"/>
              <a:t>ICP-Brasil</a:t>
            </a:r>
            <a:r>
              <a:rPr lang="pt-BR" dirty="0" smtClean="0"/>
              <a:t> são obrigadas a declararem em repositório públicas práticas de segurança. </a:t>
            </a:r>
          </a:p>
          <a:p>
            <a:endParaRPr lang="pt-BR" dirty="0" smtClean="0"/>
          </a:p>
          <a:p>
            <a:r>
              <a:rPr lang="pt-BR" dirty="0" smtClean="0"/>
              <a:t>As entidades estão sujeitas as auditorias, de credenciamento e para manter-se credenciadas.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Garantias da </a:t>
            </a:r>
            <a:r>
              <a:rPr lang="pt-BR" dirty="0" err="1" smtClean="0"/>
              <a:t>ICP-Brasil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Os dados de certificados são mantidos por no mínimo 30 anos.</a:t>
            </a:r>
          </a:p>
          <a:p>
            <a:endParaRPr lang="pt-BR" dirty="0" smtClean="0"/>
          </a:p>
          <a:p>
            <a:r>
              <a:rPr lang="pt-BR" dirty="0" smtClean="0"/>
              <a:t>Todas as </a:t>
            </a:r>
            <a:r>
              <a:rPr lang="pt-BR" dirty="0" err="1" smtClean="0"/>
              <a:t>ACs</a:t>
            </a:r>
            <a:r>
              <a:rPr lang="pt-BR" dirty="0" smtClean="0"/>
              <a:t> são obrigadas a contratar seguro para cobertura de responsabilidade civil suficiente e compatível com o risco. </a:t>
            </a:r>
          </a:p>
          <a:p>
            <a:endParaRPr lang="pt-BR" dirty="0" smtClean="0"/>
          </a:p>
          <a:p>
            <a:r>
              <a:rPr lang="pt-BR" dirty="0" smtClean="0"/>
              <a:t>É obrigatória a validação presencial dos titulares para obtenção de certificados.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B7382-0FF7-474E-B210-6575FB5E3FE3}" type="slidenum">
              <a:rPr lang="pt-BR"/>
              <a:pPr>
                <a:defRPr/>
              </a:pPr>
              <a:t>19</a:t>
            </a:fld>
            <a:endParaRPr lang="pt-B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Certificado Digital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maneira mais comum de saber se uma </a:t>
            </a:r>
            <a:r>
              <a:rPr lang="pt-BR" b="1" dirty="0" smtClean="0"/>
              <a:t>chave pública pertence ou não</a:t>
            </a:r>
            <a:r>
              <a:rPr lang="pt-BR" dirty="0" smtClean="0"/>
              <a:t> a uma entidade de destino (uma pessoa ou empresa) é por meio de um </a:t>
            </a:r>
            <a:r>
              <a:rPr lang="pt-BR" b="1" dirty="0" smtClean="0"/>
              <a:t>certificado digital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b="1" dirty="0" smtClean="0"/>
              <a:t>certificado digital</a:t>
            </a:r>
            <a:r>
              <a:rPr lang="pt-BR" dirty="0" smtClean="0"/>
              <a:t> associa um </a:t>
            </a:r>
            <a:r>
              <a:rPr lang="pt-BR" b="1" dirty="0" smtClean="0"/>
              <a:t>nome</a:t>
            </a:r>
            <a:r>
              <a:rPr lang="pt-BR" dirty="0" smtClean="0"/>
              <a:t> a uma </a:t>
            </a:r>
            <a:r>
              <a:rPr lang="pt-BR" b="1" dirty="0" smtClean="0"/>
              <a:t>chave pública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ICP-Brasil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Instituída pela Medida Provisória 2.200-2 de 24/08/2001, que cria o Comitê Gestor da </a:t>
            </a:r>
            <a:r>
              <a:rPr lang="pt-BR" dirty="0" err="1" smtClean="0"/>
              <a:t>ICP-Brasil</a:t>
            </a:r>
            <a:r>
              <a:rPr lang="pt-BR" dirty="0" smtClean="0"/>
              <a:t>, a AC Raiz e define as demais entidades que compõem a estrutura.</a:t>
            </a:r>
          </a:p>
          <a:p>
            <a:endParaRPr lang="pt-BR" dirty="0"/>
          </a:p>
          <a:p>
            <a:r>
              <a:rPr lang="pt-BR" dirty="0" smtClean="0"/>
              <a:t>Atualmente, 45 resoluções regendo as atividades integrantes.</a:t>
            </a:r>
          </a:p>
          <a:p>
            <a:endParaRPr lang="pt-BR" dirty="0"/>
          </a:p>
          <a:p>
            <a:r>
              <a:rPr lang="pt-BR" dirty="0" smtClean="0">
                <a:hlinkClick r:id="rId2"/>
              </a:rPr>
              <a:t>www.iti.org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Dat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1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1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399CF-0DD3-48E5-9FFE-9D6131534943}" type="slidenum">
              <a:rPr lang="pt-BR"/>
              <a:pPr>
                <a:defRPr/>
              </a:pPr>
              <a:t>20</a:t>
            </a:fld>
            <a:endParaRPr lang="pt-BR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 Básica de um Certificado</a:t>
            </a:r>
          </a:p>
        </p:txBody>
      </p:sp>
      <p:sp>
        <p:nvSpPr>
          <p:cNvPr id="81929" name="Document"/>
          <p:cNvSpPr>
            <a:spLocks noEditPoints="1" noChangeArrowheads="1"/>
          </p:cNvSpPr>
          <p:nvPr/>
        </p:nvSpPr>
        <p:spPr bwMode="auto">
          <a:xfrm rot="10800000">
            <a:off x="2627313" y="1700213"/>
            <a:ext cx="3600450" cy="417671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81930" name="Document"/>
          <p:cNvSpPr>
            <a:spLocks noEditPoints="1" noChangeArrowheads="1"/>
          </p:cNvSpPr>
          <p:nvPr/>
        </p:nvSpPr>
        <p:spPr bwMode="auto">
          <a:xfrm rot="10800000">
            <a:off x="3419475" y="2060575"/>
            <a:ext cx="1512888" cy="2160588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81931" name="Document"/>
          <p:cNvSpPr>
            <a:spLocks noEditPoints="1" noChangeArrowheads="1"/>
          </p:cNvSpPr>
          <p:nvPr/>
        </p:nvSpPr>
        <p:spPr bwMode="auto">
          <a:xfrm rot="10800000">
            <a:off x="3419475" y="4652963"/>
            <a:ext cx="1512888" cy="8636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+mn-lt"/>
              </a:rPr>
              <a:t>Assinatura</a:t>
            </a:r>
            <a:br>
              <a:rPr lang="pt-BR" sz="1600" b="1" dirty="0">
                <a:latin typeface="+mn-lt"/>
              </a:rPr>
            </a:br>
            <a:r>
              <a:rPr lang="pt-BR" sz="1600" b="1" dirty="0">
                <a:latin typeface="+mn-lt"/>
              </a:rPr>
              <a:t>      CA</a:t>
            </a:r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3779838" y="2565400"/>
            <a:ext cx="863600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1600" b="1" dirty="0">
                <a:latin typeface="Calibri" pitchFamily="34" charset="0"/>
              </a:rPr>
              <a:t>Nome</a:t>
            </a:r>
          </a:p>
        </p:txBody>
      </p:sp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3779838" y="3357563"/>
            <a:ext cx="863600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1600" b="1" dirty="0">
                <a:latin typeface="Calibri" pitchFamily="34" charset="0"/>
              </a:rPr>
              <a:t>Chave</a:t>
            </a:r>
          </a:p>
          <a:p>
            <a:pPr algn="ctr"/>
            <a:r>
              <a:rPr lang="pt-BR" sz="1600" b="1" dirty="0">
                <a:latin typeface="Calibri" pitchFamily="34" charset="0"/>
              </a:rPr>
              <a:t>Pública</a:t>
            </a:r>
          </a:p>
        </p:txBody>
      </p:sp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971550" y="292417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  <p:sp>
        <p:nvSpPr>
          <p:cNvPr id="24588" name="Text Box 19"/>
          <p:cNvSpPr txBox="1">
            <a:spLocks noChangeArrowheads="1"/>
          </p:cNvSpPr>
          <p:nvPr/>
        </p:nvSpPr>
        <p:spPr bwMode="auto">
          <a:xfrm>
            <a:off x="900113" y="30686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Mensagem</a:t>
            </a:r>
          </a:p>
        </p:txBody>
      </p:sp>
      <p:sp>
        <p:nvSpPr>
          <p:cNvPr id="24589" name="Line 20"/>
          <p:cNvSpPr>
            <a:spLocks noChangeShapeType="1"/>
          </p:cNvSpPr>
          <p:nvPr/>
        </p:nvSpPr>
        <p:spPr bwMode="auto">
          <a:xfrm>
            <a:off x="2268538" y="32845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4590" name="Text Box 21"/>
          <p:cNvSpPr txBox="1">
            <a:spLocks noChangeArrowheads="1"/>
          </p:cNvSpPr>
          <p:nvPr/>
        </p:nvSpPr>
        <p:spPr bwMode="auto">
          <a:xfrm>
            <a:off x="7308850" y="36449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  <p:sp>
        <p:nvSpPr>
          <p:cNvPr id="24591" name="Text Box 22"/>
          <p:cNvSpPr txBox="1">
            <a:spLocks noChangeArrowheads="1"/>
          </p:cNvSpPr>
          <p:nvPr/>
        </p:nvSpPr>
        <p:spPr bwMode="auto">
          <a:xfrm>
            <a:off x="7451725" y="34290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Certificado</a:t>
            </a:r>
          </a:p>
        </p:txBody>
      </p:sp>
      <p:sp>
        <p:nvSpPr>
          <p:cNvPr id="24592" name="Line 23"/>
          <p:cNvSpPr>
            <a:spLocks noChangeShapeType="1"/>
          </p:cNvSpPr>
          <p:nvPr/>
        </p:nvSpPr>
        <p:spPr bwMode="auto">
          <a:xfrm flipH="1" flipV="1">
            <a:off x="6443663" y="36449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4701E-F2C4-4A4A-8B17-A28D73ADC1B7}" type="slidenum">
              <a:rPr lang="pt-BR"/>
              <a:pPr>
                <a:defRPr/>
              </a:pPr>
              <a:t>21</a:t>
            </a:fld>
            <a:endParaRPr lang="pt-BR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Percepção à Fraude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/>
              <a:t>certificado é produzido de tal maneira que o torna perceptível se um impostor pegou um certificado existente e substituiu a chave pública ou o nome.</a:t>
            </a:r>
          </a:p>
          <a:p>
            <a:endParaRPr lang="pt-BR" dirty="0" smtClean="0"/>
          </a:p>
          <a:p>
            <a:r>
              <a:rPr lang="pt-BR" dirty="0" smtClean="0"/>
              <a:t>Qualquer pessoa ao examinar esse certificado saberá se está errado.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88C5E-A555-4BA8-9312-37EEA4463E26}" type="slidenum">
              <a:rPr lang="pt-BR"/>
              <a:pPr>
                <a:defRPr/>
              </a:pPr>
              <a:t>22</a:t>
            </a:fld>
            <a:endParaRPr lang="pt-BR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Fraude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Talvez </a:t>
            </a:r>
            <a:r>
              <a:rPr lang="pt-BR" dirty="0" smtClean="0"/>
              <a:t>o </a:t>
            </a:r>
            <a:r>
              <a:rPr lang="pt-BR" b="1" u="sng" dirty="0" smtClean="0"/>
              <a:t>nome</a:t>
            </a:r>
            <a:r>
              <a:rPr lang="pt-BR" dirty="0" smtClean="0"/>
              <a:t> ou a </a:t>
            </a:r>
            <a:r>
              <a:rPr lang="pt-BR" b="1" u="sng" dirty="0" smtClean="0"/>
              <a:t>chave pública</a:t>
            </a:r>
            <a:r>
              <a:rPr lang="pt-BR" dirty="0" smtClean="0"/>
              <a:t> esteja errado; </a:t>
            </a:r>
          </a:p>
          <a:p>
            <a:endParaRPr lang="pt-BR" dirty="0" smtClean="0"/>
          </a:p>
          <a:p>
            <a:r>
              <a:rPr lang="pt-BR" dirty="0" smtClean="0"/>
              <a:t>Portanto, não se pode confiar nesse certificado, ou seja, o par (</a:t>
            </a:r>
            <a:r>
              <a:rPr lang="pt-BR" b="1" dirty="0" smtClean="0"/>
              <a:t>nome</a:t>
            </a:r>
            <a:r>
              <a:rPr lang="pt-BR" dirty="0" smtClean="0"/>
              <a:t>,</a:t>
            </a:r>
            <a:r>
              <a:rPr lang="pt-BR" b="1" dirty="0" smtClean="0"/>
              <a:t>chave</a:t>
            </a:r>
            <a:r>
              <a:rPr lang="pt-BR" dirty="0" smtClean="0"/>
              <a:t>).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914EC-F5A1-4F35-8ECA-5377E6968086}" type="slidenum">
              <a:rPr lang="pt-BR"/>
              <a:pPr>
                <a:defRPr/>
              </a:pPr>
              <a:t>23</a:t>
            </a:fld>
            <a:endParaRPr lang="pt-BR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>Certificados de Chave Pública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pt-BR" sz="2800" dirty="0" smtClean="0"/>
          </a:p>
          <a:p>
            <a:pPr>
              <a:lnSpc>
                <a:spcPct val="90000"/>
              </a:lnSpc>
            </a:pPr>
            <a:r>
              <a:rPr lang="pt-BR" sz="2800" dirty="0" smtClean="0"/>
              <a:t>Um </a:t>
            </a:r>
            <a:r>
              <a:rPr lang="pt-BR" sz="2800" dirty="0" smtClean="0"/>
              <a:t>meio seguro de distribuir chaves públicas para as partes verificadoras dentro de uma rede.</a:t>
            </a:r>
          </a:p>
          <a:p>
            <a:pPr>
              <a:lnSpc>
                <a:spcPct val="90000"/>
              </a:lnSpc>
            </a:pPr>
            <a:endParaRPr lang="pt-BR" sz="2800" dirty="0" smtClean="0"/>
          </a:p>
          <a:p>
            <a:pPr>
              <a:lnSpc>
                <a:spcPct val="90000"/>
              </a:lnSpc>
            </a:pPr>
            <a:r>
              <a:rPr lang="pt-BR" sz="2800" dirty="0" err="1" smtClean="0"/>
              <a:t>Pretty</a:t>
            </a:r>
            <a:r>
              <a:rPr lang="pt-BR" sz="2800" dirty="0" smtClean="0"/>
              <a:t> </a:t>
            </a:r>
            <a:r>
              <a:rPr lang="pt-BR" sz="2800" dirty="0" err="1" smtClean="0"/>
              <a:t>Good</a:t>
            </a:r>
            <a:r>
              <a:rPr lang="pt-BR" sz="2800" dirty="0" smtClean="0"/>
              <a:t> </a:t>
            </a:r>
            <a:r>
              <a:rPr lang="pt-BR" sz="2800" dirty="0" err="1" smtClean="0"/>
              <a:t>Privacy</a:t>
            </a:r>
            <a:r>
              <a:rPr lang="pt-BR" sz="2800" dirty="0" smtClean="0"/>
              <a:t> (PGP</a:t>
            </a:r>
            <a:r>
              <a:rPr lang="pt-BR" sz="2800" dirty="0" smtClean="0"/>
              <a:t>)</a:t>
            </a:r>
          </a:p>
          <a:p>
            <a:pPr>
              <a:lnSpc>
                <a:spcPct val="90000"/>
              </a:lnSpc>
            </a:pPr>
            <a:endParaRPr lang="pt-BR" sz="2800" dirty="0" smtClean="0"/>
          </a:p>
          <a:p>
            <a:pPr>
              <a:lnSpc>
                <a:spcPct val="90000"/>
              </a:lnSpc>
            </a:pPr>
            <a:r>
              <a:rPr lang="pt-BR" sz="2800" dirty="0" smtClean="0"/>
              <a:t>SET (</a:t>
            </a:r>
            <a:r>
              <a:rPr lang="pt-BR" sz="2800" dirty="0" err="1" smtClean="0"/>
              <a:t>Secure</a:t>
            </a:r>
            <a:r>
              <a:rPr lang="pt-BR" sz="2800" dirty="0" smtClean="0"/>
              <a:t> </a:t>
            </a:r>
            <a:r>
              <a:rPr lang="pt-BR" sz="2800" dirty="0" err="1" smtClean="0"/>
              <a:t>Electronic</a:t>
            </a:r>
            <a:r>
              <a:rPr lang="pt-BR" sz="2800" dirty="0" smtClean="0"/>
              <a:t> </a:t>
            </a:r>
            <a:r>
              <a:rPr lang="pt-BR" sz="2800" dirty="0" err="1" smtClean="0"/>
              <a:t>Transactions</a:t>
            </a:r>
            <a:r>
              <a:rPr lang="pt-BR" sz="2800" dirty="0" smtClean="0"/>
              <a:t>)</a:t>
            </a:r>
          </a:p>
          <a:p>
            <a:pPr>
              <a:lnSpc>
                <a:spcPct val="90000"/>
              </a:lnSpc>
            </a:pPr>
            <a:endParaRPr lang="pt-BR" sz="2800" dirty="0" smtClean="0"/>
          </a:p>
          <a:p>
            <a:pPr>
              <a:lnSpc>
                <a:spcPct val="90000"/>
              </a:lnSpc>
            </a:pPr>
            <a:r>
              <a:rPr lang="pt-BR" sz="2800" dirty="0" err="1" smtClean="0"/>
              <a:t>IPSec</a:t>
            </a:r>
            <a:r>
              <a:rPr lang="pt-BR" sz="2800" dirty="0" smtClean="0"/>
              <a:t>  (IP </a:t>
            </a:r>
            <a:r>
              <a:rPr lang="pt-BR" sz="2800" dirty="0" err="1" smtClean="0"/>
              <a:t>Security</a:t>
            </a:r>
            <a:r>
              <a:rPr lang="pt-BR" sz="2800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pt-BR" sz="2800" dirty="0" smtClean="0"/>
          </a:p>
          <a:p>
            <a:pPr>
              <a:lnSpc>
                <a:spcPct val="90000"/>
              </a:lnSpc>
            </a:pPr>
            <a:r>
              <a:rPr lang="pt-BR" sz="2800" dirty="0" smtClean="0"/>
              <a:t>X.509  v3 </a:t>
            </a:r>
            <a:r>
              <a:rPr lang="pt-BR" sz="2800" dirty="0" smtClean="0"/>
              <a:t>(padrão internacional  ITU-1988</a:t>
            </a:r>
            <a:r>
              <a:rPr lang="pt-BR" sz="2800" dirty="0" smtClean="0"/>
              <a:t>, 1993, 1995, </a:t>
            </a:r>
            <a:br>
              <a:rPr lang="pt-BR" sz="2800" dirty="0" smtClean="0"/>
            </a:br>
            <a:r>
              <a:rPr lang="pt-BR" sz="2800" dirty="0" smtClean="0"/>
              <a:t>                   </a:t>
            </a:r>
            <a:r>
              <a:rPr lang="pt-BR" sz="2800" dirty="0" smtClean="0"/>
              <a:t>              IETF-RFC2459-1999</a:t>
            </a:r>
            <a:r>
              <a:rPr lang="pt-BR" sz="2800" dirty="0" smtClean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3600" b="1">
                <a:solidFill>
                  <a:srgbClr val="006600"/>
                </a:solidFill>
              </a:rPr>
              <a:t>Estrutura do Certificado X.509 </a:t>
            </a: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57200" y="1700213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pt-BR" sz="3200">
              <a:solidFill>
                <a:schemeClr val="accent2"/>
              </a:solidFill>
            </a:endParaRPr>
          </a:p>
        </p:txBody>
      </p:sp>
      <p:pic>
        <p:nvPicPr>
          <p:cNvPr id="169988" name="Picture 4" descr="img_estrutu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349500"/>
            <a:ext cx="7043738" cy="3243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F21DD-ECA4-4BAB-A381-AE6C052C13C8}" type="slidenum">
              <a:rPr lang="pt-BR"/>
              <a:pPr>
                <a:defRPr/>
              </a:pPr>
              <a:t>25</a:t>
            </a:fld>
            <a:endParaRPr lang="pt-BR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>Estrutura de Certificado X.509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pt-BR" dirty="0" smtClean="0"/>
          </a:p>
          <a:p>
            <a:pPr marL="609600" indent="-609600">
              <a:buFontTx/>
              <a:buAutoNum type="arabicPeriod"/>
            </a:pPr>
            <a:endParaRPr lang="pt-BR" dirty="0" smtClean="0"/>
          </a:p>
          <a:p>
            <a:pPr marL="609600" indent="-609600">
              <a:buFontTx/>
              <a:buAutoNum type="arabicPeriod"/>
            </a:pPr>
            <a:r>
              <a:rPr lang="pt-BR" dirty="0" smtClean="0"/>
              <a:t>Versão</a:t>
            </a:r>
            <a:endParaRPr lang="pt-BR" dirty="0" smtClean="0"/>
          </a:p>
          <a:p>
            <a:pPr marL="609600" indent="-609600">
              <a:buFontTx/>
              <a:buAutoNum type="arabicPeriod"/>
            </a:pPr>
            <a:r>
              <a:rPr lang="pt-BR" dirty="0" smtClean="0"/>
              <a:t>Número Serial</a:t>
            </a:r>
          </a:p>
          <a:p>
            <a:pPr marL="609600" indent="-609600">
              <a:buFontTx/>
              <a:buAutoNum type="arabicPeriod"/>
            </a:pPr>
            <a:r>
              <a:rPr lang="pt-BR" dirty="0" smtClean="0"/>
              <a:t>Identificador do algoritmo de assinatura</a:t>
            </a:r>
          </a:p>
          <a:p>
            <a:pPr marL="609600" indent="-609600">
              <a:buFontTx/>
              <a:buAutoNum type="arabicPeriod"/>
            </a:pPr>
            <a:r>
              <a:rPr lang="pt-BR" dirty="0" smtClean="0"/>
              <a:t>Nome do Emissor – nome DN da CA que cria e emite.</a:t>
            </a:r>
          </a:p>
          <a:p>
            <a:pPr marL="609600" indent="-609600">
              <a:buFontTx/>
              <a:buAutoNum type="arabicPeriod"/>
            </a:pPr>
            <a:r>
              <a:rPr lang="pt-BR" dirty="0" smtClean="0"/>
              <a:t>Validade</a:t>
            </a:r>
          </a:p>
          <a:p>
            <a:pPr marL="609600" indent="-609600">
              <a:buFontTx/>
              <a:buAutoNum type="arabicPeriod"/>
            </a:pPr>
            <a:endParaRPr lang="pt-BR" dirty="0" smtClean="0"/>
          </a:p>
          <a:p>
            <a:pPr marL="609600" indent="-609600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65B59-5A12-4700-AABD-67885241C68A}" type="slidenum">
              <a:rPr lang="pt-BR"/>
              <a:pPr>
                <a:defRPr/>
              </a:pPr>
              <a:t>26</a:t>
            </a:fld>
            <a:endParaRPr lang="pt-BR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>Estrutura de Certificado X.509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6"/>
            </a:pPr>
            <a:endParaRPr lang="pt-BR" dirty="0" smtClean="0"/>
          </a:p>
          <a:p>
            <a:pPr marL="609600" indent="-609600">
              <a:buFontTx/>
              <a:buAutoNum type="arabicPeriod" startAt="6"/>
            </a:pPr>
            <a:endParaRPr lang="pt-BR" dirty="0" smtClean="0"/>
          </a:p>
          <a:p>
            <a:pPr marL="609600" indent="-609600">
              <a:buFontTx/>
              <a:buAutoNum type="arabicPeriod" startAt="6"/>
            </a:pPr>
            <a:r>
              <a:rPr lang="pt-BR" dirty="0" smtClean="0"/>
              <a:t>Nome </a:t>
            </a:r>
            <a:r>
              <a:rPr lang="pt-BR" dirty="0" smtClean="0"/>
              <a:t>do </a:t>
            </a:r>
            <a:r>
              <a:rPr lang="pt-BR" b="1" dirty="0" smtClean="0"/>
              <a:t>Sujeito</a:t>
            </a:r>
            <a:r>
              <a:rPr lang="pt-BR" dirty="0" smtClean="0"/>
              <a:t> – nome DN da entidade final (</a:t>
            </a:r>
            <a:r>
              <a:rPr lang="pt-BR" b="1" dirty="0" smtClean="0"/>
              <a:t>usuário</a:t>
            </a:r>
            <a:r>
              <a:rPr lang="pt-BR" dirty="0" smtClean="0"/>
              <a:t> ou uma </a:t>
            </a:r>
            <a:r>
              <a:rPr lang="pt-BR" b="1" dirty="0" smtClean="0"/>
              <a:t>empresa</a:t>
            </a:r>
            <a:r>
              <a:rPr lang="pt-BR" dirty="0" smtClean="0"/>
              <a:t>).</a:t>
            </a:r>
          </a:p>
          <a:p>
            <a:pPr marL="609600" indent="-609600">
              <a:buFontTx/>
              <a:buAutoNum type="arabicPeriod" startAt="6"/>
            </a:pPr>
            <a:endParaRPr lang="pt-BR" dirty="0" smtClean="0"/>
          </a:p>
          <a:p>
            <a:pPr marL="609600" indent="-609600">
              <a:buFontTx/>
              <a:buAutoNum type="arabicPeriod" startAt="7"/>
            </a:pPr>
            <a:r>
              <a:rPr lang="pt-BR" dirty="0" smtClean="0"/>
              <a:t>Informação da Chave Pública do sujeito:                           (</a:t>
            </a:r>
            <a:r>
              <a:rPr lang="pt-BR" b="1" dirty="0" smtClean="0"/>
              <a:t>valor</a:t>
            </a:r>
            <a:r>
              <a:rPr lang="pt-BR" dirty="0" smtClean="0"/>
              <a:t> da chave, identificador do </a:t>
            </a:r>
            <a:r>
              <a:rPr lang="pt-BR" b="1" dirty="0" smtClean="0"/>
              <a:t>algoritmo</a:t>
            </a:r>
            <a:r>
              <a:rPr lang="pt-BR" dirty="0" smtClean="0"/>
              <a:t>, </a:t>
            </a:r>
            <a:r>
              <a:rPr lang="pt-BR" b="1" dirty="0" smtClean="0"/>
              <a:t>parâmetros</a:t>
            </a:r>
            <a:r>
              <a:rPr lang="pt-BR" dirty="0" smtClean="0"/>
              <a:t> do mesmo)</a:t>
            </a:r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FontTx/>
              <a:buAutoNum type="arabicPeriod" startAt="8"/>
            </a:pPr>
            <a:endParaRPr lang="pt-B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897A1-C178-4D53-A959-F1664B07C67B}" type="slidenum">
              <a:rPr lang="pt-BR"/>
              <a:pPr>
                <a:defRPr/>
              </a:pPr>
              <a:t>27</a:t>
            </a:fld>
            <a:endParaRPr lang="pt-BR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>Estrutura de Certificado X.509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8"/>
            </a:pPr>
            <a:endParaRPr lang="pt-BR" dirty="0" smtClean="0"/>
          </a:p>
          <a:p>
            <a:pPr marL="609600" indent="-609600">
              <a:buFontTx/>
              <a:buAutoNum type="arabicPeriod" startAt="8"/>
            </a:pPr>
            <a:endParaRPr lang="pt-BR" dirty="0" smtClean="0"/>
          </a:p>
          <a:p>
            <a:pPr marL="609600" indent="-609600">
              <a:buFontTx/>
              <a:buAutoNum type="arabicPeriod" startAt="8"/>
            </a:pPr>
            <a:r>
              <a:rPr lang="pt-BR" dirty="0" smtClean="0"/>
              <a:t>Identificador </a:t>
            </a:r>
            <a:r>
              <a:rPr lang="pt-BR" dirty="0" smtClean="0"/>
              <a:t>único do emissor:</a:t>
            </a:r>
          </a:p>
          <a:p>
            <a:pPr marL="609600" indent="-609600">
              <a:buFontTx/>
              <a:buNone/>
            </a:pPr>
            <a:r>
              <a:rPr lang="pt-BR" dirty="0" smtClean="0"/>
              <a:t>       </a:t>
            </a:r>
            <a:r>
              <a:rPr lang="pt-BR" dirty="0" smtClean="0"/>
              <a:t>     (</a:t>
            </a:r>
            <a:r>
              <a:rPr lang="pt-BR" b="1" dirty="0" smtClean="0"/>
              <a:t>não recomendado</a:t>
            </a:r>
            <a:r>
              <a:rPr lang="pt-BR" dirty="0" smtClean="0"/>
              <a:t> pela RFC 2459)</a:t>
            </a:r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FontTx/>
              <a:buNone/>
            </a:pPr>
            <a:r>
              <a:rPr lang="pt-BR" sz="2000" dirty="0" smtClean="0">
                <a:solidFill>
                  <a:schemeClr val="accent1"/>
                </a:solidFill>
              </a:rPr>
              <a:t>9.</a:t>
            </a:r>
            <a:r>
              <a:rPr lang="pt-BR" sz="2000" dirty="0" smtClean="0">
                <a:solidFill>
                  <a:srgbClr val="C00000"/>
                </a:solidFill>
              </a:rPr>
              <a:t>  </a:t>
            </a:r>
            <a:r>
              <a:rPr lang="pt-BR" sz="2000" dirty="0" smtClean="0">
                <a:solidFill>
                  <a:srgbClr val="C00000"/>
                </a:solidFill>
              </a:rPr>
              <a:t>      </a:t>
            </a:r>
            <a:r>
              <a:rPr lang="pt-BR" dirty="0" smtClean="0"/>
              <a:t>Identificador </a:t>
            </a:r>
            <a:r>
              <a:rPr lang="pt-BR" dirty="0" smtClean="0"/>
              <a:t>único do sujeito:</a:t>
            </a:r>
            <a:br>
              <a:rPr lang="pt-BR" dirty="0" smtClean="0"/>
            </a:br>
            <a:r>
              <a:rPr lang="pt-BR" dirty="0" smtClean="0"/>
              <a:t>  </a:t>
            </a:r>
            <a:r>
              <a:rPr lang="pt-BR" dirty="0" smtClean="0"/>
              <a:t>  (</a:t>
            </a:r>
            <a:r>
              <a:rPr lang="pt-BR" b="1" dirty="0" smtClean="0"/>
              <a:t>não recomendado</a:t>
            </a:r>
            <a:r>
              <a:rPr lang="pt-BR" dirty="0" smtClean="0"/>
              <a:t> pela RFC2459)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7A7B1-424C-4AB3-9D50-406CF5FDC50A}" type="slidenum">
              <a:rPr lang="pt-BR"/>
              <a:pPr>
                <a:defRPr/>
              </a:pPr>
              <a:t>28</a:t>
            </a:fld>
            <a:endParaRPr lang="pt-BR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>Estrutura de Certificado X.509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pt-BR" sz="2000" dirty="0" smtClean="0">
                <a:solidFill>
                  <a:schemeClr val="accent1"/>
                </a:solidFill>
              </a:rPr>
              <a:t>10.   </a:t>
            </a:r>
            <a:r>
              <a:rPr lang="pt-BR" sz="2000" dirty="0" smtClean="0"/>
              <a:t>E</a:t>
            </a:r>
            <a:r>
              <a:rPr lang="pt-BR" dirty="0" smtClean="0"/>
              <a:t>xtensões </a:t>
            </a:r>
            <a:r>
              <a:rPr lang="pt-BR" dirty="0" smtClean="0"/>
              <a:t>de versões de certificados.</a:t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 Identificador de Chave de Autoridade     </a:t>
            </a:r>
            <a:br>
              <a:rPr lang="pt-BR" dirty="0" smtClean="0"/>
            </a:br>
            <a:r>
              <a:rPr lang="pt-BR" dirty="0" smtClean="0"/>
              <a:t> para qualquer </a:t>
            </a:r>
            <a:r>
              <a:rPr lang="pt-BR" u="sng" dirty="0" smtClean="0"/>
              <a:t>certificado auto-assinado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 Identificador de Chave de Sujeito</a:t>
            </a:r>
          </a:p>
          <a:p>
            <a:pPr marL="609600" indent="-609600">
              <a:buFontTx/>
              <a:buNone/>
            </a:pPr>
            <a:r>
              <a:rPr lang="pt-BR" dirty="0" smtClean="0"/>
              <a:t>       </a:t>
            </a:r>
            <a:r>
              <a:rPr lang="pt-BR" dirty="0" smtClean="0"/>
              <a:t>  </a:t>
            </a:r>
            <a:br>
              <a:rPr lang="pt-BR" dirty="0" smtClean="0"/>
            </a:br>
            <a:r>
              <a:rPr lang="pt-BR" dirty="0" smtClean="0"/>
              <a:t> Utilização </a:t>
            </a:r>
            <a:r>
              <a:rPr lang="pt-BR" dirty="0" smtClean="0"/>
              <a:t>de </a:t>
            </a:r>
            <a:r>
              <a:rPr lang="pt-BR" dirty="0" smtClean="0"/>
              <a:t>chave</a:t>
            </a:r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None/>
            </a:pPr>
            <a:r>
              <a:rPr lang="pt-BR" sz="2000" dirty="0" smtClean="0">
                <a:solidFill>
                  <a:schemeClr val="accent1"/>
                </a:solidFill>
              </a:rPr>
              <a:t>11.</a:t>
            </a:r>
            <a:r>
              <a:rPr lang="pt-BR" dirty="0" smtClean="0"/>
              <a:t>  </a:t>
            </a:r>
            <a:r>
              <a:rPr lang="pt-BR" b="1" dirty="0" smtClean="0"/>
              <a:t>Assinatura da CA</a:t>
            </a:r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>
              <a:buFontTx/>
              <a:buNone/>
            </a:pPr>
            <a:endParaRPr lang="pt-BR" dirty="0" smtClean="0"/>
          </a:p>
          <a:p>
            <a:pPr marL="609600" indent="-609600"/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2FB9C-D4DE-4C9F-9B4C-6FE41A66F88D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Nomes de Entidades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sz="2400" smtClean="0"/>
              <a:t>Certificados X.509 v3 concedem flexibilidade para </a:t>
            </a:r>
            <a:r>
              <a:rPr lang="pt-BR" sz="2400" b="1" smtClean="0"/>
              <a:t>nomes de entidades</a:t>
            </a:r>
            <a:r>
              <a:rPr lang="pt-BR" sz="2400" smtClean="0"/>
              <a:t>.</a:t>
            </a:r>
          </a:p>
          <a:p>
            <a:pPr>
              <a:lnSpc>
                <a:spcPct val="80000"/>
              </a:lnSpc>
            </a:pPr>
            <a:endParaRPr lang="pt-BR" sz="2400" smtClean="0"/>
          </a:p>
          <a:p>
            <a:pPr>
              <a:lnSpc>
                <a:spcPct val="80000"/>
              </a:lnSpc>
            </a:pPr>
            <a:r>
              <a:rPr lang="pt-BR" sz="2400" smtClean="0"/>
              <a:t>As entidades podem ser identificadas pelas seguintes formas de nomes: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endereço de e-mail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domínio de Internet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e-mail X.400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nome de diretório X.500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nome de EDI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URI da Web:  URN, URL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smtClean="0"/>
              <a:t>     - endereço 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87624" y="1268760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Comitê Gestor</a:t>
            </a:r>
            <a:endParaRPr lang="pt-BR" sz="1400" dirty="0"/>
          </a:p>
        </p:txBody>
      </p:sp>
      <p:sp>
        <p:nvSpPr>
          <p:cNvPr id="5" name="Retângulo 4"/>
          <p:cNvSpPr/>
          <p:nvPr/>
        </p:nvSpPr>
        <p:spPr>
          <a:xfrm>
            <a:off x="3707904" y="1268760"/>
            <a:ext cx="1728192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 Raiz</a:t>
            </a:r>
            <a:endParaRPr lang="pt-BR" sz="1400" dirty="0"/>
          </a:p>
        </p:txBody>
      </p:sp>
      <p:sp>
        <p:nvSpPr>
          <p:cNvPr id="6" name="Retângulo 5"/>
          <p:cNvSpPr/>
          <p:nvPr/>
        </p:nvSpPr>
        <p:spPr>
          <a:xfrm>
            <a:off x="1187624" y="2204864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COTEC</a:t>
            </a:r>
            <a:endParaRPr lang="pt-BR" sz="1400" dirty="0"/>
          </a:p>
        </p:txBody>
      </p:sp>
      <p:sp>
        <p:nvSpPr>
          <p:cNvPr id="7" name="Retângulo 6"/>
          <p:cNvSpPr/>
          <p:nvPr/>
        </p:nvSpPr>
        <p:spPr>
          <a:xfrm>
            <a:off x="1187624" y="3284984"/>
            <a:ext cx="1512168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 (Nível 1)</a:t>
            </a:r>
            <a:endParaRPr lang="pt-BR" sz="1400" dirty="0"/>
          </a:p>
        </p:txBody>
      </p:sp>
      <p:sp>
        <p:nvSpPr>
          <p:cNvPr id="8" name="Retângulo 7"/>
          <p:cNvSpPr/>
          <p:nvPr/>
        </p:nvSpPr>
        <p:spPr>
          <a:xfrm>
            <a:off x="3707904" y="3284984"/>
            <a:ext cx="172819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 (Nível 1)</a:t>
            </a:r>
            <a:endParaRPr lang="pt-BR" sz="1400" dirty="0"/>
          </a:p>
        </p:txBody>
      </p:sp>
      <p:sp>
        <p:nvSpPr>
          <p:cNvPr id="9" name="Retângulo 8"/>
          <p:cNvSpPr/>
          <p:nvPr/>
        </p:nvSpPr>
        <p:spPr>
          <a:xfrm>
            <a:off x="6300192" y="3284984"/>
            <a:ext cx="1656184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(Nível 1)</a:t>
            </a:r>
            <a:endParaRPr lang="pt-BR" sz="1400" dirty="0"/>
          </a:p>
        </p:txBody>
      </p:sp>
      <p:sp>
        <p:nvSpPr>
          <p:cNvPr id="11" name="Retângulo 10"/>
          <p:cNvSpPr/>
          <p:nvPr/>
        </p:nvSpPr>
        <p:spPr>
          <a:xfrm>
            <a:off x="2483768" y="4437112"/>
            <a:ext cx="16561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 (Nível 2)</a:t>
            </a:r>
            <a:endParaRPr lang="pt-BR" sz="1400" dirty="0"/>
          </a:p>
        </p:txBody>
      </p:sp>
      <p:sp>
        <p:nvSpPr>
          <p:cNvPr id="13" name="Retângulo 12"/>
          <p:cNvSpPr/>
          <p:nvPr/>
        </p:nvSpPr>
        <p:spPr>
          <a:xfrm>
            <a:off x="5148064" y="4437112"/>
            <a:ext cx="158417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AC  (Nível 2)</a:t>
            </a:r>
            <a:endParaRPr lang="pt-BR" sz="1400" dirty="0"/>
          </a:p>
        </p:txBody>
      </p:sp>
      <p:sp>
        <p:nvSpPr>
          <p:cNvPr id="14" name="Elipse 13"/>
          <p:cNvSpPr/>
          <p:nvPr/>
        </p:nvSpPr>
        <p:spPr>
          <a:xfrm>
            <a:off x="179512" y="3212976"/>
            <a:ext cx="576064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AR</a:t>
            </a:r>
            <a:endParaRPr lang="pt-BR" sz="1400" dirty="0"/>
          </a:p>
        </p:txBody>
      </p:sp>
      <p:sp>
        <p:nvSpPr>
          <p:cNvPr id="15" name="Elipse 14"/>
          <p:cNvSpPr/>
          <p:nvPr/>
        </p:nvSpPr>
        <p:spPr>
          <a:xfrm>
            <a:off x="8244408" y="3573016"/>
            <a:ext cx="576064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AR</a:t>
            </a:r>
            <a:endParaRPr lang="pt-BR" sz="1400" dirty="0"/>
          </a:p>
        </p:txBody>
      </p:sp>
      <p:sp>
        <p:nvSpPr>
          <p:cNvPr id="16" name="Elipse 15"/>
          <p:cNvSpPr/>
          <p:nvPr/>
        </p:nvSpPr>
        <p:spPr>
          <a:xfrm>
            <a:off x="8244408" y="2924944"/>
            <a:ext cx="576064" cy="5040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PSS</a:t>
            </a:r>
            <a:endParaRPr lang="pt-BR" sz="1200" dirty="0"/>
          </a:p>
        </p:txBody>
      </p:sp>
      <p:sp>
        <p:nvSpPr>
          <p:cNvPr id="19" name="Retângulo 18"/>
          <p:cNvSpPr/>
          <p:nvPr/>
        </p:nvSpPr>
        <p:spPr>
          <a:xfrm>
            <a:off x="3347864" y="5733256"/>
            <a:ext cx="2592288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Auditorias Independentes</a:t>
            </a:r>
            <a:endParaRPr lang="pt-BR" sz="1400" dirty="0"/>
          </a:p>
        </p:txBody>
      </p:sp>
      <p:sp>
        <p:nvSpPr>
          <p:cNvPr id="22" name="Elipse 21"/>
          <p:cNvSpPr/>
          <p:nvPr/>
        </p:nvSpPr>
        <p:spPr>
          <a:xfrm>
            <a:off x="1259632" y="4005064"/>
            <a:ext cx="648072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PSS</a:t>
            </a:r>
            <a:endParaRPr lang="pt-BR" sz="1400" dirty="0"/>
          </a:p>
        </p:txBody>
      </p:sp>
      <p:sp>
        <p:nvSpPr>
          <p:cNvPr id="23" name="Elipse 22"/>
          <p:cNvSpPr/>
          <p:nvPr/>
        </p:nvSpPr>
        <p:spPr>
          <a:xfrm>
            <a:off x="1259632" y="4797152"/>
            <a:ext cx="648072" cy="57606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AR</a:t>
            </a:r>
            <a:endParaRPr lang="pt-BR" sz="1400" dirty="0"/>
          </a:p>
        </p:txBody>
      </p:sp>
      <p:sp>
        <p:nvSpPr>
          <p:cNvPr id="25" name="Elipse 24"/>
          <p:cNvSpPr/>
          <p:nvPr/>
        </p:nvSpPr>
        <p:spPr>
          <a:xfrm>
            <a:off x="7236296" y="4365104"/>
            <a:ext cx="576064" cy="57606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AR</a:t>
            </a:r>
            <a:endParaRPr lang="pt-BR" sz="1400" dirty="0"/>
          </a:p>
        </p:txBody>
      </p:sp>
      <p:cxnSp>
        <p:nvCxnSpPr>
          <p:cNvPr id="27" name="Conector de seta reta 26"/>
          <p:cNvCxnSpPr/>
          <p:nvPr/>
        </p:nvCxnSpPr>
        <p:spPr>
          <a:xfrm>
            <a:off x="2771800" y="148478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5" idx="2"/>
            <a:endCxn id="8" idx="0"/>
          </p:cNvCxnSpPr>
          <p:nvPr/>
        </p:nvCxnSpPr>
        <p:spPr>
          <a:xfrm>
            <a:off x="4572000" y="1628800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>
            <a:off x="2771800" y="2420888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907704" y="2996952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1907704" y="299695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>
            <a:off x="7236296" y="299695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>
            <a:stCxn id="8" idx="2"/>
          </p:cNvCxnSpPr>
          <p:nvPr/>
        </p:nvCxnSpPr>
        <p:spPr>
          <a:xfrm>
            <a:off x="4572000" y="364502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>
            <a:off x="3203848" y="4077072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3203848" y="40770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>
            <a:endCxn id="13" idx="0"/>
          </p:cNvCxnSpPr>
          <p:nvPr/>
        </p:nvCxnSpPr>
        <p:spPr>
          <a:xfrm>
            <a:off x="5940152" y="40770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>
            <a:stCxn id="13" idx="3"/>
            <a:endCxn id="25" idx="2"/>
          </p:cNvCxnSpPr>
          <p:nvPr/>
        </p:nvCxnSpPr>
        <p:spPr>
          <a:xfrm>
            <a:off x="6732240" y="46531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>
            <a:off x="7956376" y="357301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endCxn id="16" idx="3"/>
          </p:cNvCxnSpPr>
          <p:nvPr/>
        </p:nvCxnSpPr>
        <p:spPr>
          <a:xfrm flipV="1">
            <a:off x="7956376" y="3355183"/>
            <a:ext cx="372395" cy="1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>
            <a:stCxn id="14" idx="6"/>
            <a:endCxn id="7" idx="1"/>
          </p:cNvCxnSpPr>
          <p:nvPr/>
        </p:nvCxnSpPr>
        <p:spPr>
          <a:xfrm>
            <a:off x="755576" y="34650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>
            <a:stCxn id="22" idx="5"/>
          </p:cNvCxnSpPr>
          <p:nvPr/>
        </p:nvCxnSpPr>
        <p:spPr>
          <a:xfrm>
            <a:off x="1812796" y="4496765"/>
            <a:ext cx="670972" cy="12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>
            <a:stCxn id="23" idx="0"/>
          </p:cNvCxnSpPr>
          <p:nvPr/>
        </p:nvCxnSpPr>
        <p:spPr>
          <a:xfrm>
            <a:off x="1583668" y="4797152"/>
            <a:ext cx="90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de seta reta 97"/>
          <p:cNvCxnSpPr/>
          <p:nvPr/>
        </p:nvCxnSpPr>
        <p:spPr>
          <a:xfrm>
            <a:off x="1547664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99"/>
          <p:cNvCxnSpPr/>
          <p:nvPr/>
        </p:nvCxnSpPr>
        <p:spPr>
          <a:xfrm>
            <a:off x="7524328" y="50131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de seta reta 101"/>
          <p:cNvCxnSpPr/>
          <p:nvPr/>
        </p:nvCxnSpPr>
        <p:spPr>
          <a:xfrm>
            <a:off x="8532440" y="41490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de seta reta 103"/>
          <p:cNvCxnSpPr/>
          <p:nvPr/>
        </p:nvCxnSpPr>
        <p:spPr>
          <a:xfrm>
            <a:off x="467544" y="378904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2267744" y="40466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               ESTRUTURA   DA   ICP-BRASIL</a:t>
            </a:r>
            <a:br>
              <a:rPr lang="pt-BR" sz="1600" dirty="0" smtClean="0"/>
            </a:br>
            <a:r>
              <a:rPr lang="pt-BR" sz="1600" dirty="0" smtClean="0"/>
              <a:t>                 Organograma  Simplificado</a:t>
            </a:r>
            <a:endParaRPr lang="pt-BR" sz="1600" dirty="0"/>
          </a:p>
        </p:txBody>
      </p:sp>
      <p:sp>
        <p:nvSpPr>
          <p:cNvPr id="107" name="CaixaDeTexto 106"/>
          <p:cNvSpPr txBox="1"/>
          <p:nvPr/>
        </p:nvSpPr>
        <p:spPr>
          <a:xfrm>
            <a:off x="1043608" y="573325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      Titulares</a:t>
            </a:r>
            <a:endParaRPr lang="pt-BR" sz="1200" dirty="0"/>
          </a:p>
        </p:txBody>
      </p:sp>
      <p:sp>
        <p:nvSpPr>
          <p:cNvPr id="108" name="CaixaDeTexto 107"/>
          <p:cNvSpPr txBox="1"/>
          <p:nvPr/>
        </p:nvSpPr>
        <p:spPr>
          <a:xfrm>
            <a:off x="7020272" y="537321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     Titulares</a:t>
            </a:r>
            <a:endParaRPr lang="pt-BR" sz="1200" dirty="0"/>
          </a:p>
        </p:txBody>
      </p:sp>
      <p:sp>
        <p:nvSpPr>
          <p:cNvPr id="109" name="CaixaDeTexto 108"/>
          <p:cNvSpPr txBox="1"/>
          <p:nvPr/>
        </p:nvSpPr>
        <p:spPr>
          <a:xfrm>
            <a:off x="0" y="4077072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    Titulares</a:t>
            </a:r>
            <a:endParaRPr lang="pt-BR" sz="1200" dirty="0"/>
          </a:p>
        </p:txBody>
      </p:sp>
      <p:sp>
        <p:nvSpPr>
          <p:cNvPr id="110" name="CaixaDeTexto 109"/>
          <p:cNvSpPr txBox="1"/>
          <p:nvPr/>
        </p:nvSpPr>
        <p:spPr>
          <a:xfrm>
            <a:off x="8172400" y="450912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Titulares</a:t>
            </a:r>
            <a:endParaRPr lang="pt-BR" sz="1200" dirty="0"/>
          </a:p>
        </p:txBody>
      </p:sp>
      <p:sp>
        <p:nvSpPr>
          <p:cNvPr id="111" name="CaixaDeTexto 110"/>
          <p:cNvSpPr txBox="1"/>
          <p:nvPr/>
        </p:nvSpPr>
        <p:spPr>
          <a:xfrm>
            <a:off x="395536" y="6381328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   Ribeiro , A. M.  </a:t>
            </a:r>
            <a:r>
              <a:rPr lang="pt-BR" sz="1100" dirty="0" err="1"/>
              <a:t>e</a:t>
            </a:r>
            <a:r>
              <a:rPr lang="pt-BR" sz="1100" dirty="0" err="1" smtClean="0"/>
              <a:t>t</a:t>
            </a:r>
            <a:r>
              <a:rPr lang="pt-BR" sz="1100" dirty="0" smtClean="0"/>
              <a:t> ali </a:t>
            </a:r>
            <a:endParaRPr lang="pt-BR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A6F8F-6D75-4E4C-B802-6400033A1E80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Nomes de Entidades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Em um </a:t>
            </a:r>
            <a:r>
              <a:rPr lang="pt-BR" b="1" smtClean="0"/>
              <a:t>certificado de chave pública</a:t>
            </a:r>
            <a:r>
              <a:rPr lang="pt-BR" smtClean="0"/>
              <a:t>, os </a:t>
            </a:r>
            <a:r>
              <a:rPr lang="pt-BR" b="1" smtClean="0"/>
              <a:t>nomes</a:t>
            </a:r>
            <a:r>
              <a:rPr lang="pt-BR" smtClean="0"/>
              <a:t> de entidades (emissor e sujeito) devem ser </a:t>
            </a:r>
            <a:r>
              <a:rPr lang="pt-BR" b="1" smtClean="0"/>
              <a:t>únicos</a:t>
            </a:r>
            <a:r>
              <a:rPr lang="pt-BR" smtClean="0"/>
              <a:t>.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Dat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32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3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4FEB6-A27E-45D3-8680-EFCD7A939681}" type="slidenum">
              <a:rPr lang="pt-BR"/>
              <a:pPr>
                <a:defRPr/>
              </a:pPr>
              <a:t>31</a:t>
            </a:fld>
            <a:endParaRPr lang="pt-BR"/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de uma ICP (PKI)</a:t>
            </a:r>
            <a:endParaRPr lang="pt-BR" dirty="0" smtClean="0"/>
          </a:p>
        </p:txBody>
      </p:sp>
      <p:sp>
        <p:nvSpPr>
          <p:cNvPr id="65542" name="Rectangle 11"/>
          <p:cNvSpPr>
            <a:spLocks noChangeArrowheads="1"/>
          </p:cNvSpPr>
          <p:nvPr/>
        </p:nvSpPr>
        <p:spPr bwMode="auto">
          <a:xfrm>
            <a:off x="3492500" y="2060575"/>
            <a:ext cx="2087563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b="1" dirty="0">
                <a:latin typeface="Calibri" pitchFamily="34" charset="0"/>
              </a:rPr>
              <a:t>Autoridade </a:t>
            </a:r>
            <a:br>
              <a:rPr lang="pt-BR" b="1" dirty="0">
                <a:latin typeface="Calibri" pitchFamily="34" charset="0"/>
              </a:rPr>
            </a:br>
            <a:r>
              <a:rPr lang="pt-BR" b="1" dirty="0">
                <a:latin typeface="Calibri" pitchFamily="34" charset="0"/>
              </a:rPr>
              <a:t>Certificadora (CA)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2555875" y="3500438"/>
            <a:ext cx="2016125" cy="720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</a:rPr>
              <a:t>Autoridade </a:t>
            </a:r>
            <a:br>
              <a:rPr lang="pt-BR" b="1" dirty="0">
                <a:latin typeface="+mn-lt"/>
              </a:rPr>
            </a:br>
            <a:r>
              <a:rPr lang="pt-BR" b="1" dirty="0">
                <a:latin typeface="+mn-lt"/>
              </a:rPr>
              <a:t>Registradora (RA)</a:t>
            </a:r>
          </a:p>
        </p:txBody>
      </p:sp>
      <p:sp>
        <p:nvSpPr>
          <p:cNvPr id="65544" name="Line 16"/>
          <p:cNvSpPr>
            <a:spLocks noChangeShapeType="1"/>
          </p:cNvSpPr>
          <p:nvPr/>
        </p:nvSpPr>
        <p:spPr bwMode="auto">
          <a:xfrm flipV="1">
            <a:off x="1692275" y="4292600"/>
            <a:ext cx="7191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45" name="Line 18"/>
          <p:cNvSpPr>
            <a:spLocks noChangeShapeType="1"/>
          </p:cNvSpPr>
          <p:nvPr/>
        </p:nvSpPr>
        <p:spPr bwMode="auto">
          <a:xfrm flipH="1" flipV="1">
            <a:off x="33480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46" name="Line 19"/>
          <p:cNvSpPr>
            <a:spLocks noChangeShapeType="1"/>
          </p:cNvSpPr>
          <p:nvPr/>
        </p:nvSpPr>
        <p:spPr bwMode="auto">
          <a:xfrm flipH="1" flipV="1">
            <a:off x="4716463" y="422116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47" name="Line 20"/>
          <p:cNvSpPr>
            <a:spLocks noChangeShapeType="1"/>
          </p:cNvSpPr>
          <p:nvPr/>
        </p:nvSpPr>
        <p:spPr bwMode="auto">
          <a:xfrm flipV="1">
            <a:off x="3132138" y="2924175"/>
            <a:ext cx="10080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48" name="Line 21"/>
          <p:cNvSpPr>
            <a:spLocks noChangeShapeType="1"/>
          </p:cNvSpPr>
          <p:nvPr/>
        </p:nvSpPr>
        <p:spPr bwMode="auto">
          <a:xfrm flipH="1">
            <a:off x="3851275" y="2924175"/>
            <a:ext cx="10080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49" name="Line 22"/>
          <p:cNvSpPr>
            <a:spLocks noChangeShapeType="1"/>
          </p:cNvSpPr>
          <p:nvPr/>
        </p:nvSpPr>
        <p:spPr bwMode="auto">
          <a:xfrm flipH="1">
            <a:off x="1979613" y="242093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50" name="computr2"/>
          <p:cNvSpPr>
            <a:spLocks noEditPoints="1" noChangeArrowheads="1"/>
          </p:cNvSpPr>
          <p:nvPr/>
        </p:nvSpPr>
        <p:spPr bwMode="auto">
          <a:xfrm rot="10748969" flipV="1">
            <a:off x="1187450" y="4940300"/>
            <a:ext cx="855663" cy="787400"/>
          </a:xfrm>
          <a:custGeom>
            <a:avLst/>
            <a:gdLst>
              <a:gd name="T0" fmla="*/ 427832 w 21600"/>
              <a:gd name="T1" fmla="*/ 0 h 21600"/>
              <a:gd name="T2" fmla="*/ 427832 w 21600"/>
              <a:gd name="T3" fmla="*/ 787400 h 21600"/>
              <a:gd name="T4" fmla="*/ 686353 w 21600"/>
              <a:gd name="T5" fmla="*/ 0 h 21600"/>
              <a:gd name="T6" fmla="*/ 169310 w 21600"/>
              <a:gd name="T7" fmla="*/ 0 h 21600"/>
              <a:gd name="T8" fmla="*/ 169310 w 21600"/>
              <a:gd name="T9" fmla="*/ 423993 h 21600"/>
              <a:gd name="T10" fmla="*/ 686353 w 21600"/>
              <a:gd name="T11" fmla="*/ 423993 h 21600"/>
              <a:gd name="T12" fmla="*/ 169310 w 21600"/>
              <a:gd name="T13" fmla="*/ 212015 h 21600"/>
              <a:gd name="T14" fmla="*/ 686353 w 21600"/>
              <a:gd name="T15" fmla="*/ 212015 h 21600"/>
              <a:gd name="T16" fmla="*/ 745853 w 21600"/>
              <a:gd name="T17" fmla="*/ 575422 h 21600"/>
              <a:gd name="T18" fmla="*/ 109810 w 21600"/>
              <a:gd name="T19" fmla="*/ 575422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1" name="computr2"/>
          <p:cNvSpPr>
            <a:spLocks noEditPoints="1" noChangeArrowheads="1"/>
          </p:cNvSpPr>
          <p:nvPr/>
        </p:nvSpPr>
        <p:spPr bwMode="auto">
          <a:xfrm rot="10748969" flipV="1">
            <a:off x="3054350" y="4941888"/>
            <a:ext cx="868363" cy="788987"/>
          </a:xfrm>
          <a:custGeom>
            <a:avLst/>
            <a:gdLst>
              <a:gd name="T0" fmla="*/ 434182 w 21600"/>
              <a:gd name="T1" fmla="*/ 0 h 21600"/>
              <a:gd name="T2" fmla="*/ 434182 w 21600"/>
              <a:gd name="T3" fmla="*/ 788987 h 21600"/>
              <a:gd name="T4" fmla="*/ 696540 w 21600"/>
              <a:gd name="T5" fmla="*/ 0 h 21600"/>
              <a:gd name="T6" fmla="*/ 171823 w 21600"/>
              <a:gd name="T7" fmla="*/ 0 h 21600"/>
              <a:gd name="T8" fmla="*/ 171823 w 21600"/>
              <a:gd name="T9" fmla="*/ 424848 h 21600"/>
              <a:gd name="T10" fmla="*/ 696540 w 21600"/>
              <a:gd name="T11" fmla="*/ 424848 h 21600"/>
              <a:gd name="T12" fmla="*/ 171823 w 21600"/>
              <a:gd name="T13" fmla="*/ 212442 h 21600"/>
              <a:gd name="T14" fmla="*/ 696540 w 21600"/>
              <a:gd name="T15" fmla="*/ 212442 h 21600"/>
              <a:gd name="T16" fmla="*/ 756923 w 21600"/>
              <a:gd name="T17" fmla="*/ 576581 h 21600"/>
              <a:gd name="T18" fmla="*/ 111440 w 21600"/>
              <a:gd name="T19" fmla="*/ 576581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2" name="computr2"/>
          <p:cNvSpPr>
            <a:spLocks noEditPoints="1" noChangeArrowheads="1"/>
          </p:cNvSpPr>
          <p:nvPr/>
        </p:nvSpPr>
        <p:spPr bwMode="auto">
          <a:xfrm>
            <a:off x="5003800" y="4941888"/>
            <a:ext cx="863600" cy="792162"/>
          </a:xfrm>
          <a:custGeom>
            <a:avLst/>
            <a:gdLst>
              <a:gd name="T0" fmla="*/ 431800 w 21600"/>
              <a:gd name="T1" fmla="*/ 0 h 21600"/>
              <a:gd name="T2" fmla="*/ 431800 w 21600"/>
              <a:gd name="T3" fmla="*/ 792162 h 21600"/>
              <a:gd name="T4" fmla="*/ 692719 w 21600"/>
              <a:gd name="T5" fmla="*/ 0 h 21600"/>
              <a:gd name="T6" fmla="*/ 170881 w 21600"/>
              <a:gd name="T7" fmla="*/ 0 h 21600"/>
              <a:gd name="T8" fmla="*/ 170881 w 21600"/>
              <a:gd name="T9" fmla="*/ 426557 h 21600"/>
              <a:gd name="T10" fmla="*/ 692719 w 21600"/>
              <a:gd name="T11" fmla="*/ 426557 h 21600"/>
              <a:gd name="T12" fmla="*/ 170881 w 21600"/>
              <a:gd name="T13" fmla="*/ 213297 h 21600"/>
              <a:gd name="T14" fmla="*/ 692719 w 21600"/>
              <a:gd name="T15" fmla="*/ 213297 h 21600"/>
              <a:gd name="T16" fmla="*/ 752771 w 21600"/>
              <a:gd name="T17" fmla="*/ 578902 h 21600"/>
              <a:gd name="T18" fmla="*/ 110829 w 21600"/>
              <a:gd name="T19" fmla="*/ 578902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3" name="computr3"/>
          <p:cNvSpPr>
            <a:spLocks noEditPoints="1" noChangeArrowheads="1"/>
          </p:cNvSpPr>
          <p:nvPr/>
        </p:nvSpPr>
        <p:spPr bwMode="auto">
          <a:xfrm flipH="1">
            <a:off x="539750" y="1700213"/>
            <a:ext cx="1368425" cy="1441450"/>
          </a:xfrm>
          <a:custGeom>
            <a:avLst/>
            <a:gdLst>
              <a:gd name="T0" fmla="*/ 0 w 21600"/>
              <a:gd name="T1" fmla="*/ 720725 h 21600"/>
              <a:gd name="T2" fmla="*/ 684213 w 21600"/>
              <a:gd name="T3" fmla="*/ 0 h 21600"/>
              <a:gd name="T4" fmla="*/ 684213 w 21600"/>
              <a:gd name="T5" fmla="*/ 1441450 h 21600"/>
              <a:gd name="T6" fmla="*/ 1148907 w 21600"/>
              <a:gd name="T7" fmla="*/ 7207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gradFill rotWithShape="1">
            <a:gsLst>
              <a:gs pos="0">
                <a:srgbClr val="FFFFCC"/>
              </a:gs>
              <a:gs pos="50000">
                <a:srgbClr val="76765E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4" name="AutoShape 28"/>
          <p:cNvSpPr>
            <a:spLocks noChangeArrowheads="1"/>
          </p:cNvSpPr>
          <p:nvPr/>
        </p:nvSpPr>
        <p:spPr bwMode="auto">
          <a:xfrm>
            <a:off x="6732588" y="2492896"/>
            <a:ext cx="1223962" cy="1512367"/>
          </a:xfrm>
          <a:prstGeom prst="flowChartMagneticDisk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b="1" dirty="0">
                <a:solidFill>
                  <a:schemeClr val="tx2"/>
                </a:solidFill>
                <a:latin typeface="Calibri" pitchFamily="34" charset="0"/>
              </a:rPr>
              <a:t>Diretório</a:t>
            </a:r>
            <a:br>
              <a:rPr lang="pt-BR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pt-BR" b="1" dirty="0" smtClean="0">
                <a:solidFill>
                  <a:schemeClr val="tx2"/>
                </a:solidFill>
                <a:latin typeface="Calibri" pitchFamily="34" charset="0"/>
              </a:rPr>
              <a:t>X.500</a:t>
            </a:r>
            <a:endParaRPr lang="pt-BR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5555" name="Text Box 33"/>
          <p:cNvSpPr txBox="1">
            <a:spLocks noChangeArrowheads="1"/>
          </p:cNvSpPr>
          <p:nvPr/>
        </p:nvSpPr>
        <p:spPr bwMode="auto">
          <a:xfrm>
            <a:off x="468313" y="3213100"/>
            <a:ext cx="15827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latin typeface="Calibri" pitchFamily="34" charset="0"/>
              </a:rPr>
              <a:t>Servidor de Recuperação de Chave</a:t>
            </a:r>
          </a:p>
        </p:txBody>
      </p:sp>
      <p:sp>
        <p:nvSpPr>
          <p:cNvPr id="65556" name="Text Box 34"/>
          <p:cNvSpPr txBox="1">
            <a:spLocks noChangeArrowheads="1"/>
          </p:cNvSpPr>
          <p:nvPr/>
        </p:nvSpPr>
        <p:spPr bwMode="auto">
          <a:xfrm>
            <a:off x="2051050" y="4941888"/>
            <a:ext cx="1008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latin typeface="Calibri" pitchFamily="34" charset="0"/>
              </a:rPr>
              <a:t>Usuários     </a:t>
            </a:r>
            <a:br>
              <a:rPr lang="pt-BR" sz="1400" b="1">
                <a:latin typeface="Calibri" pitchFamily="34" charset="0"/>
              </a:rPr>
            </a:br>
            <a:r>
              <a:rPr lang="pt-BR" sz="1400" b="1">
                <a:latin typeface="Calibri" pitchFamily="34" charset="0"/>
              </a:rPr>
              <a:t>   Finais</a:t>
            </a:r>
          </a:p>
        </p:txBody>
      </p:sp>
      <p:sp>
        <p:nvSpPr>
          <p:cNvPr id="65557" name="Text Box 35"/>
          <p:cNvSpPr txBox="1">
            <a:spLocks noChangeArrowheads="1"/>
          </p:cNvSpPr>
          <p:nvPr/>
        </p:nvSpPr>
        <p:spPr bwMode="auto">
          <a:xfrm>
            <a:off x="3995738" y="4941888"/>
            <a:ext cx="10080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latin typeface="Calibri" pitchFamily="34" charset="0"/>
              </a:rPr>
              <a:t>Usuários</a:t>
            </a:r>
            <a:br>
              <a:rPr lang="pt-BR" sz="1400" b="1">
                <a:latin typeface="Calibri" pitchFamily="34" charset="0"/>
              </a:rPr>
            </a:br>
            <a:r>
              <a:rPr lang="pt-BR" sz="1400" b="1">
                <a:latin typeface="Calibri" pitchFamily="34" charset="0"/>
              </a:rPr>
              <a:t>  Finais</a:t>
            </a:r>
          </a:p>
        </p:txBody>
      </p:sp>
      <p:sp>
        <p:nvSpPr>
          <p:cNvPr id="65558" name="Line 36"/>
          <p:cNvSpPr>
            <a:spLocks noChangeShapeType="1"/>
          </p:cNvSpPr>
          <p:nvPr/>
        </p:nvSpPr>
        <p:spPr bwMode="auto">
          <a:xfrm>
            <a:off x="5651500" y="2492375"/>
            <a:ext cx="935038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59" name="Text Box 37"/>
          <p:cNvSpPr txBox="1">
            <a:spLocks noChangeArrowheads="1"/>
          </p:cNvSpPr>
          <p:nvPr/>
        </p:nvSpPr>
        <p:spPr bwMode="auto">
          <a:xfrm>
            <a:off x="2987675" y="436562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1</a:t>
            </a:r>
          </a:p>
        </p:txBody>
      </p:sp>
      <p:sp>
        <p:nvSpPr>
          <p:cNvPr id="65560" name="Text Box 38"/>
          <p:cNvSpPr txBox="1">
            <a:spLocks noChangeArrowheads="1"/>
          </p:cNvSpPr>
          <p:nvPr/>
        </p:nvSpPr>
        <p:spPr bwMode="auto">
          <a:xfrm>
            <a:off x="3132138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2</a:t>
            </a:r>
          </a:p>
        </p:txBody>
      </p:sp>
      <p:sp>
        <p:nvSpPr>
          <p:cNvPr id="65561" name="Text Box 39"/>
          <p:cNvSpPr txBox="1">
            <a:spLocks noChangeArrowheads="1"/>
          </p:cNvSpPr>
          <p:nvPr/>
        </p:nvSpPr>
        <p:spPr bwMode="auto">
          <a:xfrm>
            <a:off x="2608263" y="1989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3</a:t>
            </a:r>
          </a:p>
        </p:txBody>
      </p:sp>
      <p:sp>
        <p:nvSpPr>
          <p:cNvPr id="65562" name="Text Box 40"/>
          <p:cNvSpPr txBox="1">
            <a:spLocks noChangeArrowheads="1"/>
          </p:cNvSpPr>
          <p:nvPr/>
        </p:nvSpPr>
        <p:spPr bwMode="auto">
          <a:xfrm>
            <a:off x="4572000" y="306863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5</a:t>
            </a:r>
          </a:p>
        </p:txBody>
      </p:sp>
      <p:sp>
        <p:nvSpPr>
          <p:cNvPr id="65563" name="Text Box 41"/>
          <p:cNvSpPr txBox="1">
            <a:spLocks noChangeArrowheads="1"/>
          </p:cNvSpPr>
          <p:nvPr/>
        </p:nvSpPr>
        <p:spPr bwMode="auto">
          <a:xfrm>
            <a:off x="6064250" y="2492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4</a:t>
            </a:r>
          </a:p>
        </p:txBody>
      </p:sp>
      <p:sp>
        <p:nvSpPr>
          <p:cNvPr id="65564" name="Line 42"/>
          <p:cNvSpPr>
            <a:spLocks noChangeShapeType="1"/>
          </p:cNvSpPr>
          <p:nvPr/>
        </p:nvSpPr>
        <p:spPr bwMode="auto">
          <a:xfrm>
            <a:off x="35639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65" name="Text Box 43"/>
          <p:cNvSpPr txBox="1">
            <a:spLocks noChangeArrowheads="1"/>
          </p:cNvSpPr>
          <p:nvPr/>
        </p:nvSpPr>
        <p:spPr bwMode="auto">
          <a:xfrm>
            <a:off x="3563938" y="43656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6</a:t>
            </a:r>
          </a:p>
        </p:txBody>
      </p:sp>
      <p:sp>
        <p:nvSpPr>
          <p:cNvPr id="65566" name="Line 44"/>
          <p:cNvSpPr>
            <a:spLocks noChangeShapeType="1"/>
          </p:cNvSpPr>
          <p:nvPr/>
        </p:nvSpPr>
        <p:spPr bwMode="auto">
          <a:xfrm flipH="1">
            <a:off x="1835150" y="4365625"/>
            <a:ext cx="7207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67" name="Line 45"/>
          <p:cNvSpPr>
            <a:spLocks noChangeShapeType="1"/>
          </p:cNvSpPr>
          <p:nvPr/>
        </p:nvSpPr>
        <p:spPr bwMode="auto">
          <a:xfrm>
            <a:off x="4643438" y="4365625"/>
            <a:ext cx="5048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5568" name="Text Box 47"/>
          <p:cNvSpPr txBox="1">
            <a:spLocks noChangeArrowheads="1"/>
          </p:cNvSpPr>
          <p:nvPr/>
        </p:nvSpPr>
        <p:spPr bwMode="auto">
          <a:xfrm>
            <a:off x="7019925" y="1916113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latin typeface="Calibri" pitchFamily="34" charset="0"/>
              </a:rPr>
              <a:t>Repositório de</a:t>
            </a:r>
            <a:br>
              <a:rPr lang="pt-BR" sz="1400" b="1">
                <a:latin typeface="Calibri" pitchFamily="34" charset="0"/>
              </a:rPr>
            </a:br>
            <a:r>
              <a:rPr lang="pt-BR" sz="1400" b="1">
                <a:latin typeface="Calibri" pitchFamily="34" charset="0"/>
              </a:rPr>
              <a:t>Certificados</a:t>
            </a:r>
          </a:p>
        </p:txBody>
      </p:sp>
      <p:sp>
        <p:nvSpPr>
          <p:cNvPr id="65569" name="printer2"/>
          <p:cNvSpPr>
            <a:spLocks noEditPoints="1" noChangeArrowheads="1"/>
          </p:cNvSpPr>
          <p:nvPr/>
        </p:nvSpPr>
        <p:spPr bwMode="auto">
          <a:xfrm rot="10800000" flipV="1">
            <a:off x="6588125" y="5013325"/>
            <a:ext cx="647700" cy="576263"/>
          </a:xfrm>
          <a:custGeom>
            <a:avLst/>
            <a:gdLst>
              <a:gd name="T0" fmla="*/ 320042 w 21600"/>
              <a:gd name="T1" fmla="*/ 0 h 21600"/>
              <a:gd name="T2" fmla="*/ 575314 w 21600"/>
              <a:gd name="T3" fmla="*/ 0 h 21600"/>
              <a:gd name="T4" fmla="*/ 647700 w 21600"/>
              <a:gd name="T5" fmla="*/ 125471 h 21600"/>
              <a:gd name="T6" fmla="*/ 647700 w 21600"/>
              <a:gd name="T7" fmla="*/ 288132 h 21600"/>
              <a:gd name="T8" fmla="*/ 647700 w 21600"/>
              <a:gd name="T9" fmla="*/ 441482 h 21600"/>
              <a:gd name="T10" fmla="*/ 541009 w 21600"/>
              <a:gd name="T11" fmla="*/ 576263 h 21600"/>
              <a:gd name="T12" fmla="*/ 320042 w 21600"/>
              <a:gd name="T13" fmla="*/ 576263 h 21600"/>
              <a:gd name="T14" fmla="*/ 95236 w 21600"/>
              <a:gd name="T15" fmla="*/ 576263 h 21600"/>
              <a:gd name="T16" fmla="*/ 0 w 21600"/>
              <a:gd name="T17" fmla="*/ 441482 h 21600"/>
              <a:gd name="T18" fmla="*/ 0 w 21600"/>
              <a:gd name="T19" fmla="*/ 288132 h 21600"/>
              <a:gd name="T20" fmla="*/ 0 w 21600"/>
              <a:gd name="T21" fmla="*/ 125471 h 21600"/>
              <a:gd name="T22" fmla="*/ 72386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E649C-5D83-4BF6-81B6-A80DA7B6CB41}" type="slidenum">
              <a:rPr lang="pt-BR"/>
              <a:pPr>
                <a:defRPr/>
              </a:pPr>
              <a:t>32</a:t>
            </a:fld>
            <a:endParaRPr lang="pt-BR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Componentes de uma PKI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 smtClean="0"/>
          </a:p>
          <a:p>
            <a:endParaRPr lang="pt-BR" b="1" dirty="0" smtClean="0"/>
          </a:p>
          <a:p>
            <a:r>
              <a:rPr lang="pt-BR" b="1" dirty="0" smtClean="0"/>
              <a:t>Autoridade </a:t>
            </a:r>
            <a:r>
              <a:rPr lang="pt-BR" b="1" dirty="0" smtClean="0"/>
              <a:t>Certificadora (CA)</a:t>
            </a:r>
          </a:p>
          <a:p>
            <a:r>
              <a:rPr lang="pt-BR" b="1" dirty="0" smtClean="0"/>
              <a:t>Autoridade Registradora (RA)</a:t>
            </a:r>
          </a:p>
          <a:p>
            <a:r>
              <a:rPr lang="pt-BR" b="1" dirty="0" smtClean="0"/>
              <a:t>Diretório de </a:t>
            </a:r>
            <a:r>
              <a:rPr lang="pt-BR" b="1" dirty="0" smtClean="0"/>
              <a:t>Certificados (X.500</a:t>
            </a:r>
            <a:r>
              <a:rPr lang="pt-BR" b="1" dirty="0" smtClean="0"/>
              <a:t>)</a:t>
            </a:r>
          </a:p>
          <a:p>
            <a:r>
              <a:rPr lang="pt-BR" b="1" dirty="0" smtClean="0"/>
              <a:t>Servidor de Recuperação de Chave </a:t>
            </a:r>
          </a:p>
          <a:p>
            <a:r>
              <a:rPr lang="pt-BR" b="1" dirty="0" smtClean="0"/>
              <a:t>Protocolos de Gerenciamento</a:t>
            </a:r>
          </a:p>
          <a:p>
            <a:r>
              <a:rPr lang="pt-BR" b="1" dirty="0" smtClean="0"/>
              <a:t>Protocolos Operacionais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Protocolos de Gerenciamento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Comunicação </a:t>
            </a:r>
            <a:r>
              <a:rPr lang="pt-BR" sz="3600" b="1" dirty="0" smtClean="0"/>
              <a:t>on-line com os usuários finais e o gerenciamento dentro de uma </a:t>
            </a:r>
            <a:r>
              <a:rPr lang="pt-BR" sz="3600" b="1" dirty="0" smtClean="0"/>
              <a:t>ICP: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pt-BR" b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400" dirty="0" smtClean="0"/>
              <a:t>Entre RA e um usuário final.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400" dirty="0" smtClean="0"/>
              <a:t>Entre duas </a:t>
            </a:r>
            <a:r>
              <a:rPr lang="pt-BR" sz="3400" dirty="0" err="1" smtClean="0"/>
              <a:t>CAs</a:t>
            </a:r>
            <a:r>
              <a:rPr lang="pt-BR" sz="3400" dirty="0" smtClean="0"/>
              <a:t>.</a:t>
            </a:r>
          </a:p>
          <a:p>
            <a:pPr lvl="1" fontAlgn="auto">
              <a:spcAft>
                <a:spcPts val="0"/>
              </a:spcAft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Funções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b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Inicialização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Registro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Certificação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Recuperação de chave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Atualização de chave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Revogação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3800" dirty="0" smtClean="0"/>
              <a:t>Certificação cruzada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Protocolos Operacionais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Permitem </a:t>
            </a:r>
            <a:r>
              <a:rPr lang="pt-BR" dirty="0" smtClean="0"/>
              <a:t>a </a:t>
            </a:r>
            <a:r>
              <a:rPr lang="pt-BR" b="1" dirty="0" smtClean="0"/>
              <a:t>transferência de certificados e das informações de status de revogação, entre diretórios, usuários finais e parte verificadoras.</a:t>
            </a:r>
            <a:endParaRPr lang="pt-B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X.509 não especifica nenhum único protocolo operacional para uso dentro de um domínio de ICP.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Protocolos usados: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HTTP,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FTP,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err="1" smtClean="0"/>
              <a:t>LDAP-</a:t>
            </a:r>
            <a:r>
              <a:rPr lang="pt-BR" i="1" dirty="0" err="1" smtClean="0"/>
              <a:t>LightweightDiretoryAccessProtocol</a:t>
            </a:r>
            <a:endParaRPr lang="pt-BR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i="1" dirty="0" smtClean="0"/>
              <a:t>Email 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2008-0930-4662-9D97-44F3EEA6EC4D}" type="slidenum">
              <a:rPr lang="pt-BR"/>
              <a:pPr>
                <a:defRPr/>
              </a:pPr>
              <a:t>35</a:t>
            </a:fld>
            <a:endParaRPr lang="pt-BR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Partes de sistema PKI 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b="1" dirty="0" smtClean="0"/>
          </a:p>
          <a:p>
            <a:r>
              <a:rPr lang="pt-BR" b="1" dirty="0" err="1" smtClean="0"/>
              <a:t>Infra-estrutura</a:t>
            </a:r>
            <a:r>
              <a:rPr lang="pt-BR" b="1" dirty="0" smtClean="0"/>
              <a:t> </a:t>
            </a:r>
            <a:r>
              <a:rPr lang="pt-BR" b="1" dirty="0" smtClean="0"/>
              <a:t>PKI</a:t>
            </a:r>
          </a:p>
          <a:p>
            <a:endParaRPr lang="pt-BR" b="1" dirty="0" smtClean="0"/>
          </a:p>
          <a:p>
            <a:r>
              <a:rPr lang="pt-BR" b="1" dirty="0" smtClean="0"/>
              <a:t>Usuário Final / Empresa</a:t>
            </a:r>
          </a:p>
          <a:p>
            <a:endParaRPr lang="pt-BR" b="1" dirty="0" smtClean="0"/>
          </a:p>
          <a:p>
            <a:r>
              <a:rPr lang="pt-BR" b="1" dirty="0" smtClean="0"/>
              <a:t>Parte Verificadora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22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2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533C9-B5A4-4B46-A898-698A94695FC4}" type="slidenum">
              <a:rPr lang="pt-BR"/>
              <a:pPr>
                <a:defRPr/>
              </a:pPr>
              <a:t>36</a:t>
            </a:fld>
            <a:endParaRPr lang="pt-BR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Interação das partes em PKI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smtClean="0"/>
              <a:t> </a:t>
            </a:r>
          </a:p>
        </p:txBody>
      </p:sp>
      <p:sp>
        <p:nvSpPr>
          <p:cNvPr id="70663" name="computr2"/>
          <p:cNvSpPr>
            <a:spLocks noEditPoints="1" noChangeArrowheads="1"/>
          </p:cNvSpPr>
          <p:nvPr/>
        </p:nvSpPr>
        <p:spPr bwMode="auto">
          <a:xfrm>
            <a:off x="755650" y="3357563"/>
            <a:ext cx="1512888" cy="1727200"/>
          </a:xfrm>
          <a:custGeom>
            <a:avLst/>
            <a:gdLst>
              <a:gd name="T0" fmla="*/ 756444 w 21600"/>
              <a:gd name="T1" fmla="*/ 0 h 21600"/>
              <a:gd name="T2" fmla="*/ 756444 w 21600"/>
              <a:gd name="T3" fmla="*/ 1727200 h 21600"/>
              <a:gd name="T4" fmla="*/ 1213532 w 21600"/>
              <a:gd name="T5" fmla="*/ 0 h 21600"/>
              <a:gd name="T6" fmla="*/ 299356 w 21600"/>
              <a:gd name="T7" fmla="*/ 0 h 21600"/>
              <a:gd name="T8" fmla="*/ 299356 w 21600"/>
              <a:gd name="T9" fmla="*/ 930049 h 21600"/>
              <a:gd name="T10" fmla="*/ 1213532 w 21600"/>
              <a:gd name="T11" fmla="*/ 930049 h 21600"/>
              <a:gd name="T12" fmla="*/ 299356 w 21600"/>
              <a:gd name="T13" fmla="*/ 465065 h 21600"/>
              <a:gd name="T14" fmla="*/ 1213532 w 21600"/>
              <a:gd name="T15" fmla="*/ 465065 h 21600"/>
              <a:gd name="T16" fmla="*/ 1318734 w 21600"/>
              <a:gd name="T17" fmla="*/ 1262215 h 21600"/>
              <a:gd name="T18" fmla="*/ 194154 w 21600"/>
              <a:gd name="T19" fmla="*/ 1262215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0664" name="computr4"/>
          <p:cNvSpPr>
            <a:spLocks noEditPoints="1" noChangeArrowheads="1"/>
          </p:cNvSpPr>
          <p:nvPr/>
        </p:nvSpPr>
        <p:spPr bwMode="auto">
          <a:xfrm>
            <a:off x="6516688" y="3429000"/>
            <a:ext cx="1079500" cy="1655763"/>
          </a:xfrm>
          <a:custGeom>
            <a:avLst/>
            <a:gdLst>
              <a:gd name="T0" fmla="*/ 539750 w 21600"/>
              <a:gd name="T1" fmla="*/ 0 h 21600"/>
              <a:gd name="T2" fmla="*/ 1079500 w 21600"/>
              <a:gd name="T3" fmla="*/ 827882 h 21600"/>
              <a:gd name="T4" fmla="*/ 539750 w 21600"/>
              <a:gd name="T5" fmla="*/ 1655763 h 21600"/>
              <a:gd name="T6" fmla="*/ 0 w 21600"/>
              <a:gd name="T7" fmla="*/ 8278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09 w 21600"/>
              <a:gd name="T13" fmla="*/ 2414 h 21600"/>
              <a:gd name="T14" fmla="*/ 18090 w 21600"/>
              <a:gd name="T15" fmla="*/ 1102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00" y="21600"/>
                </a:moveTo>
                <a:lnTo>
                  <a:pt x="19872" y="21600"/>
                </a:lnTo>
                <a:lnTo>
                  <a:pt x="19872" y="19623"/>
                </a:lnTo>
                <a:lnTo>
                  <a:pt x="21600" y="19623"/>
                </a:lnTo>
                <a:lnTo>
                  <a:pt x="21600" y="11104"/>
                </a:lnTo>
                <a:lnTo>
                  <a:pt x="21600" y="1217"/>
                </a:lnTo>
                <a:lnTo>
                  <a:pt x="21600" y="913"/>
                </a:lnTo>
                <a:lnTo>
                  <a:pt x="21384" y="761"/>
                </a:lnTo>
                <a:lnTo>
                  <a:pt x="21168" y="456"/>
                </a:lnTo>
                <a:lnTo>
                  <a:pt x="20952" y="304"/>
                </a:lnTo>
                <a:lnTo>
                  <a:pt x="20736" y="152"/>
                </a:lnTo>
                <a:lnTo>
                  <a:pt x="20520" y="0"/>
                </a:lnTo>
                <a:lnTo>
                  <a:pt x="19872" y="0"/>
                </a:lnTo>
                <a:lnTo>
                  <a:pt x="19440" y="0"/>
                </a:lnTo>
                <a:lnTo>
                  <a:pt x="10800" y="0"/>
                </a:lnTo>
                <a:lnTo>
                  <a:pt x="1944" y="0"/>
                </a:lnTo>
                <a:lnTo>
                  <a:pt x="1512" y="0"/>
                </a:lnTo>
                <a:lnTo>
                  <a:pt x="1080" y="0"/>
                </a:lnTo>
                <a:lnTo>
                  <a:pt x="648" y="152"/>
                </a:lnTo>
                <a:lnTo>
                  <a:pt x="432" y="304"/>
                </a:lnTo>
                <a:lnTo>
                  <a:pt x="216" y="456"/>
                </a:lnTo>
                <a:lnTo>
                  <a:pt x="0" y="761"/>
                </a:lnTo>
                <a:lnTo>
                  <a:pt x="0" y="913"/>
                </a:lnTo>
                <a:lnTo>
                  <a:pt x="0" y="1217"/>
                </a:lnTo>
                <a:lnTo>
                  <a:pt x="0" y="11104"/>
                </a:lnTo>
                <a:lnTo>
                  <a:pt x="0" y="19623"/>
                </a:lnTo>
                <a:lnTo>
                  <a:pt x="1728" y="19623"/>
                </a:lnTo>
                <a:lnTo>
                  <a:pt x="1728" y="21600"/>
                </a:lnTo>
                <a:lnTo>
                  <a:pt x="10800" y="21600"/>
                </a:lnTo>
                <a:close/>
              </a:path>
              <a:path w="21600" h="21600" extrusionOk="0">
                <a:moveTo>
                  <a:pt x="17496" y="11256"/>
                </a:moveTo>
                <a:lnTo>
                  <a:pt x="17712" y="11256"/>
                </a:lnTo>
                <a:lnTo>
                  <a:pt x="17928" y="11256"/>
                </a:lnTo>
                <a:lnTo>
                  <a:pt x="17928" y="11104"/>
                </a:lnTo>
                <a:lnTo>
                  <a:pt x="18144" y="11104"/>
                </a:lnTo>
                <a:lnTo>
                  <a:pt x="18144" y="10952"/>
                </a:lnTo>
                <a:lnTo>
                  <a:pt x="18144" y="10800"/>
                </a:lnTo>
                <a:lnTo>
                  <a:pt x="18144" y="2586"/>
                </a:lnTo>
                <a:lnTo>
                  <a:pt x="18144" y="2434"/>
                </a:lnTo>
                <a:lnTo>
                  <a:pt x="18144" y="2282"/>
                </a:lnTo>
                <a:lnTo>
                  <a:pt x="17928" y="2130"/>
                </a:lnTo>
                <a:lnTo>
                  <a:pt x="17712" y="1977"/>
                </a:lnTo>
                <a:lnTo>
                  <a:pt x="17496" y="1977"/>
                </a:lnTo>
                <a:lnTo>
                  <a:pt x="3888" y="1977"/>
                </a:lnTo>
                <a:lnTo>
                  <a:pt x="3672" y="1977"/>
                </a:lnTo>
                <a:lnTo>
                  <a:pt x="3456" y="1977"/>
                </a:lnTo>
                <a:lnTo>
                  <a:pt x="3456" y="2130"/>
                </a:lnTo>
                <a:lnTo>
                  <a:pt x="3240" y="2130"/>
                </a:lnTo>
                <a:lnTo>
                  <a:pt x="3240" y="2282"/>
                </a:lnTo>
                <a:lnTo>
                  <a:pt x="3024" y="2282"/>
                </a:lnTo>
                <a:lnTo>
                  <a:pt x="3024" y="2434"/>
                </a:lnTo>
                <a:lnTo>
                  <a:pt x="3024" y="2586"/>
                </a:lnTo>
                <a:lnTo>
                  <a:pt x="3024" y="10800"/>
                </a:lnTo>
                <a:lnTo>
                  <a:pt x="3024" y="10952"/>
                </a:lnTo>
                <a:lnTo>
                  <a:pt x="3240" y="11104"/>
                </a:lnTo>
                <a:lnTo>
                  <a:pt x="3456" y="11256"/>
                </a:lnTo>
                <a:lnTo>
                  <a:pt x="3672" y="11256"/>
                </a:lnTo>
                <a:lnTo>
                  <a:pt x="3888" y="11256"/>
                </a:lnTo>
                <a:lnTo>
                  <a:pt x="17496" y="11256"/>
                </a:lnTo>
                <a:moveTo>
                  <a:pt x="2808" y="19623"/>
                </a:moveTo>
                <a:lnTo>
                  <a:pt x="2808" y="19927"/>
                </a:lnTo>
                <a:lnTo>
                  <a:pt x="2808" y="21144"/>
                </a:lnTo>
                <a:lnTo>
                  <a:pt x="2808" y="21600"/>
                </a:lnTo>
                <a:lnTo>
                  <a:pt x="2808" y="19623"/>
                </a:lnTo>
                <a:moveTo>
                  <a:pt x="4104" y="19623"/>
                </a:moveTo>
                <a:lnTo>
                  <a:pt x="4104" y="19927"/>
                </a:lnTo>
                <a:lnTo>
                  <a:pt x="4104" y="21144"/>
                </a:lnTo>
                <a:lnTo>
                  <a:pt x="4104" y="21600"/>
                </a:lnTo>
                <a:lnTo>
                  <a:pt x="4104" y="19623"/>
                </a:lnTo>
                <a:moveTo>
                  <a:pt x="5184" y="19623"/>
                </a:moveTo>
                <a:lnTo>
                  <a:pt x="5184" y="19927"/>
                </a:lnTo>
                <a:lnTo>
                  <a:pt x="5184" y="21144"/>
                </a:lnTo>
                <a:lnTo>
                  <a:pt x="5184" y="21600"/>
                </a:lnTo>
                <a:lnTo>
                  <a:pt x="5184" y="19623"/>
                </a:lnTo>
                <a:moveTo>
                  <a:pt x="6480" y="19623"/>
                </a:moveTo>
                <a:lnTo>
                  <a:pt x="6480" y="19927"/>
                </a:lnTo>
                <a:lnTo>
                  <a:pt x="6480" y="21144"/>
                </a:lnTo>
                <a:lnTo>
                  <a:pt x="6480" y="21600"/>
                </a:lnTo>
                <a:lnTo>
                  <a:pt x="6480" y="19623"/>
                </a:lnTo>
                <a:moveTo>
                  <a:pt x="7560" y="19623"/>
                </a:moveTo>
                <a:lnTo>
                  <a:pt x="7560" y="19927"/>
                </a:lnTo>
                <a:lnTo>
                  <a:pt x="7560" y="21144"/>
                </a:lnTo>
                <a:lnTo>
                  <a:pt x="7560" y="21600"/>
                </a:lnTo>
                <a:lnTo>
                  <a:pt x="7560" y="19623"/>
                </a:lnTo>
                <a:moveTo>
                  <a:pt x="8856" y="19623"/>
                </a:moveTo>
                <a:lnTo>
                  <a:pt x="8856" y="19927"/>
                </a:lnTo>
                <a:lnTo>
                  <a:pt x="8856" y="21144"/>
                </a:lnTo>
                <a:lnTo>
                  <a:pt x="8856" y="21600"/>
                </a:lnTo>
                <a:lnTo>
                  <a:pt x="8856" y="19623"/>
                </a:lnTo>
                <a:moveTo>
                  <a:pt x="10152" y="19623"/>
                </a:moveTo>
                <a:lnTo>
                  <a:pt x="10152" y="19927"/>
                </a:lnTo>
                <a:lnTo>
                  <a:pt x="10152" y="21144"/>
                </a:lnTo>
                <a:lnTo>
                  <a:pt x="10152" y="21600"/>
                </a:lnTo>
                <a:lnTo>
                  <a:pt x="10152" y="19623"/>
                </a:lnTo>
                <a:moveTo>
                  <a:pt x="11232" y="19623"/>
                </a:moveTo>
                <a:lnTo>
                  <a:pt x="11232" y="19927"/>
                </a:lnTo>
                <a:lnTo>
                  <a:pt x="11232" y="21144"/>
                </a:lnTo>
                <a:lnTo>
                  <a:pt x="11232" y="21600"/>
                </a:lnTo>
                <a:lnTo>
                  <a:pt x="11232" y="19623"/>
                </a:lnTo>
                <a:moveTo>
                  <a:pt x="12528" y="19623"/>
                </a:moveTo>
                <a:lnTo>
                  <a:pt x="12528" y="19927"/>
                </a:lnTo>
                <a:lnTo>
                  <a:pt x="12528" y="21144"/>
                </a:lnTo>
                <a:lnTo>
                  <a:pt x="12528" y="21600"/>
                </a:lnTo>
                <a:lnTo>
                  <a:pt x="12528" y="19623"/>
                </a:lnTo>
                <a:moveTo>
                  <a:pt x="13608" y="19623"/>
                </a:moveTo>
                <a:lnTo>
                  <a:pt x="13608" y="19927"/>
                </a:lnTo>
                <a:lnTo>
                  <a:pt x="13608" y="21144"/>
                </a:lnTo>
                <a:lnTo>
                  <a:pt x="13608" y="21600"/>
                </a:lnTo>
                <a:lnTo>
                  <a:pt x="13608" y="19623"/>
                </a:lnTo>
                <a:moveTo>
                  <a:pt x="14904" y="19623"/>
                </a:moveTo>
                <a:lnTo>
                  <a:pt x="14904" y="19927"/>
                </a:lnTo>
                <a:lnTo>
                  <a:pt x="14904" y="21144"/>
                </a:lnTo>
                <a:lnTo>
                  <a:pt x="14904" y="21600"/>
                </a:lnTo>
                <a:lnTo>
                  <a:pt x="14904" y="19623"/>
                </a:lnTo>
                <a:moveTo>
                  <a:pt x="16200" y="19623"/>
                </a:moveTo>
                <a:lnTo>
                  <a:pt x="16200" y="19927"/>
                </a:lnTo>
                <a:lnTo>
                  <a:pt x="16200" y="21144"/>
                </a:lnTo>
                <a:lnTo>
                  <a:pt x="16200" y="21600"/>
                </a:lnTo>
                <a:lnTo>
                  <a:pt x="16200" y="19623"/>
                </a:lnTo>
                <a:moveTo>
                  <a:pt x="17280" y="19623"/>
                </a:moveTo>
                <a:lnTo>
                  <a:pt x="17280" y="19927"/>
                </a:lnTo>
                <a:lnTo>
                  <a:pt x="17280" y="21144"/>
                </a:lnTo>
                <a:lnTo>
                  <a:pt x="17280" y="21600"/>
                </a:lnTo>
                <a:lnTo>
                  <a:pt x="17280" y="19623"/>
                </a:lnTo>
                <a:moveTo>
                  <a:pt x="18576" y="19623"/>
                </a:moveTo>
                <a:lnTo>
                  <a:pt x="18576" y="19927"/>
                </a:lnTo>
                <a:lnTo>
                  <a:pt x="18576" y="21144"/>
                </a:lnTo>
                <a:lnTo>
                  <a:pt x="18576" y="21600"/>
                </a:lnTo>
                <a:lnTo>
                  <a:pt x="18576" y="19623"/>
                </a:lnTo>
                <a:moveTo>
                  <a:pt x="19872" y="19623"/>
                </a:moveTo>
                <a:lnTo>
                  <a:pt x="16848" y="19623"/>
                </a:lnTo>
                <a:lnTo>
                  <a:pt x="5400" y="19623"/>
                </a:lnTo>
                <a:lnTo>
                  <a:pt x="1728" y="19623"/>
                </a:lnTo>
                <a:lnTo>
                  <a:pt x="19872" y="19623"/>
                </a:lnTo>
                <a:moveTo>
                  <a:pt x="12096" y="14146"/>
                </a:moveTo>
                <a:lnTo>
                  <a:pt x="12096" y="13386"/>
                </a:lnTo>
                <a:lnTo>
                  <a:pt x="19224" y="13386"/>
                </a:lnTo>
                <a:lnTo>
                  <a:pt x="19224" y="14146"/>
                </a:lnTo>
                <a:lnTo>
                  <a:pt x="12096" y="141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0665" name="AutoShape 6"/>
          <p:cNvSpPr>
            <a:spLocks noChangeArrowheads="1"/>
          </p:cNvSpPr>
          <p:nvPr/>
        </p:nvSpPr>
        <p:spPr bwMode="auto">
          <a:xfrm>
            <a:off x="3059113" y="1700213"/>
            <a:ext cx="2592387" cy="1512887"/>
          </a:xfrm>
          <a:custGeom>
            <a:avLst/>
            <a:gdLst>
              <a:gd name="T0" fmla="*/ 0 w 37012"/>
              <a:gd name="T1" fmla="*/ 756444 h 21600"/>
              <a:gd name="T2" fmla="*/ 648097 w 37012"/>
              <a:gd name="T3" fmla="*/ 756444 h 21600"/>
              <a:gd name="T4" fmla="*/ 2221052 w 37012"/>
              <a:gd name="T5" fmla="*/ 1512887 h 21600"/>
              <a:gd name="T6" fmla="*/ 2221052 w 37012"/>
              <a:gd name="T7" fmla="*/ 1134665 h 21600"/>
              <a:gd name="T8" fmla="*/ 4442103 w 37012"/>
              <a:gd name="T9" fmla="*/ 756444 h 21600"/>
              <a:gd name="T10" fmla="*/ 3794006 w 37012"/>
              <a:gd name="T11" fmla="*/ 756444 h 21600"/>
              <a:gd name="T12" fmla="*/ 2221052 w 37012"/>
              <a:gd name="T13" fmla="*/ 0 h 21600"/>
              <a:gd name="T14" fmla="*/ 2221052 w 37012"/>
              <a:gd name="T15" fmla="*/ 37822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253 w 37012"/>
              <a:gd name="T25" fmla="*/ 5400 h 21600"/>
              <a:gd name="T26" fmla="*/ 27759 w 37012"/>
              <a:gd name="T27" fmla="*/ 162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012" h="21600">
                <a:moveTo>
                  <a:pt x="0" y="0"/>
                </a:moveTo>
                <a:lnTo>
                  <a:pt x="0" y="21600"/>
                </a:lnTo>
                <a:lnTo>
                  <a:pt x="37012" y="21600"/>
                </a:lnTo>
                <a:lnTo>
                  <a:pt x="37012" y="0"/>
                </a:lnTo>
                <a:close/>
                <a:moveTo>
                  <a:pt x="5400" y="5400"/>
                </a:moveTo>
                <a:lnTo>
                  <a:pt x="5400" y="16200"/>
                </a:lnTo>
                <a:lnTo>
                  <a:pt x="31612" y="16200"/>
                </a:lnTo>
                <a:lnTo>
                  <a:pt x="31612" y="5400"/>
                </a:lnTo>
                <a:close/>
              </a:path>
            </a:pathLst>
          </a:custGeom>
          <a:solidFill>
            <a:srgbClr val="D8ECB3"/>
          </a:solidFill>
          <a:ln w="9525">
            <a:round/>
            <a:headEnd/>
            <a:tailEnd/>
          </a:ln>
          <a:scene3d>
            <a:camera prst="legacyPerspectiveFront"/>
            <a:lightRig rig="legacyFlat2" dir="t"/>
          </a:scene3d>
          <a:sp3d extrusionH="887400" prstMaterial="legacyMatte">
            <a:bevelT w="13500" h="13500" prst="angle"/>
            <a:bevelB w="13500" h="13500" prst="angle"/>
            <a:extrusionClr>
              <a:srgbClr val="D8ECB3"/>
            </a:extrusionClr>
          </a:sp3d>
        </p:spPr>
        <p:txBody>
          <a:bodyPr>
            <a:flatTx/>
          </a:bodyPr>
          <a:lstStyle/>
          <a:p>
            <a:endParaRPr lang="pt-BR"/>
          </a:p>
        </p:txBody>
      </p:sp>
      <p:sp>
        <p:nvSpPr>
          <p:cNvPr id="70666" name="Text Box 7"/>
          <p:cNvSpPr txBox="1">
            <a:spLocks noChangeArrowheads="1"/>
          </p:cNvSpPr>
          <p:nvPr/>
        </p:nvSpPr>
        <p:spPr bwMode="auto">
          <a:xfrm>
            <a:off x="3348038" y="2152650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  </a:t>
            </a:r>
            <a:r>
              <a:rPr lang="pt-BR" b="1">
                <a:latin typeface="Calibri" pitchFamily="34" charset="0"/>
              </a:rPr>
              <a:t>Infra-estrutura </a:t>
            </a:r>
            <a:br>
              <a:rPr lang="pt-BR" b="1">
                <a:latin typeface="Calibri" pitchFamily="34" charset="0"/>
              </a:rPr>
            </a:br>
            <a:r>
              <a:rPr lang="pt-BR" b="1">
                <a:latin typeface="Calibri" pitchFamily="34" charset="0"/>
              </a:rPr>
              <a:t>        de PKI</a:t>
            </a:r>
          </a:p>
        </p:txBody>
      </p:sp>
      <p:sp>
        <p:nvSpPr>
          <p:cNvPr id="70667" name="Text Box 8"/>
          <p:cNvSpPr txBox="1">
            <a:spLocks noChangeArrowheads="1"/>
          </p:cNvSpPr>
          <p:nvPr/>
        </p:nvSpPr>
        <p:spPr bwMode="auto">
          <a:xfrm>
            <a:off x="755650" y="5229225"/>
            <a:ext cx="172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Usuário Final</a:t>
            </a:r>
            <a:br>
              <a:rPr lang="pt-BR" b="1">
                <a:latin typeface="Calibri" pitchFamily="34" charset="0"/>
              </a:rPr>
            </a:br>
            <a:r>
              <a:rPr lang="pt-BR" b="1">
                <a:latin typeface="Calibri" pitchFamily="34" charset="0"/>
              </a:rPr>
              <a:t>ou Empresa</a:t>
            </a:r>
          </a:p>
        </p:txBody>
      </p:sp>
      <p:sp>
        <p:nvSpPr>
          <p:cNvPr id="70668" name="Text Box 9"/>
          <p:cNvSpPr txBox="1">
            <a:spLocks noChangeArrowheads="1"/>
          </p:cNvSpPr>
          <p:nvPr/>
        </p:nvSpPr>
        <p:spPr bwMode="auto">
          <a:xfrm>
            <a:off x="6084888" y="522922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Parte Verificadora</a:t>
            </a:r>
          </a:p>
        </p:txBody>
      </p:sp>
      <p:sp>
        <p:nvSpPr>
          <p:cNvPr id="70669" name="Line 10"/>
          <p:cNvSpPr>
            <a:spLocks noChangeShapeType="1"/>
          </p:cNvSpPr>
          <p:nvPr/>
        </p:nvSpPr>
        <p:spPr bwMode="auto">
          <a:xfrm flipV="1">
            <a:off x="2268538" y="3357563"/>
            <a:ext cx="9350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0" name="Line 11"/>
          <p:cNvSpPr>
            <a:spLocks noChangeShapeType="1"/>
          </p:cNvSpPr>
          <p:nvPr/>
        </p:nvSpPr>
        <p:spPr bwMode="auto">
          <a:xfrm flipH="1">
            <a:off x="2124075" y="3284538"/>
            <a:ext cx="7921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1" name="Line 12"/>
          <p:cNvSpPr>
            <a:spLocks noChangeShapeType="1"/>
          </p:cNvSpPr>
          <p:nvPr/>
        </p:nvSpPr>
        <p:spPr bwMode="auto">
          <a:xfrm>
            <a:off x="2411413" y="4652963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2" name="Line 13"/>
          <p:cNvSpPr>
            <a:spLocks noChangeShapeType="1"/>
          </p:cNvSpPr>
          <p:nvPr/>
        </p:nvSpPr>
        <p:spPr bwMode="auto">
          <a:xfrm flipH="1" flipV="1">
            <a:off x="2411413" y="4868863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3" name="Line 14"/>
          <p:cNvSpPr>
            <a:spLocks noChangeShapeType="1"/>
          </p:cNvSpPr>
          <p:nvPr/>
        </p:nvSpPr>
        <p:spPr bwMode="auto">
          <a:xfrm>
            <a:off x="5867400" y="2133600"/>
            <a:ext cx="1296988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 flipH="1" flipV="1">
            <a:off x="5795963" y="2420938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0675" name="Text Box 16"/>
          <p:cNvSpPr txBox="1">
            <a:spLocks noChangeArrowheads="1"/>
          </p:cNvSpPr>
          <p:nvPr/>
        </p:nvSpPr>
        <p:spPr bwMode="auto">
          <a:xfrm>
            <a:off x="3348038" y="4221163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  </a:t>
            </a:r>
            <a:r>
              <a:rPr lang="pt-BR" b="1">
                <a:latin typeface="Calibri" pitchFamily="34" charset="0"/>
              </a:rPr>
              <a:t>Certificado X.509 </a:t>
            </a:r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 flipH="1" flipV="1">
            <a:off x="6523038" y="1844675"/>
            <a:ext cx="23764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pt-BR" sz="1600" b="1">
                <a:latin typeface="Calibri" pitchFamily="34" charset="0"/>
              </a:rPr>
              <a:t>Informação de Status  de Revogação de Certificado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2843213" y="501332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latin typeface="Calibri" pitchFamily="34" charset="0"/>
              </a:rPr>
              <a:t>LDAP, HTTP, FTP, e-mail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2771775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LDAP</a:t>
            </a:r>
          </a:p>
        </p:txBody>
      </p:sp>
      <p:sp>
        <p:nvSpPr>
          <p:cNvPr id="70679" name="Text Box 20"/>
          <p:cNvSpPr txBox="1">
            <a:spLocks noChangeArrowheads="1"/>
          </p:cNvSpPr>
          <p:nvPr/>
        </p:nvSpPr>
        <p:spPr bwMode="auto">
          <a:xfrm rot="10772316" flipV="1">
            <a:off x="6878638" y="2705100"/>
            <a:ext cx="165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alibri" pitchFamily="34" charset="0"/>
              </a:rPr>
              <a:t>OCSP / CRL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Online Certificate Status Protocol</a:t>
            </a:r>
            <a:r>
              <a:rPr lang="en-US" dirty="0" smtClean="0"/>
              <a:t> (</a:t>
            </a:r>
            <a:r>
              <a:rPr lang="en-US" b="1" dirty="0" smtClean="0"/>
              <a:t>OCSP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Online Certificate Status Protocol</a:t>
            </a:r>
            <a:r>
              <a:rPr lang="en-US" dirty="0" smtClean="0"/>
              <a:t> (</a:t>
            </a:r>
            <a:r>
              <a:rPr lang="en-US" b="1" dirty="0" smtClean="0"/>
              <a:t>OCSP</a:t>
            </a:r>
            <a:r>
              <a:rPr lang="en-US" dirty="0" smtClean="0"/>
              <a:t>) </a:t>
            </a:r>
            <a:r>
              <a:rPr lang="en-US" dirty="0" smtClean="0"/>
              <a:t>é um </a:t>
            </a:r>
            <a:r>
              <a:rPr lang="en-US" dirty="0" err="1" smtClean="0"/>
              <a:t>protocolo</a:t>
            </a:r>
            <a:r>
              <a:rPr lang="en-US" dirty="0" smtClean="0"/>
              <a:t> Internet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o status is </a:t>
            </a:r>
            <a:r>
              <a:rPr lang="en-US" dirty="0" smtClean="0"/>
              <a:t>an </a:t>
            </a:r>
            <a:r>
              <a:rPr lang="en-US" dirty="0" smtClean="0">
                <a:hlinkClick r:id="rId2" tooltip="Internet protocol"/>
              </a:rPr>
              <a:t>Internet protocol</a:t>
            </a:r>
            <a:r>
              <a:rPr lang="en-US" dirty="0" smtClean="0"/>
              <a:t> used for obtaining the revocation status of an </a:t>
            </a:r>
            <a:r>
              <a:rPr lang="en-US" dirty="0" smtClean="0">
                <a:hlinkClick r:id="rId3" tooltip="X.509"/>
              </a:rPr>
              <a:t>X.509</a:t>
            </a:r>
            <a:r>
              <a:rPr lang="en-US" dirty="0" smtClean="0"/>
              <a:t> </a:t>
            </a:r>
            <a:r>
              <a:rPr lang="en-US" dirty="0" smtClean="0">
                <a:hlinkClick r:id="rId4" tooltip="Digital certificate"/>
              </a:rPr>
              <a:t>digital certificate</a:t>
            </a:r>
            <a:r>
              <a:rPr lang="en-US" dirty="0" smtClean="0"/>
              <a:t>. It is described in </a:t>
            </a:r>
            <a:r>
              <a:rPr lang="en-US" dirty="0" smtClean="0">
                <a:hlinkClick r:id="rId5"/>
              </a:rPr>
              <a:t>RFC 2560</a:t>
            </a:r>
            <a:r>
              <a:rPr lang="en-US" dirty="0" smtClean="0"/>
              <a:t> and is on the </a:t>
            </a:r>
            <a:r>
              <a:rPr lang="en-US" dirty="0" smtClean="0">
                <a:hlinkClick r:id="rId6" tooltip="Internet standard"/>
              </a:rPr>
              <a:t>Internet standards</a:t>
            </a:r>
            <a:r>
              <a:rPr lang="en-US" dirty="0" smtClean="0"/>
              <a:t> track. It was created as an alternative to </a:t>
            </a:r>
            <a:r>
              <a:rPr lang="en-US" dirty="0" smtClean="0">
                <a:hlinkClick r:id="rId7" tooltip="Certificate revocation list"/>
              </a:rPr>
              <a:t>certificate revocation lists</a:t>
            </a:r>
            <a:r>
              <a:rPr lang="en-US" dirty="0" smtClean="0"/>
              <a:t> (CRL)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Online Certificate Status Protocol</a:t>
            </a:r>
            <a:r>
              <a:rPr lang="en-US" dirty="0" smtClean="0"/>
              <a:t> (</a:t>
            </a:r>
            <a:r>
              <a:rPr lang="en-US" b="1" dirty="0" smtClean="0"/>
              <a:t>OCSP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hlinkClick r:id="rId2" tooltip="Alice and Bob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2" tooltip="Alice and Bob"/>
              </a:rPr>
              <a:t>Alice </a:t>
            </a:r>
            <a:r>
              <a:rPr lang="en-US" dirty="0" smtClean="0">
                <a:hlinkClick r:id="rId2" tooltip="Alice and Bob"/>
              </a:rPr>
              <a:t>and Bob</a:t>
            </a:r>
            <a:r>
              <a:rPr lang="en-US" dirty="0" smtClean="0"/>
              <a:t> have </a:t>
            </a:r>
            <a:r>
              <a:rPr lang="en-US" dirty="0" smtClean="0">
                <a:hlinkClick r:id="rId3" tooltip="Public key certificate"/>
              </a:rPr>
              <a:t>public key certificates</a:t>
            </a:r>
            <a:r>
              <a:rPr lang="en-US" dirty="0" smtClean="0"/>
              <a:t> issued by Ivan, the </a:t>
            </a:r>
            <a:r>
              <a:rPr lang="en-US" dirty="0" smtClean="0">
                <a:hlinkClick r:id="rId4" tooltip="Certificate Authority"/>
              </a:rPr>
              <a:t>Certificate Authority</a:t>
            </a:r>
            <a:r>
              <a:rPr lang="en-US" dirty="0" smtClean="0"/>
              <a:t> (CA</a:t>
            </a:r>
            <a:r>
              <a:rPr lang="en-US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hlinkClick r:id="rId2" tooltip="Alice and Bob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2" tooltip="Alice and Bob"/>
              </a:rPr>
              <a:t>Alice </a:t>
            </a:r>
            <a:r>
              <a:rPr lang="en-US" dirty="0" smtClean="0">
                <a:hlinkClick r:id="rId2" tooltip="Alice and Bob"/>
              </a:rPr>
              <a:t>and Bob</a:t>
            </a:r>
            <a:r>
              <a:rPr lang="en-US" dirty="0" smtClean="0"/>
              <a:t> have </a:t>
            </a:r>
            <a:r>
              <a:rPr lang="en-US" dirty="0" smtClean="0">
                <a:hlinkClick r:id="rId3" tooltip="Public key certificate"/>
              </a:rPr>
              <a:t>public key certificates</a:t>
            </a:r>
            <a:r>
              <a:rPr lang="en-US" dirty="0" smtClean="0"/>
              <a:t> issued by Ivan, the </a:t>
            </a:r>
            <a:r>
              <a:rPr lang="en-US" dirty="0" smtClean="0">
                <a:hlinkClick r:id="rId4" tooltip="Certificate Authority"/>
              </a:rPr>
              <a:t>Certificate Authority</a:t>
            </a:r>
            <a:r>
              <a:rPr lang="en-US" dirty="0" smtClean="0"/>
              <a:t> (CA</a:t>
            </a:r>
            <a:r>
              <a:rPr lang="en-US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Bob</a:t>
            </a:r>
            <a:r>
              <a:rPr lang="en-US" dirty="0" smtClean="0"/>
              <a:t>, concerned that </a:t>
            </a:r>
            <a:r>
              <a:rPr lang="en-US" smtClean="0"/>
              <a:t>Alice's </a:t>
            </a:r>
            <a:r>
              <a:rPr lang="en-US" smtClean="0"/>
              <a:t>key </a:t>
            </a:r>
            <a:r>
              <a:rPr lang="en-US" dirty="0" smtClean="0"/>
              <a:t>may have been compromised, creates an 'OCSP request' that contains Alice's certificate serial number and sends it to Ivan.</a:t>
            </a: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Online Certificate Status Protocol</a:t>
            </a:r>
            <a:r>
              <a:rPr lang="en-US" dirty="0" smtClean="0"/>
              <a:t> (</a:t>
            </a:r>
            <a:r>
              <a:rPr lang="en-US" b="1" dirty="0" smtClean="0"/>
              <a:t>OCSP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4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r>
              <a:rPr lang="en-US" dirty="0" smtClean="0">
                <a:solidFill>
                  <a:schemeClr val="accent1"/>
                </a:solidFill>
              </a:rPr>
              <a:t>    </a:t>
            </a:r>
            <a:r>
              <a:rPr lang="en-US" dirty="0" smtClean="0"/>
              <a:t>Ivan's </a:t>
            </a:r>
            <a:r>
              <a:rPr lang="en-US" dirty="0" smtClean="0"/>
              <a:t>OCSP responder reads the certificate serial number from Bob's request. The OCSP responder uses the certificate serial number to look up the </a:t>
            </a:r>
            <a:r>
              <a:rPr lang="en-US" b="1" dirty="0" smtClean="0"/>
              <a:t>revocation status of Alice's certificate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        </a:t>
            </a:r>
            <a:r>
              <a:rPr lang="en-US" dirty="0" smtClean="0"/>
              <a:t>The </a:t>
            </a:r>
            <a:r>
              <a:rPr lang="en-US" dirty="0" smtClean="0"/>
              <a:t>OCSP responder looks in a CA database that Ivan </a:t>
            </a: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>    maintains</a:t>
            </a:r>
            <a:r>
              <a:rPr lang="en-US" dirty="0" smtClean="0"/>
              <a:t>. In this scenario, Ivan's CA database is the only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trusted </a:t>
            </a:r>
            <a:r>
              <a:rPr lang="en-US" dirty="0" smtClean="0"/>
              <a:t>location where a compromise to Alice's certificate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would </a:t>
            </a:r>
            <a:r>
              <a:rPr lang="en-US" dirty="0" smtClean="0"/>
              <a:t>be recorded.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Comitê Gestor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Coordena a implantação e o funcionamento da </a:t>
            </a:r>
            <a:r>
              <a:rPr lang="pt-BR" dirty="0" err="1" smtClean="0"/>
              <a:t>ICP-Brasil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Estabelece a política, os critérios e normas para credenciamento das </a:t>
            </a:r>
            <a:r>
              <a:rPr lang="pt-BR" dirty="0" err="1" smtClean="0"/>
              <a:t>ACs</a:t>
            </a:r>
            <a:r>
              <a:rPr lang="pt-BR" dirty="0" smtClean="0"/>
              <a:t> (Autoridades Certificadoras), (</a:t>
            </a:r>
            <a:r>
              <a:rPr lang="pt-BR" dirty="0" err="1" smtClean="0"/>
              <a:t>ARs</a:t>
            </a:r>
            <a:r>
              <a:rPr lang="pt-BR" dirty="0" smtClean="0"/>
              <a:t>) (Autoridade de Registro) e prestadores de serviços em todos os níveis da cadeia de certificação.</a:t>
            </a:r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Online Certificate Status Protocol</a:t>
            </a:r>
            <a:r>
              <a:rPr lang="en-US" dirty="0" smtClean="0"/>
              <a:t> (</a:t>
            </a:r>
            <a:r>
              <a:rPr lang="en-US" b="1" dirty="0" smtClean="0"/>
              <a:t>OCSP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5</a:t>
            </a:r>
            <a:r>
              <a:rPr lang="en-US" sz="2000" dirty="0" smtClean="0">
                <a:solidFill>
                  <a:schemeClr val="accent1"/>
                </a:solidFill>
              </a:rPr>
              <a:t>.     </a:t>
            </a:r>
            <a:r>
              <a:rPr lang="en-US" dirty="0" smtClean="0"/>
              <a:t>Ivan's </a:t>
            </a:r>
            <a:r>
              <a:rPr lang="en-US" dirty="0" smtClean="0"/>
              <a:t>OCSP responder confirms that Alice's certificate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still </a:t>
            </a:r>
            <a:r>
              <a:rPr lang="en-US" dirty="0" smtClean="0"/>
              <a:t>OK, and returns a </a:t>
            </a:r>
            <a:r>
              <a:rPr lang="en-US" dirty="0" smtClean="0">
                <a:hlinkClick r:id="rId2" tooltip="Digital signature"/>
              </a:rPr>
              <a:t>signed</a:t>
            </a:r>
            <a:r>
              <a:rPr lang="en-US" dirty="0" smtClean="0"/>
              <a:t>, successful 'OCSP response'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to </a:t>
            </a:r>
            <a:r>
              <a:rPr lang="en-US" dirty="0" smtClean="0"/>
              <a:t>Bob</a:t>
            </a:r>
            <a:r>
              <a:rPr lang="en-US" dirty="0" smtClean="0"/>
              <a:t>.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2000" dirty="0" smtClean="0">
                <a:solidFill>
                  <a:schemeClr val="accent1"/>
                </a:solidFill>
              </a:rPr>
              <a:t>6</a:t>
            </a:r>
            <a:r>
              <a:rPr lang="pt-BR" sz="2000" dirty="0" smtClean="0">
                <a:solidFill>
                  <a:schemeClr val="accent1"/>
                </a:solidFill>
              </a:rPr>
              <a:t>.     </a:t>
            </a:r>
            <a:r>
              <a:rPr lang="en-US" dirty="0" smtClean="0"/>
              <a:t>Bob </a:t>
            </a:r>
            <a:r>
              <a:rPr lang="en-US" dirty="0" smtClean="0"/>
              <a:t>cryptographically verifies Ivan's signed response. Bob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has </a:t>
            </a:r>
            <a:r>
              <a:rPr lang="en-US" dirty="0" smtClean="0"/>
              <a:t>stored Ivan's public key sometime before this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transaction</a:t>
            </a:r>
            <a:r>
              <a:rPr lang="en-US" dirty="0" smtClean="0"/>
              <a:t>. Bob uses Ivan's public key to verify Ivan's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response.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7.     </a:t>
            </a:r>
            <a:r>
              <a:rPr lang="en-US" dirty="0" smtClean="0"/>
              <a:t>Bob </a:t>
            </a:r>
            <a:r>
              <a:rPr lang="en-US" dirty="0" smtClean="0"/>
              <a:t>completes the transaction with Alice.</a:t>
            </a:r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Infra-estrutura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24887-A5A4-48F2-B228-48A961A6DB2B}" type="slidenum">
              <a:rPr lang="pt-BR"/>
              <a:pPr>
                <a:defRPr/>
              </a:pPr>
              <a:t>41</a:t>
            </a:fld>
            <a:endParaRPr lang="pt-BR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Tipo de Autoridades Certificadora</a:t>
            </a:r>
            <a:endParaRPr lang="pt-BR" dirty="0" smtClean="0"/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i="1" dirty="0" smtClean="0"/>
          </a:p>
          <a:p>
            <a:endParaRPr lang="pt-BR" b="1" i="1" dirty="0" smtClean="0"/>
          </a:p>
          <a:p>
            <a:r>
              <a:rPr lang="pt-BR" b="1" i="1" dirty="0" smtClean="0"/>
              <a:t>Autoridades </a:t>
            </a:r>
            <a:r>
              <a:rPr lang="pt-BR" b="1" i="1" dirty="0" smtClean="0"/>
              <a:t>de Certificação de Raiz</a:t>
            </a:r>
            <a:r>
              <a:rPr lang="pt-BR" b="1" dirty="0" smtClean="0"/>
              <a:t> </a:t>
            </a:r>
            <a:r>
              <a:rPr lang="pt-BR" dirty="0" smtClean="0"/>
              <a:t>(ou </a:t>
            </a:r>
            <a:r>
              <a:rPr lang="pt-BR" i="1" dirty="0" smtClean="0"/>
              <a:t>Autoridades de Certificação Superiores</a:t>
            </a:r>
            <a:r>
              <a:rPr lang="pt-BR" dirty="0" smtClean="0"/>
              <a:t> ou ainda </a:t>
            </a:r>
            <a:r>
              <a:rPr lang="pt-BR" i="1" dirty="0" smtClean="0"/>
              <a:t>Autoridades de Certificação de Maior Nível</a:t>
            </a:r>
            <a:r>
              <a:rPr lang="pt-BR" dirty="0" smtClean="0"/>
              <a:t>), que emitem diretamente os certificados, ... </a:t>
            </a:r>
            <a:r>
              <a:rPr lang="pt-BR" dirty="0" smtClean="0"/>
              <a:t>...</a:t>
            </a:r>
          </a:p>
          <a:p>
            <a:endParaRPr lang="pt-BR" dirty="0" smtClean="0"/>
          </a:p>
          <a:p>
            <a:r>
              <a:rPr lang="pt-BR" b="1" i="1" dirty="0" smtClean="0"/>
              <a:t>Autoridades de Certificação Intermediárias</a:t>
            </a:r>
            <a:r>
              <a:rPr lang="pt-BR" dirty="0" smtClean="0"/>
              <a:t>, cujos certificados são emitidos indiretamente pelas </a:t>
            </a:r>
            <a:r>
              <a:rPr lang="pt-BR" i="1" dirty="0" smtClean="0"/>
              <a:t>Autoridades de Certificação Raiz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Autoridades de Certificação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Podemos </a:t>
            </a:r>
            <a:r>
              <a:rPr lang="pt-BR" dirty="0" smtClean="0"/>
              <a:t>pensar no caminho entre </a:t>
            </a:r>
            <a:r>
              <a:rPr lang="pt-BR" dirty="0" smtClean="0"/>
              <a:t>a </a:t>
            </a:r>
            <a:r>
              <a:rPr lang="pt-BR" b="1" i="1" dirty="0" smtClean="0"/>
              <a:t>Autoridades de </a:t>
            </a:r>
            <a:r>
              <a:rPr lang="pt-BR" b="1" i="1" dirty="0" smtClean="0"/>
              <a:t>Certificação </a:t>
            </a:r>
            <a:r>
              <a:rPr lang="pt-BR" b="1" i="1" dirty="0" smtClean="0"/>
              <a:t>Raiz</a:t>
            </a:r>
            <a:r>
              <a:rPr lang="pt-BR" b="1" dirty="0" smtClean="0"/>
              <a:t> </a:t>
            </a:r>
            <a:r>
              <a:rPr lang="pt-BR" dirty="0" smtClean="0"/>
              <a:t>e o </a:t>
            </a:r>
            <a:r>
              <a:rPr lang="pt-BR" b="1" i="1" dirty="0" smtClean="0"/>
              <a:t>Cliente</a:t>
            </a:r>
            <a:r>
              <a:rPr lang="pt-BR" dirty="0" smtClean="0"/>
              <a:t> como uma </a:t>
            </a:r>
            <a:r>
              <a:rPr lang="pt-BR" b="1" i="1" dirty="0" smtClean="0"/>
              <a:t>cadeia de certificação</a:t>
            </a:r>
            <a:r>
              <a:rPr lang="pt-BR" dirty="0" smtClean="0"/>
              <a:t>, </a:t>
            </a:r>
            <a:r>
              <a:rPr lang="pt-BR" dirty="0" smtClean="0"/>
              <a:t>já que </a:t>
            </a:r>
            <a:r>
              <a:rPr lang="pt-BR" dirty="0" smtClean="0"/>
              <a:t>existe a </a:t>
            </a:r>
            <a:r>
              <a:rPr lang="pt-BR" i="1" dirty="0" smtClean="0"/>
              <a:t>Autoridades de Certificação Raiz</a:t>
            </a:r>
            <a:r>
              <a:rPr lang="pt-BR" dirty="0" smtClean="0"/>
              <a:t>, que emitem os certificados para as </a:t>
            </a:r>
            <a:r>
              <a:rPr lang="pt-BR" i="1" dirty="0" smtClean="0"/>
              <a:t>Autoridades de Certificação Intermediárias</a:t>
            </a:r>
            <a:r>
              <a:rPr lang="pt-BR" dirty="0" smtClean="0"/>
              <a:t>, se existirem, </a:t>
            </a:r>
            <a:r>
              <a:rPr lang="pt-BR" dirty="0" smtClean="0"/>
              <a:t>e essas para o </a:t>
            </a:r>
            <a:r>
              <a:rPr lang="pt-BR" i="1" dirty="0" smtClean="0"/>
              <a:t>Cliente</a:t>
            </a:r>
            <a:r>
              <a:rPr lang="pt-BR" dirty="0" smtClean="0"/>
              <a:t> (ou utilizador final) que aplica o certificado.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Autoridades de Certificação</a:t>
            </a:r>
          </a:p>
        </p:txBody>
      </p:sp>
      <p:sp>
        <p:nvSpPr>
          <p:cNvPr id="788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Caso </a:t>
            </a:r>
            <a:r>
              <a:rPr lang="pt-BR" dirty="0" smtClean="0"/>
              <a:t>o certificado não seja emitido por uma </a:t>
            </a:r>
            <a:r>
              <a:rPr lang="pt-BR" i="1" dirty="0" smtClean="0"/>
              <a:t>Autoridade de Certificação</a:t>
            </a:r>
            <a:r>
              <a:rPr lang="pt-BR" dirty="0" smtClean="0"/>
              <a:t>, este </a:t>
            </a:r>
            <a:r>
              <a:rPr lang="pt-BR" dirty="0" smtClean="0"/>
              <a:t>é chamado </a:t>
            </a:r>
            <a:r>
              <a:rPr lang="pt-BR" b="1" i="1" dirty="0" smtClean="0"/>
              <a:t>auto-assinado</a:t>
            </a:r>
            <a:r>
              <a:rPr lang="pt-BR" dirty="0" smtClean="0"/>
              <a:t>, ou seja, o proprietário ocupa os lugares de </a:t>
            </a:r>
            <a:r>
              <a:rPr lang="pt-BR" i="1" dirty="0" smtClean="0"/>
              <a:t>Autoridade de Certificação</a:t>
            </a:r>
            <a:r>
              <a:rPr lang="pt-BR" dirty="0" smtClean="0"/>
              <a:t>, </a:t>
            </a:r>
            <a:r>
              <a:rPr lang="pt-BR" i="1" dirty="0" smtClean="0">
                <a:hlinkClick r:id="rId2" tooltip="Autoridade de Registo"/>
              </a:rPr>
              <a:t>Autoridade de </a:t>
            </a:r>
            <a:r>
              <a:rPr lang="pt-BR" i="1" dirty="0" err="1" smtClean="0">
                <a:hlinkClick r:id="rId2" tooltip="Autoridade de Registo"/>
              </a:rPr>
              <a:t>Registo</a:t>
            </a:r>
            <a:r>
              <a:rPr lang="pt-BR" dirty="0" smtClean="0"/>
              <a:t> e </a:t>
            </a:r>
            <a:r>
              <a:rPr lang="pt-BR" i="1" dirty="0" smtClean="0"/>
              <a:t>Cliente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Este é o caso quando se utiliza o </a:t>
            </a:r>
            <a:r>
              <a:rPr lang="pt-BR" b="1" dirty="0" err="1" smtClean="0"/>
              <a:t>OpenSSL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Autoridades de Certificação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Exemplos </a:t>
            </a:r>
            <a:r>
              <a:rPr lang="pt-BR" dirty="0" smtClean="0"/>
              <a:t>de </a:t>
            </a:r>
            <a:r>
              <a:rPr lang="pt-BR" b="1" i="1" dirty="0" smtClean="0"/>
              <a:t>Autoridades de Certificação </a:t>
            </a:r>
            <a:r>
              <a:rPr lang="pt-BR" dirty="0" smtClean="0"/>
              <a:t>internacionais são </a:t>
            </a:r>
            <a:r>
              <a:rPr lang="pt-BR" dirty="0" smtClean="0"/>
              <a:t>a americana </a:t>
            </a:r>
            <a:r>
              <a:rPr lang="pt-BR" dirty="0" err="1" smtClean="0">
                <a:hlinkClick r:id="rId2" tooltip="VeriSign"/>
              </a:rPr>
              <a:t>VeriSign</a:t>
            </a:r>
            <a:r>
              <a:rPr lang="pt-BR" dirty="0" smtClean="0"/>
              <a:t> ou a britânica </a:t>
            </a:r>
            <a:r>
              <a:rPr lang="pt-BR" dirty="0" err="1" smtClean="0">
                <a:hlinkClick r:id="rId3" tooltip="Equifax (página não existe)"/>
              </a:rPr>
              <a:t>Equifax</a:t>
            </a:r>
            <a:r>
              <a:rPr lang="pt-BR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Exemplos de </a:t>
            </a:r>
            <a:r>
              <a:rPr lang="pt-BR" b="1" i="1" dirty="0" smtClean="0"/>
              <a:t>Autoridades de Certificação Intermediárias</a:t>
            </a:r>
            <a:r>
              <a:rPr lang="pt-BR" b="1" dirty="0" smtClean="0"/>
              <a:t> </a:t>
            </a:r>
            <a:r>
              <a:rPr lang="pt-BR" dirty="0" smtClean="0"/>
              <a:t>são a portuguesa </a:t>
            </a:r>
            <a:r>
              <a:rPr lang="pt-BR" dirty="0" err="1" smtClean="0">
                <a:hlinkClick r:id="rId4" tooltip="Saphety"/>
              </a:rPr>
              <a:t>Saphety</a:t>
            </a:r>
            <a:r>
              <a:rPr lang="pt-BR" dirty="0" smtClean="0"/>
              <a:t>, a também portuguesa </a:t>
            </a:r>
            <a:r>
              <a:rPr lang="pt-BR" dirty="0" err="1" smtClean="0">
                <a:hlinkClick r:id="rId5" tooltip="Multicert"/>
              </a:rPr>
              <a:t>Multicert</a:t>
            </a:r>
            <a:r>
              <a:rPr lang="pt-BR" dirty="0" smtClean="0"/>
              <a:t> e a </a:t>
            </a:r>
            <a:r>
              <a:rPr lang="pt-BR" dirty="0" err="1" smtClean="0"/>
              <a:t>Brasiliera</a:t>
            </a:r>
            <a:r>
              <a:rPr lang="pt-BR" dirty="0" smtClean="0"/>
              <a:t> </a:t>
            </a:r>
            <a:r>
              <a:rPr lang="pt-BR" dirty="0" err="1" smtClean="0">
                <a:hlinkClick r:id="rId6" tooltip="Certisign"/>
              </a:rPr>
              <a:t>Certisign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Comitê Gestor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Órgão responsável por auditar a AC Raiz.</a:t>
            </a:r>
          </a:p>
          <a:p>
            <a:endParaRPr lang="pt-BR" dirty="0" smtClean="0"/>
          </a:p>
          <a:p>
            <a:r>
              <a:rPr lang="pt-BR" dirty="0" smtClean="0"/>
              <a:t>Estabelece políticas de certificado e regras operacionais das </a:t>
            </a:r>
            <a:r>
              <a:rPr lang="pt-BR" dirty="0" err="1" smtClean="0"/>
              <a:t>ACs</a:t>
            </a:r>
            <a:r>
              <a:rPr lang="pt-BR" dirty="0" smtClean="0"/>
              <a:t> e </a:t>
            </a:r>
            <a:r>
              <a:rPr lang="pt-BR" dirty="0" err="1" smtClean="0"/>
              <a:t>ARs</a:t>
            </a:r>
            <a:r>
              <a:rPr lang="pt-BR" dirty="0" smtClean="0"/>
              <a:t> e define níveis da cadeia.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Atualiza, ajusta e revisa procedimentos e práticas para a </a:t>
            </a:r>
            <a:r>
              <a:rPr lang="pt-BR" dirty="0" err="1" smtClean="0"/>
              <a:t>ICP-Brasil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Comitê Gestor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Promove a atualização tecnológica do sistema e sua conformidade com as políticas de segurança.</a:t>
            </a:r>
          </a:p>
          <a:p>
            <a:endParaRPr lang="pt-BR" dirty="0"/>
          </a:p>
          <a:p>
            <a:r>
              <a:rPr lang="pt-BR" dirty="0" smtClean="0"/>
              <a:t>Estabelece a política de certificação e as regras operacionais da AC Raiz.</a:t>
            </a:r>
          </a:p>
          <a:p>
            <a:endParaRPr lang="pt-BR" dirty="0"/>
          </a:p>
          <a:p>
            <a:r>
              <a:rPr lang="pt-BR" dirty="0" smtClean="0"/>
              <a:t>Homologa, audita e fiscaliza a AC Raiz e seus prestadores de serviço.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Comitê Gestor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Credencia e autoriza o funcionamento das </a:t>
            </a:r>
            <a:r>
              <a:rPr lang="pt-BR" dirty="0" err="1" smtClean="0"/>
              <a:t>ACs</a:t>
            </a:r>
            <a:r>
              <a:rPr lang="pt-BR" dirty="0" smtClean="0"/>
              <a:t> e das </a:t>
            </a:r>
            <a:r>
              <a:rPr lang="pt-BR" dirty="0" err="1" smtClean="0"/>
              <a:t>ARs</a:t>
            </a:r>
            <a:r>
              <a:rPr lang="pt-BR" dirty="0" smtClean="0"/>
              <a:t>, emitindo o correspondente certificado.</a:t>
            </a:r>
          </a:p>
          <a:p>
            <a:endParaRPr lang="pt-BR" dirty="0"/>
          </a:p>
          <a:p>
            <a:r>
              <a:rPr lang="pt-BR" dirty="0" smtClean="0"/>
              <a:t>Avalia as políticas de </a:t>
            </a:r>
            <a:r>
              <a:rPr lang="pt-BR" dirty="0" err="1" smtClean="0"/>
              <a:t>ICPs</a:t>
            </a:r>
            <a:r>
              <a:rPr lang="pt-BR" dirty="0" smtClean="0"/>
              <a:t> externas.</a:t>
            </a:r>
          </a:p>
          <a:p>
            <a:endParaRPr lang="pt-BR" dirty="0" smtClean="0"/>
          </a:p>
          <a:p>
            <a:r>
              <a:rPr lang="pt-BR" dirty="0" smtClean="0"/>
              <a:t>Negocia e aprova acordos bilaterais de certificação e outras formas de cooperação internacional, verificando sua compatibilidade com a </a:t>
            </a:r>
            <a:r>
              <a:rPr lang="pt-BR" dirty="0" err="1" smtClean="0"/>
              <a:t>ICP-Brasil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COTEC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Comitê Técnico presta suporte técnico e assistência ao Comitê Gestor, podendo manifestar-se previamente sobre matérias apreciadas e decididas por este.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 Raiz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É a primeira da cadeia de certificação.</a:t>
            </a:r>
          </a:p>
          <a:p>
            <a:r>
              <a:rPr lang="pt-BR" dirty="0" smtClean="0"/>
              <a:t>Executa tudo o que é aprovado pelo Comitê Gestor.</a:t>
            </a:r>
          </a:p>
          <a:p>
            <a:r>
              <a:rPr lang="pt-BR" dirty="0" smtClean="0"/>
              <a:t>Expede, </a:t>
            </a:r>
            <a:r>
              <a:rPr lang="pt-BR" dirty="0" smtClean="0"/>
              <a:t>gerencia e </a:t>
            </a:r>
            <a:r>
              <a:rPr lang="pt-BR" dirty="0" smtClean="0"/>
              <a:t>revoga os certificados das </a:t>
            </a:r>
            <a:r>
              <a:rPr lang="pt-BR" dirty="0" err="1" smtClean="0"/>
              <a:t>ACs</a:t>
            </a:r>
            <a:r>
              <a:rPr lang="pt-BR" dirty="0" smtClean="0"/>
              <a:t> de níveis </a:t>
            </a:r>
            <a:r>
              <a:rPr lang="pt-BR" dirty="0" err="1" smtClean="0"/>
              <a:t>susequentes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Executa atividades de auditoria das </a:t>
            </a:r>
            <a:r>
              <a:rPr lang="pt-BR" dirty="0" err="1" smtClean="0"/>
              <a:t>ACs</a:t>
            </a:r>
            <a:r>
              <a:rPr lang="pt-BR" dirty="0" smtClean="0"/>
              <a:t> e </a:t>
            </a:r>
            <a:r>
              <a:rPr lang="pt-BR" dirty="0" err="1" smtClean="0"/>
              <a:t>ARs</a:t>
            </a:r>
            <a:r>
              <a:rPr lang="pt-BR" dirty="0"/>
              <a:t> </a:t>
            </a:r>
            <a:r>
              <a:rPr lang="pt-BR" dirty="0" smtClean="0"/>
              <a:t>e dos PSS habilitados na ICP.</a:t>
            </a:r>
          </a:p>
          <a:p>
            <a:r>
              <a:rPr lang="pt-BR" dirty="0" smtClean="0"/>
              <a:t>Participa na celebração de convênios internacionais.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303</TotalTime>
  <Words>1762</Words>
  <Application>Microsoft Office PowerPoint</Application>
  <PresentationFormat>Apresentação na tela (4:3)</PresentationFormat>
  <Paragraphs>369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Patrimônio Líquido</vt:lpstr>
      <vt:lpstr>Infra-Estrutura de  Chaves Públicas</vt:lpstr>
      <vt:lpstr>ICP-Brasil</vt:lpstr>
      <vt:lpstr>Slide 3</vt:lpstr>
      <vt:lpstr>Comitê Gestor</vt:lpstr>
      <vt:lpstr>Comitê Gestor</vt:lpstr>
      <vt:lpstr>Comitê Gestor </vt:lpstr>
      <vt:lpstr>Comitê Gestor </vt:lpstr>
      <vt:lpstr>COTEC</vt:lpstr>
      <vt:lpstr>AC Raiz</vt:lpstr>
      <vt:lpstr>ACs</vt:lpstr>
      <vt:lpstr>ARs</vt:lpstr>
      <vt:lpstr>PSS</vt:lpstr>
      <vt:lpstr>Auditorias Independentes</vt:lpstr>
      <vt:lpstr>Titulares de Certificados</vt:lpstr>
      <vt:lpstr>Terceira Parte</vt:lpstr>
      <vt:lpstr>Garantias da ICP-Brasil</vt:lpstr>
      <vt:lpstr>Garantias da ICP-Brasil</vt:lpstr>
      <vt:lpstr>Garantias da ICP-Brasil</vt:lpstr>
      <vt:lpstr>Certificado Digital</vt:lpstr>
      <vt:lpstr>Estrutura Básica de um Certificado</vt:lpstr>
      <vt:lpstr>Percepção à Fraude</vt:lpstr>
      <vt:lpstr>Fraude</vt:lpstr>
      <vt:lpstr>Certificados de Chave Pública</vt:lpstr>
      <vt:lpstr>Slide 24</vt:lpstr>
      <vt:lpstr>Estrutura de Certificado X.509</vt:lpstr>
      <vt:lpstr>Estrutura de Certificado X.509</vt:lpstr>
      <vt:lpstr>Estrutura de Certificado X.509</vt:lpstr>
      <vt:lpstr>Estrutura de Certificado X.509</vt:lpstr>
      <vt:lpstr>Nomes de Entidades</vt:lpstr>
      <vt:lpstr>Nomes de Entidades</vt:lpstr>
      <vt:lpstr>Componentes de uma ICP (PKI)</vt:lpstr>
      <vt:lpstr>Componentes de uma PKI</vt:lpstr>
      <vt:lpstr>Protocolos de Gerenciamento</vt:lpstr>
      <vt:lpstr>Protocolos Operacionais</vt:lpstr>
      <vt:lpstr>Partes de sistema PKI </vt:lpstr>
      <vt:lpstr>Interação das partes em PKI</vt:lpstr>
      <vt:lpstr>Online Certificate Status Protocol (OCSP)</vt:lpstr>
      <vt:lpstr>Online Certificate Status Protocol (OCSP)</vt:lpstr>
      <vt:lpstr>Online Certificate Status Protocol (OCSP)</vt:lpstr>
      <vt:lpstr>Online Certificate Status Protocol (OCSP)</vt:lpstr>
      <vt:lpstr>Tipo de Autoridades Certificadora</vt:lpstr>
      <vt:lpstr>Autoridades de Certificação</vt:lpstr>
      <vt:lpstr>Autoridades de Certificação</vt:lpstr>
      <vt:lpstr>Autoridades de Certificação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bosco</dc:creator>
  <cp:lastModifiedBy>bosco</cp:lastModifiedBy>
  <cp:revision>36</cp:revision>
  <dcterms:created xsi:type="dcterms:W3CDTF">2011-10-14T14:05:26Z</dcterms:created>
  <dcterms:modified xsi:type="dcterms:W3CDTF">2011-10-14T19:09:03Z</dcterms:modified>
</cp:coreProperties>
</file>