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66" r:id="rId4"/>
    <p:sldId id="258" r:id="rId5"/>
    <p:sldId id="267" r:id="rId6"/>
    <p:sldId id="259" r:id="rId7"/>
    <p:sldId id="260" r:id="rId8"/>
    <p:sldId id="261" r:id="rId9"/>
    <p:sldId id="262" r:id="rId10"/>
    <p:sldId id="263" r:id="rId11"/>
    <p:sldId id="264" r:id="rId12"/>
    <p:sldId id="268" r:id="rId13"/>
    <p:sldId id="269" r:id="rId14"/>
    <p:sldId id="265" r:id="rId1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4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449F4-8D2D-4015-A632-5E89A1C4C6F1}" type="datetimeFigureOut">
              <a:rPr lang="pt-BR" smtClean="0"/>
              <a:t>16/9/2011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617D-655A-4549-A989-6ACDA90443FB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Retângulo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449F4-8D2D-4015-A632-5E89A1C4C6F1}" type="datetimeFigureOut">
              <a:rPr lang="pt-BR" smtClean="0"/>
              <a:t>16/9/2011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617D-655A-4549-A989-6ACDA90443F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449F4-8D2D-4015-A632-5E89A1C4C6F1}" type="datetimeFigureOut">
              <a:rPr lang="pt-BR" smtClean="0"/>
              <a:t>16/9/2011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617D-655A-4549-A989-6ACDA90443F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449F4-8D2D-4015-A632-5E89A1C4C6F1}" type="datetimeFigureOut">
              <a:rPr lang="pt-BR" smtClean="0"/>
              <a:t>16/9/2011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617D-655A-4549-A989-6ACDA90443F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449F4-8D2D-4015-A632-5E89A1C4C6F1}" type="datetimeFigureOut">
              <a:rPr lang="pt-BR" smtClean="0"/>
              <a:t>16/9/2011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617D-655A-4549-A989-6ACDA90443FB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449F4-8D2D-4015-A632-5E89A1C4C6F1}" type="datetimeFigureOut">
              <a:rPr lang="pt-BR" smtClean="0"/>
              <a:t>16/9/2011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617D-655A-4549-A989-6ACDA90443F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449F4-8D2D-4015-A632-5E89A1C4C6F1}" type="datetimeFigureOut">
              <a:rPr lang="pt-BR" smtClean="0"/>
              <a:t>16/9/2011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617D-655A-4549-A989-6ACDA90443F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449F4-8D2D-4015-A632-5E89A1C4C6F1}" type="datetimeFigureOut">
              <a:rPr lang="pt-BR" smtClean="0"/>
              <a:t>16/9/2011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617D-655A-4549-A989-6ACDA90443F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449F4-8D2D-4015-A632-5E89A1C4C6F1}" type="datetimeFigureOut">
              <a:rPr lang="pt-BR" smtClean="0"/>
              <a:t>16/9/2011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617D-655A-4549-A989-6ACDA90443F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449F4-8D2D-4015-A632-5E89A1C4C6F1}" type="datetimeFigureOut">
              <a:rPr lang="pt-BR" smtClean="0"/>
              <a:t>16/9/2011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617D-655A-4549-A989-6ACDA90443FB}" type="slidenum">
              <a:rPr lang="pt-BR" smtClean="0"/>
              <a:t>‹nº›</a:t>
            </a:fld>
            <a:endParaRPr lang="pt-BR"/>
          </a:p>
        </p:txBody>
      </p:sp>
      <p:sp>
        <p:nvSpPr>
          <p:cNvPr id="12" name="Retângulo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796449F4-8D2D-4015-A632-5E89A1C4C6F1}" type="datetimeFigureOut">
              <a:rPr lang="pt-BR" smtClean="0"/>
              <a:t>16/9/2011</a:t>
            </a:fld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55F7617D-655A-4549-A989-6ACDA90443FB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tângulo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96449F4-8D2D-4015-A632-5E89A1C4C6F1}" type="datetimeFigureOut">
              <a:rPr lang="pt-BR" smtClean="0"/>
              <a:t>16/9/2011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5F7617D-655A-4549-A989-6ACDA90443FB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Funções Criptográficas de </a:t>
            </a:r>
            <a:r>
              <a:rPr lang="pt-BR" b="1" dirty="0" err="1" smtClean="0"/>
              <a:t>Hash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Funções </a:t>
            </a:r>
            <a:r>
              <a:rPr lang="pt-BR" dirty="0" err="1" smtClean="0"/>
              <a:t>Hash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endParaRPr lang="pt-BR" dirty="0" smtClean="0"/>
          </a:p>
          <a:p>
            <a:r>
              <a:rPr lang="pt-BR" dirty="0" smtClean="0"/>
              <a:t>Para qualquer bloco de dado x, é </a:t>
            </a:r>
            <a:r>
              <a:rPr lang="pt-BR" b="1" dirty="0" smtClean="0"/>
              <a:t>computacionalmente inviável </a:t>
            </a:r>
            <a:r>
              <a:rPr lang="pt-BR" dirty="0" smtClean="0"/>
              <a:t>encontrar outro bloco de dado y diferente de x, tal que H(y) = H(x). </a:t>
            </a:r>
          </a:p>
          <a:p>
            <a:pPr>
              <a:buNone/>
            </a:pPr>
            <a:endParaRPr lang="pt-BR" dirty="0" smtClean="0"/>
          </a:p>
          <a:p>
            <a:r>
              <a:rPr lang="pt-BR" dirty="0" smtClean="0"/>
              <a:t>Garante que para uma dada mensagem, não poderá ser encontrada uma outra mensagem alternativa que gere um mesmo valor de </a:t>
            </a:r>
            <a:r>
              <a:rPr lang="pt-BR" dirty="0" err="1" smtClean="0"/>
              <a:t>hash</a:t>
            </a:r>
            <a:r>
              <a:rPr lang="pt-BR" dirty="0" smtClean="0"/>
              <a:t>. </a:t>
            </a:r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Isso </a:t>
            </a:r>
            <a:r>
              <a:rPr lang="pt-BR" dirty="0" smtClean="0"/>
              <a:t>é conhecido como </a:t>
            </a:r>
            <a:r>
              <a:rPr lang="pt-BR" b="1" dirty="0" smtClean="0"/>
              <a:t>resistência fraca a colisões</a:t>
            </a:r>
            <a:r>
              <a:rPr lang="pt-BR" dirty="0" smtClean="0"/>
              <a:t>.</a:t>
            </a:r>
          </a:p>
          <a:p>
            <a:endParaRPr lang="pt-BR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Funções </a:t>
            </a:r>
            <a:r>
              <a:rPr lang="pt-BR" dirty="0" err="1" smtClean="0"/>
              <a:t>Hash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pt-BR" dirty="0"/>
          </a:p>
          <a:p>
            <a:r>
              <a:rPr lang="pt-BR" dirty="0" smtClean="0"/>
              <a:t>É </a:t>
            </a:r>
            <a:r>
              <a:rPr lang="pt-BR" b="1" dirty="0" smtClean="0"/>
              <a:t>computacionalmente inviável </a:t>
            </a:r>
            <a:r>
              <a:rPr lang="pt-BR" dirty="0" smtClean="0"/>
              <a:t>encontrar qualquer par (x,y) tal que H(x) = H(y). </a:t>
            </a:r>
          </a:p>
          <a:p>
            <a:endParaRPr lang="pt-BR" dirty="0" smtClean="0"/>
          </a:p>
          <a:p>
            <a:r>
              <a:rPr lang="pt-BR" dirty="0" smtClean="0"/>
              <a:t>Refere-se a </a:t>
            </a:r>
            <a:r>
              <a:rPr lang="pt-BR" b="1" dirty="0" smtClean="0"/>
              <a:t>resistência da função </a:t>
            </a:r>
            <a:r>
              <a:rPr lang="pt-BR" b="1" dirty="0" err="1" smtClean="0"/>
              <a:t>hash</a:t>
            </a:r>
            <a:r>
              <a:rPr lang="pt-BR" b="1" dirty="0" smtClean="0"/>
              <a:t> a um tipo de ataque</a:t>
            </a:r>
            <a:r>
              <a:rPr lang="pt-BR" dirty="0" smtClean="0"/>
              <a:t> conhecido como o “</a:t>
            </a:r>
            <a:r>
              <a:rPr lang="pt-BR" b="1" dirty="0" smtClean="0"/>
              <a:t>ataque do aniversário</a:t>
            </a:r>
            <a:r>
              <a:rPr lang="pt-BR" dirty="0" smtClean="0"/>
              <a:t>”.</a:t>
            </a:r>
          </a:p>
          <a:p>
            <a:endParaRPr lang="pt-BR" dirty="0" smtClean="0"/>
          </a:p>
          <a:p>
            <a:r>
              <a:rPr lang="pt-BR" dirty="0" smtClean="0"/>
              <a:t>Isso é conhecido como </a:t>
            </a:r>
            <a:r>
              <a:rPr lang="pt-BR" b="1" dirty="0" smtClean="0"/>
              <a:t>resistência forte a colisões</a:t>
            </a:r>
            <a:r>
              <a:rPr lang="pt-BR" dirty="0" smtClean="0"/>
              <a:t>.</a:t>
            </a:r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Ataque do Aniversário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r>
              <a:rPr lang="pt-BR" dirty="0" smtClean="0"/>
              <a:t>Suponha que um código de </a:t>
            </a:r>
            <a:r>
              <a:rPr lang="pt-BR" dirty="0" err="1" smtClean="0"/>
              <a:t>hash</a:t>
            </a:r>
            <a:r>
              <a:rPr lang="pt-BR" dirty="0" smtClean="0"/>
              <a:t> de 64 bits seja seguro.</a:t>
            </a:r>
          </a:p>
          <a:p>
            <a:endParaRPr lang="pt-BR" dirty="0" smtClean="0"/>
          </a:p>
          <a:p>
            <a:r>
              <a:rPr lang="pt-BR" dirty="0" smtClean="0"/>
              <a:t>Se um código </a:t>
            </a:r>
            <a:r>
              <a:rPr lang="pt-BR" dirty="0" err="1" smtClean="0"/>
              <a:t>hash</a:t>
            </a:r>
            <a:r>
              <a:rPr lang="pt-BR" dirty="0" smtClean="0"/>
              <a:t> </a:t>
            </a:r>
            <a:r>
              <a:rPr lang="pt-BR" b="1" dirty="0" smtClean="0"/>
              <a:t>criptografado</a:t>
            </a:r>
            <a:r>
              <a:rPr lang="pt-BR" dirty="0" smtClean="0"/>
              <a:t> H(M) for transmitido concatenado com a </a:t>
            </a:r>
            <a:r>
              <a:rPr lang="pt-BR" b="1" dirty="0" smtClean="0"/>
              <a:t>mensagem não criptografada</a:t>
            </a:r>
            <a:r>
              <a:rPr lang="pt-BR" dirty="0" smtClean="0"/>
              <a:t> correspondente M, como em (Fig. 11.5 b ou c).</a:t>
            </a:r>
          </a:p>
          <a:p>
            <a:pPr>
              <a:buNone/>
            </a:pPr>
            <a:r>
              <a:rPr lang="pt-BR" dirty="0" smtClean="0"/>
              <a:t> </a:t>
            </a:r>
            <a:endParaRPr lang="pt-B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Ataque do Aniversário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Então, </a:t>
            </a:r>
            <a:r>
              <a:rPr lang="pt-BR" dirty="0" smtClean="0"/>
              <a:t>um oponente precisaria encontrar </a:t>
            </a:r>
            <a:r>
              <a:rPr lang="pt-BR" dirty="0" err="1" smtClean="0"/>
              <a:t>M´</a:t>
            </a:r>
            <a:r>
              <a:rPr lang="pt-BR" dirty="0" smtClean="0"/>
              <a:t> </a:t>
            </a:r>
            <a:r>
              <a:rPr lang="pt-BR" dirty="0" smtClean="0"/>
              <a:t>tal que </a:t>
            </a:r>
            <a:r>
              <a:rPr lang="pt-BR" dirty="0" smtClean="0"/>
              <a:t>H(</a:t>
            </a:r>
            <a:r>
              <a:rPr lang="pt-BR" dirty="0" err="1" smtClean="0"/>
              <a:t>M´</a:t>
            </a:r>
            <a:r>
              <a:rPr lang="pt-BR" dirty="0" smtClean="0"/>
              <a:t>)=H(M), para substituir </a:t>
            </a:r>
            <a:r>
              <a:rPr lang="pt-BR" dirty="0" smtClean="0"/>
              <a:t>M por </a:t>
            </a:r>
            <a:r>
              <a:rPr lang="pt-BR" dirty="0" err="1" smtClean="0"/>
              <a:t>M´</a:t>
            </a:r>
            <a:r>
              <a:rPr lang="pt-BR" dirty="0" smtClean="0"/>
              <a:t> e </a:t>
            </a:r>
            <a:r>
              <a:rPr lang="pt-BR" dirty="0" smtClean="0"/>
              <a:t>enganar o receptor</a:t>
            </a:r>
            <a:r>
              <a:rPr lang="pt-BR" dirty="0" smtClean="0"/>
              <a:t>.</a:t>
            </a:r>
          </a:p>
          <a:p>
            <a:endParaRPr lang="pt-BR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Família de Funções </a:t>
            </a:r>
            <a:r>
              <a:rPr lang="pt-BR" dirty="0" err="1" smtClean="0"/>
              <a:t>Hash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r>
              <a:rPr lang="pt-BR" dirty="0" smtClean="0"/>
              <a:t>MD5 (</a:t>
            </a:r>
            <a:r>
              <a:rPr lang="pt-BR" dirty="0" err="1" smtClean="0"/>
              <a:t>Message</a:t>
            </a:r>
            <a:r>
              <a:rPr lang="pt-BR" dirty="0" smtClean="0"/>
              <a:t> </a:t>
            </a:r>
            <a:r>
              <a:rPr lang="pt-BR" dirty="0" err="1" smtClean="0"/>
              <a:t>Digest</a:t>
            </a:r>
            <a:r>
              <a:rPr lang="pt-BR" dirty="0" smtClean="0"/>
              <a:t> 5)</a:t>
            </a:r>
          </a:p>
          <a:p>
            <a:endParaRPr lang="pt-BR" dirty="0"/>
          </a:p>
          <a:p>
            <a:r>
              <a:rPr lang="pt-BR" dirty="0" smtClean="0"/>
              <a:t>SHA-1  (</a:t>
            </a:r>
            <a:r>
              <a:rPr lang="pt-BR" dirty="0" err="1" smtClean="0"/>
              <a:t>Secure</a:t>
            </a:r>
            <a:r>
              <a:rPr lang="pt-BR" dirty="0" smtClean="0"/>
              <a:t> </a:t>
            </a:r>
            <a:r>
              <a:rPr lang="pt-BR" dirty="0" err="1" smtClean="0"/>
              <a:t>Hash</a:t>
            </a:r>
            <a:r>
              <a:rPr lang="pt-BR" dirty="0" smtClean="0"/>
              <a:t> </a:t>
            </a:r>
            <a:r>
              <a:rPr lang="pt-BR" dirty="0" err="1" smtClean="0"/>
              <a:t>Algorithm</a:t>
            </a:r>
            <a:r>
              <a:rPr lang="pt-BR" dirty="0" smtClean="0"/>
              <a:t> 1)</a:t>
            </a:r>
          </a:p>
          <a:p>
            <a:endParaRPr lang="pt-BR" dirty="0" smtClean="0"/>
          </a:p>
          <a:p>
            <a:r>
              <a:rPr lang="pt-BR" dirty="0" smtClean="0"/>
              <a:t>... ... </a:t>
            </a:r>
          </a:p>
          <a:p>
            <a:pPr>
              <a:buNone/>
            </a:pPr>
            <a:endParaRPr lang="pt-BR" dirty="0"/>
          </a:p>
          <a:p>
            <a:r>
              <a:rPr lang="pt-BR" dirty="0" smtClean="0"/>
              <a:t>SHA-256 (</a:t>
            </a:r>
            <a:r>
              <a:rPr lang="pt-BR" dirty="0" err="1" smtClean="0"/>
              <a:t>Secure</a:t>
            </a:r>
            <a:r>
              <a:rPr lang="pt-BR" dirty="0" smtClean="0"/>
              <a:t> </a:t>
            </a:r>
            <a:r>
              <a:rPr lang="pt-BR" dirty="0" err="1" smtClean="0"/>
              <a:t>Hash</a:t>
            </a:r>
            <a:r>
              <a:rPr lang="pt-BR" dirty="0" smtClean="0"/>
              <a:t> </a:t>
            </a:r>
            <a:r>
              <a:rPr lang="pt-BR" dirty="0" err="1" smtClean="0"/>
              <a:t>Algorithm</a:t>
            </a:r>
            <a:r>
              <a:rPr lang="pt-BR" dirty="0" smtClean="0"/>
              <a:t> 256)</a:t>
            </a: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Funções </a:t>
            </a:r>
            <a:r>
              <a:rPr lang="pt-BR" dirty="0" err="1" smtClean="0"/>
              <a:t>Hash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/>
          </a:p>
          <a:p>
            <a:endParaRPr lang="pt-BR" dirty="0" smtClean="0"/>
          </a:p>
          <a:p>
            <a:r>
              <a:rPr lang="pt-BR" dirty="0" smtClean="0"/>
              <a:t>Uma </a:t>
            </a:r>
            <a:r>
              <a:rPr lang="pt-BR" dirty="0"/>
              <a:t>função que aceita uma </a:t>
            </a:r>
            <a:r>
              <a:rPr lang="pt-BR" b="1" dirty="0"/>
              <a:t>mensagem M</a:t>
            </a:r>
            <a:r>
              <a:rPr lang="pt-BR" dirty="0"/>
              <a:t>, de comprimento variável como entrada, e produz </a:t>
            </a:r>
            <a:r>
              <a:rPr lang="pt-BR" b="1" dirty="0"/>
              <a:t>uma saída de comprimento fixo</a:t>
            </a:r>
            <a:r>
              <a:rPr lang="pt-BR" dirty="0"/>
              <a:t>. </a:t>
            </a: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Esta </a:t>
            </a:r>
            <a:r>
              <a:rPr lang="pt-BR" dirty="0" smtClean="0"/>
              <a:t>é uma função apenas da </a:t>
            </a:r>
            <a:r>
              <a:rPr lang="pt-BR" b="1" dirty="0" smtClean="0"/>
              <a:t>mensagem M</a:t>
            </a:r>
            <a:r>
              <a:rPr lang="pt-BR" dirty="0" smtClean="0"/>
              <a:t> de entrada. </a:t>
            </a:r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O </a:t>
            </a:r>
            <a:r>
              <a:rPr lang="pt-BR" dirty="0" smtClean="0"/>
              <a:t>resultado de uma função </a:t>
            </a:r>
            <a:r>
              <a:rPr lang="pt-BR" dirty="0" err="1" smtClean="0"/>
              <a:t>hash</a:t>
            </a:r>
            <a:r>
              <a:rPr lang="pt-BR" dirty="0" smtClean="0"/>
              <a:t> é também conhecido como </a:t>
            </a:r>
            <a:r>
              <a:rPr lang="pt-BR" b="1" dirty="0" smtClean="0"/>
              <a:t>resumo de mensagem</a:t>
            </a:r>
            <a:r>
              <a:rPr lang="pt-BR" dirty="0" smtClean="0"/>
              <a:t> ou </a:t>
            </a:r>
            <a:r>
              <a:rPr lang="pt-BR" b="1" dirty="0" smtClean="0"/>
              <a:t>valor </a:t>
            </a:r>
            <a:r>
              <a:rPr lang="pt-BR" b="1" dirty="0" err="1" smtClean="0"/>
              <a:t>hash</a:t>
            </a:r>
            <a:r>
              <a:rPr lang="pt-BR" dirty="0" smtClean="0"/>
              <a:t>.</a:t>
            </a: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Funções </a:t>
            </a:r>
            <a:r>
              <a:rPr lang="pt-BR" dirty="0" err="1" smtClean="0"/>
              <a:t>Hash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O </a:t>
            </a:r>
            <a:r>
              <a:rPr lang="pt-BR" dirty="0"/>
              <a:t>código </a:t>
            </a:r>
            <a:r>
              <a:rPr lang="pt-BR" dirty="0" err="1"/>
              <a:t>hash</a:t>
            </a:r>
            <a:r>
              <a:rPr lang="pt-BR" dirty="0"/>
              <a:t> é uma função de todos os bits da mensagem e oferece a capacidade da </a:t>
            </a:r>
            <a:r>
              <a:rPr lang="pt-BR" b="1" dirty="0"/>
              <a:t>detecção de </a:t>
            </a:r>
            <a:r>
              <a:rPr lang="pt-BR" b="1" dirty="0" smtClean="0"/>
              <a:t>erros</a:t>
            </a:r>
            <a:r>
              <a:rPr lang="pt-BR" dirty="0" smtClean="0"/>
              <a:t>.</a:t>
            </a:r>
          </a:p>
          <a:p>
            <a:endParaRPr lang="pt-BR" dirty="0" smtClean="0"/>
          </a:p>
          <a:p>
            <a:r>
              <a:rPr lang="pt-BR" dirty="0" smtClean="0"/>
              <a:t>É usada para verificar </a:t>
            </a:r>
            <a:r>
              <a:rPr lang="pt-BR" b="1" dirty="0" smtClean="0"/>
              <a:t>integridade </a:t>
            </a:r>
            <a:r>
              <a:rPr lang="pt-BR" dirty="0" smtClean="0"/>
              <a:t>de arquivos transmitidos.</a:t>
            </a:r>
          </a:p>
          <a:p>
            <a:endParaRPr lang="pt-BR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Uma mudança em qualquer bit na mensagem, resulta em uma mudança no resultado da função </a:t>
            </a:r>
            <a:r>
              <a:rPr lang="pt-BR" dirty="0" err="1" smtClean="0"/>
              <a:t>hash</a:t>
            </a:r>
            <a:r>
              <a:rPr lang="pt-BR" dirty="0" smtClean="0"/>
              <a:t>. </a:t>
            </a:r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Ver </a:t>
            </a:r>
            <a:r>
              <a:rPr lang="pt-BR" dirty="0" smtClean="0"/>
              <a:t>figura 11.5 do livro de </a:t>
            </a:r>
            <a:r>
              <a:rPr lang="pt-BR" dirty="0" err="1" smtClean="0"/>
              <a:t>Stallings</a:t>
            </a:r>
            <a:r>
              <a:rPr lang="pt-BR" dirty="0" smtClean="0"/>
              <a:t> ( pag. 234 e 235).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Funções </a:t>
            </a:r>
            <a:r>
              <a:rPr lang="pt-BR" dirty="0" err="1" smtClean="0"/>
              <a:t>Hash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pt-BR" dirty="0" smtClean="0"/>
          </a:p>
          <a:p>
            <a:pPr lvl="0"/>
            <a:endParaRPr lang="pt-BR" dirty="0" smtClean="0"/>
          </a:p>
          <a:p>
            <a:pPr lvl="0"/>
            <a:endParaRPr lang="pt-BR" dirty="0" smtClean="0"/>
          </a:p>
          <a:p>
            <a:pPr lvl="0"/>
            <a:r>
              <a:rPr lang="pt-BR" dirty="0" smtClean="0"/>
              <a:t>A </a:t>
            </a:r>
            <a:r>
              <a:rPr lang="pt-BR" dirty="0"/>
              <a:t>finalidade de uma função </a:t>
            </a:r>
            <a:r>
              <a:rPr lang="pt-BR" dirty="0" err="1"/>
              <a:t>hash</a:t>
            </a:r>
            <a:r>
              <a:rPr lang="pt-BR" dirty="0"/>
              <a:t> é produzir uma “</a:t>
            </a:r>
            <a:r>
              <a:rPr lang="pt-BR" b="1" dirty="0"/>
              <a:t>impressão digital</a:t>
            </a:r>
            <a:r>
              <a:rPr lang="pt-BR" dirty="0"/>
              <a:t>” (</a:t>
            </a:r>
            <a:r>
              <a:rPr lang="pt-BR" i="1" dirty="0" err="1"/>
              <a:t>fingerprint</a:t>
            </a:r>
            <a:r>
              <a:rPr lang="pt-BR" dirty="0"/>
              <a:t>) de um arquivo, </a:t>
            </a:r>
            <a:r>
              <a:rPr lang="pt-BR" dirty="0" smtClean="0"/>
              <a:t>uma mensagem </a:t>
            </a:r>
            <a:r>
              <a:rPr lang="pt-BR" dirty="0"/>
              <a:t>ou blocos de dados. </a:t>
            </a:r>
            <a:endParaRPr lang="pt-BR" dirty="0" smtClean="0"/>
          </a:p>
          <a:p>
            <a:pPr lvl="0"/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Funções </a:t>
            </a:r>
            <a:r>
              <a:rPr lang="pt-BR" dirty="0" err="1" smtClean="0"/>
              <a:t>Hash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pPr lvl="0"/>
            <a:r>
              <a:rPr lang="pt-BR" dirty="0" smtClean="0"/>
              <a:t>Funções </a:t>
            </a:r>
            <a:r>
              <a:rPr lang="pt-BR" dirty="0" err="1" smtClean="0"/>
              <a:t>hash</a:t>
            </a:r>
            <a:r>
              <a:rPr lang="pt-BR" dirty="0" smtClean="0"/>
              <a:t> são úteis para </a:t>
            </a:r>
            <a:r>
              <a:rPr lang="pt-BR" b="1" dirty="0" smtClean="0"/>
              <a:t>autenticação de mensagens</a:t>
            </a:r>
            <a:r>
              <a:rPr lang="pt-BR" dirty="0" smtClean="0"/>
              <a:t> e </a:t>
            </a:r>
            <a:r>
              <a:rPr lang="pt-BR" b="1" dirty="0" smtClean="0"/>
              <a:t>verificação da integridade </a:t>
            </a:r>
            <a:r>
              <a:rPr lang="pt-BR" dirty="0" smtClean="0"/>
              <a:t>de mensagens. </a:t>
            </a:r>
          </a:p>
          <a:p>
            <a:endParaRPr lang="pt-BR" dirty="0" smtClean="0"/>
          </a:p>
          <a:p>
            <a:r>
              <a:rPr lang="pt-BR" dirty="0" smtClean="0"/>
              <a:t>Com essas funções, pode-se usar o método clássico para se produzir </a:t>
            </a:r>
            <a:r>
              <a:rPr lang="pt-BR" b="1" dirty="0" smtClean="0"/>
              <a:t>assinaturas digitais</a:t>
            </a:r>
            <a:r>
              <a:rPr lang="pt-BR" dirty="0" smtClean="0"/>
              <a:t>. 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Funções </a:t>
            </a:r>
            <a:r>
              <a:rPr lang="pt-BR" dirty="0" err="1" smtClean="0"/>
              <a:t>Hash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pt-BR" dirty="0"/>
              <a:t>Para ser útil para </a:t>
            </a:r>
            <a:r>
              <a:rPr lang="pt-BR" b="1" dirty="0"/>
              <a:t>autenticação de mensagens</a:t>
            </a:r>
            <a:r>
              <a:rPr lang="pt-BR" dirty="0"/>
              <a:t>, uma função </a:t>
            </a:r>
            <a:r>
              <a:rPr lang="pt-BR" dirty="0" err="1"/>
              <a:t>hash</a:t>
            </a:r>
            <a:r>
              <a:rPr lang="pt-BR" dirty="0"/>
              <a:t> precisa ter as seguintes propriedades</a:t>
            </a:r>
            <a:r>
              <a:rPr lang="pt-BR" dirty="0" smtClean="0"/>
              <a:t>:</a:t>
            </a:r>
            <a:endParaRPr lang="pt-BR" dirty="0"/>
          </a:p>
          <a:p>
            <a:pPr lvl="1"/>
            <a:r>
              <a:rPr lang="pt-BR" dirty="0"/>
              <a:t>H pode ser aplicada a um bloco de qualquer tamanho</a:t>
            </a:r>
            <a:r>
              <a:rPr lang="pt-BR" dirty="0" smtClean="0"/>
              <a:t>.</a:t>
            </a:r>
            <a:br>
              <a:rPr lang="pt-BR" dirty="0" smtClean="0"/>
            </a:br>
            <a:endParaRPr lang="pt-BR" dirty="0"/>
          </a:p>
          <a:p>
            <a:pPr lvl="1"/>
            <a:r>
              <a:rPr lang="pt-BR" dirty="0"/>
              <a:t>H produz uma saída de comprimento fixo</a:t>
            </a:r>
            <a:r>
              <a:rPr lang="pt-BR" dirty="0" smtClean="0"/>
              <a:t>.</a:t>
            </a:r>
            <a:br>
              <a:rPr lang="pt-BR" dirty="0" smtClean="0"/>
            </a:br>
            <a:endParaRPr lang="pt-BR" dirty="0"/>
          </a:p>
          <a:p>
            <a:pPr lvl="1"/>
            <a:r>
              <a:rPr lang="pt-BR" dirty="0"/>
              <a:t>H(x) é relativamente fácil de calcular </a:t>
            </a:r>
            <a:r>
              <a:rPr lang="pt-BR" dirty="0" smtClean="0"/>
              <a:t>para qualquer x</a:t>
            </a:r>
            <a:r>
              <a:rPr lang="pt-BR" dirty="0"/>
              <a:t>, tornando as implementações de HW e SW práticas</a:t>
            </a:r>
            <a:r>
              <a:rPr lang="pt-BR" dirty="0" smtClean="0"/>
              <a:t>.</a:t>
            </a:r>
            <a:endParaRPr lang="pt-B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Funções </a:t>
            </a:r>
            <a:r>
              <a:rPr lang="pt-BR" dirty="0" err="1" smtClean="0"/>
              <a:t>Hash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endParaRPr lang="pt-BR" dirty="0" smtClean="0"/>
          </a:p>
          <a:p>
            <a:pPr lvl="0"/>
            <a:r>
              <a:rPr lang="pt-BR" dirty="0" smtClean="0"/>
              <a:t>Para qualquer valor h dado, é computacionalmente inviável encontrar x tal que H(x) = h. </a:t>
            </a:r>
          </a:p>
          <a:p>
            <a:pPr lvl="0"/>
            <a:endParaRPr lang="pt-BR" dirty="0"/>
          </a:p>
          <a:p>
            <a:pPr lvl="0"/>
            <a:r>
              <a:rPr lang="pt-BR" dirty="0" smtClean="0"/>
              <a:t>Ou seja, H é uma função que não tem a sua função inversa H</a:t>
            </a:r>
            <a:r>
              <a:rPr lang="pt-BR" baseline="30000" dirty="0" smtClean="0"/>
              <a:t>-1</a:t>
            </a:r>
            <a:r>
              <a:rPr lang="pt-BR" dirty="0" smtClean="0"/>
              <a:t>. </a:t>
            </a:r>
          </a:p>
          <a:p>
            <a:pPr lvl="0"/>
            <a:endParaRPr lang="pt-BR" dirty="0"/>
          </a:p>
          <a:p>
            <a:pPr lvl="0"/>
            <a:r>
              <a:rPr lang="pt-BR" dirty="0" smtClean="0"/>
              <a:t>Isso é conhecido como a </a:t>
            </a:r>
            <a:r>
              <a:rPr lang="pt-BR" b="1" dirty="0" smtClean="0"/>
              <a:t>propriedade unidirecional</a:t>
            </a:r>
            <a:r>
              <a:rPr lang="pt-BR" dirty="0" smtClean="0"/>
              <a:t> da função </a:t>
            </a:r>
            <a:r>
              <a:rPr lang="pt-BR" dirty="0" err="1" smtClean="0"/>
              <a:t>hash</a:t>
            </a:r>
            <a:r>
              <a:rPr lang="pt-BR" dirty="0" smtClean="0"/>
              <a:t>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ódulo">
  <a:themeElements>
    <a:clrScheme name="Módulo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ódulo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ódul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79</TotalTime>
  <Words>463</Words>
  <Application>Microsoft Office PowerPoint</Application>
  <PresentationFormat>Apresentação na tela (4:3)</PresentationFormat>
  <Paragraphs>78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5" baseType="lpstr">
      <vt:lpstr>Módulo</vt:lpstr>
      <vt:lpstr>Funções Criptográficas de Hash </vt:lpstr>
      <vt:lpstr>Funções Hash</vt:lpstr>
      <vt:lpstr>Slide 3</vt:lpstr>
      <vt:lpstr>Funções Hash</vt:lpstr>
      <vt:lpstr>Slide 5</vt:lpstr>
      <vt:lpstr>Funções Hash</vt:lpstr>
      <vt:lpstr>Funções Hash</vt:lpstr>
      <vt:lpstr>Funções Hash</vt:lpstr>
      <vt:lpstr>Funções Hash</vt:lpstr>
      <vt:lpstr>Funções Hash</vt:lpstr>
      <vt:lpstr>Funções Hash</vt:lpstr>
      <vt:lpstr>Ataque do Aniversário</vt:lpstr>
      <vt:lpstr>Ataque do Aniversário</vt:lpstr>
      <vt:lpstr>Família de Funções Hash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Funções Criptográficas de Hash</dc:title>
  <dc:creator>bosco</dc:creator>
  <cp:lastModifiedBy>bosco</cp:lastModifiedBy>
  <cp:revision>10</cp:revision>
  <dcterms:created xsi:type="dcterms:W3CDTF">2011-09-16T11:36:02Z</dcterms:created>
  <dcterms:modified xsi:type="dcterms:W3CDTF">2011-09-16T12:55:21Z</dcterms:modified>
</cp:coreProperties>
</file>