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9" r:id="rId14"/>
    <p:sldId id="26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6449F4-8D2D-4015-A632-5E89A1C4C6F1}" type="datetimeFigureOut">
              <a:rPr lang="pt-BR" smtClean="0"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F7617D-655A-4549-A989-6ACDA90443F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Funções Criptográficas de </a:t>
            </a:r>
            <a:r>
              <a:rPr lang="pt-BR" b="1" dirty="0" err="1" smtClean="0"/>
              <a:t>Hash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pt-BR" dirty="0" smtClean="0"/>
          </a:p>
          <a:p>
            <a:r>
              <a:rPr lang="pt-BR" dirty="0" smtClean="0"/>
              <a:t>Para qualquer bloco de dado x, é </a:t>
            </a:r>
            <a:r>
              <a:rPr lang="pt-BR" b="1" dirty="0" smtClean="0"/>
              <a:t>computacionalmente inviável </a:t>
            </a:r>
            <a:r>
              <a:rPr lang="pt-BR" dirty="0" smtClean="0"/>
              <a:t>encontrar outro bloco de dado y diferente de x, tal que H(y) = H(x).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Garante que para uma dada mensagem, não poderá ser encontrada uma outra mensagem alternativa que gere um mesmo valor de </a:t>
            </a:r>
            <a:r>
              <a:rPr lang="pt-BR" dirty="0" err="1" smtClean="0"/>
              <a:t>hash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Isso </a:t>
            </a:r>
            <a:r>
              <a:rPr lang="pt-BR" dirty="0" smtClean="0"/>
              <a:t>é conhecido como </a:t>
            </a:r>
            <a:r>
              <a:rPr lang="pt-BR" b="1" dirty="0" smtClean="0"/>
              <a:t>resistência fraca a colisões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É </a:t>
            </a:r>
            <a:r>
              <a:rPr lang="pt-BR" b="1" dirty="0" smtClean="0"/>
              <a:t>computacionalmente inviável </a:t>
            </a:r>
            <a:r>
              <a:rPr lang="pt-BR" dirty="0" smtClean="0"/>
              <a:t>encontrar qualquer par (x,y) tal que H(x) = H(y). </a:t>
            </a:r>
          </a:p>
          <a:p>
            <a:endParaRPr lang="pt-BR" dirty="0" smtClean="0"/>
          </a:p>
          <a:p>
            <a:r>
              <a:rPr lang="pt-BR" dirty="0" smtClean="0"/>
              <a:t>Refere-se a </a:t>
            </a:r>
            <a:r>
              <a:rPr lang="pt-BR" b="1" dirty="0" smtClean="0"/>
              <a:t>resistência da função </a:t>
            </a:r>
            <a:r>
              <a:rPr lang="pt-BR" b="1" dirty="0" err="1" smtClean="0"/>
              <a:t>hash</a:t>
            </a:r>
            <a:r>
              <a:rPr lang="pt-BR" b="1" dirty="0" smtClean="0"/>
              <a:t> a um tipo de ataque</a:t>
            </a:r>
            <a:r>
              <a:rPr lang="pt-BR" dirty="0" smtClean="0"/>
              <a:t> conhecido como o “</a:t>
            </a:r>
            <a:r>
              <a:rPr lang="pt-BR" b="1" dirty="0" smtClean="0"/>
              <a:t>ataque do aniversário</a:t>
            </a:r>
            <a:r>
              <a:rPr lang="pt-BR" dirty="0" smtClean="0"/>
              <a:t>”.</a:t>
            </a:r>
          </a:p>
          <a:p>
            <a:endParaRPr lang="pt-BR" dirty="0" smtClean="0"/>
          </a:p>
          <a:p>
            <a:r>
              <a:rPr lang="pt-BR" dirty="0" smtClean="0"/>
              <a:t>Isso é conhecido como </a:t>
            </a:r>
            <a:r>
              <a:rPr lang="pt-BR" b="1" dirty="0" smtClean="0"/>
              <a:t>resistência forte a colisões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Suponha que um código de </a:t>
            </a:r>
            <a:r>
              <a:rPr lang="pt-BR" dirty="0" err="1" smtClean="0"/>
              <a:t>hash</a:t>
            </a:r>
            <a:r>
              <a:rPr lang="pt-BR" dirty="0" smtClean="0"/>
              <a:t> de 64 bits seja seguro.</a:t>
            </a:r>
          </a:p>
          <a:p>
            <a:endParaRPr lang="pt-BR" dirty="0" smtClean="0"/>
          </a:p>
          <a:p>
            <a:r>
              <a:rPr lang="pt-BR" dirty="0" smtClean="0"/>
              <a:t>Se um código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b="1" dirty="0" smtClean="0"/>
              <a:t>criptografado</a:t>
            </a:r>
            <a:r>
              <a:rPr lang="pt-BR" dirty="0" smtClean="0"/>
              <a:t> H(M) for transmitido concatenado com a </a:t>
            </a:r>
            <a:r>
              <a:rPr lang="pt-BR" b="1" dirty="0" smtClean="0"/>
              <a:t>mensagem não criptografada</a:t>
            </a:r>
            <a:r>
              <a:rPr lang="pt-BR" dirty="0" smtClean="0"/>
              <a:t> correspondente M, como em (Fig. 11.5 b ou c).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Ataque do Aniversário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Então, </a:t>
            </a:r>
            <a:r>
              <a:rPr lang="pt-BR" dirty="0" smtClean="0"/>
              <a:t>um oponente precisaria encontrar </a:t>
            </a:r>
            <a:r>
              <a:rPr lang="pt-BR" dirty="0" err="1" smtClean="0"/>
              <a:t>M´</a:t>
            </a:r>
            <a:r>
              <a:rPr lang="pt-BR" dirty="0" smtClean="0"/>
              <a:t> </a:t>
            </a:r>
            <a:r>
              <a:rPr lang="pt-BR" dirty="0" smtClean="0"/>
              <a:t>tal que </a:t>
            </a:r>
            <a:r>
              <a:rPr lang="pt-BR" dirty="0" smtClean="0"/>
              <a:t>H(</a:t>
            </a:r>
            <a:r>
              <a:rPr lang="pt-BR" dirty="0" err="1" smtClean="0"/>
              <a:t>M´</a:t>
            </a:r>
            <a:r>
              <a:rPr lang="pt-BR" dirty="0" smtClean="0"/>
              <a:t>)=H(M), para substituir </a:t>
            </a:r>
            <a:r>
              <a:rPr lang="pt-BR" dirty="0" smtClean="0"/>
              <a:t>M por </a:t>
            </a:r>
            <a:r>
              <a:rPr lang="pt-BR" dirty="0" err="1" smtClean="0"/>
              <a:t>M´</a:t>
            </a:r>
            <a:r>
              <a:rPr lang="pt-BR" dirty="0" smtClean="0"/>
              <a:t> e </a:t>
            </a:r>
            <a:r>
              <a:rPr lang="pt-BR" dirty="0" smtClean="0"/>
              <a:t>enganar o receptor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Família de 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MD5 (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5)</a:t>
            </a:r>
          </a:p>
          <a:p>
            <a:endParaRPr lang="pt-BR" dirty="0"/>
          </a:p>
          <a:p>
            <a:r>
              <a:rPr lang="pt-BR" dirty="0" smtClean="0"/>
              <a:t>SHA-1  (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 1) – 160 bits</a:t>
            </a:r>
          </a:p>
          <a:p>
            <a:endParaRPr lang="pt-BR" dirty="0" smtClean="0"/>
          </a:p>
          <a:p>
            <a:r>
              <a:rPr lang="pt-BR" dirty="0" smtClean="0"/>
              <a:t>SHA-256 (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 256)</a:t>
            </a:r>
          </a:p>
          <a:p>
            <a:endParaRPr lang="pt-BR" dirty="0" smtClean="0"/>
          </a:p>
          <a:p>
            <a:r>
              <a:rPr lang="pt-BR" dirty="0" smtClean="0"/>
              <a:t>SHA-384 </a:t>
            </a:r>
            <a:r>
              <a:rPr lang="pt-BR" dirty="0" smtClean="0"/>
              <a:t>(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 </a:t>
            </a:r>
            <a:r>
              <a:rPr lang="pt-BR" smtClean="0"/>
              <a:t>384)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SHA-512 </a:t>
            </a:r>
            <a:r>
              <a:rPr lang="pt-BR" dirty="0" smtClean="0"/>
              <a:t>(</a:t>
            </a:r>
            <a:r>
              <a:rPr lang="pt-BR" dirty="0" err="1" smtClean="0"/>
              <a:t>Secure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 256)</a:t>
            </a:r>
            <a:r>
              <a:rPr lang="pt-BR" dirty="0" smtClean="0"/>
              <a:t>                        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/>
              <a:t>função que aceita uma </a:t>
            </a:r>
            <a:r>
              <a:rPr lang="pt-BR" b="1" dirty="0"/>
              <a:t>mensagem M</a:t>
            </a:r>
            <a:r>
              <a:rPr lang="pt-BR" dirty="0"/>
              <a:t>, de comprimento variável como entrada, e produz </a:t>
            </a:r>
            <a:r>
              <a:rPr lang="pt-BR" b="1" dirty="0"/>
              <a:t>uma saída de comprimento fixo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Esta </a:t>
            </a:r>
            <a:r>
              <a:rPr lang="pt-BR" dirty="0" smtClean="0"/>
              <a:t>é uma função apenas da </a:t>
            </a:r>
            <a:r>
              <a:rPr lang="pt-BR" b="1" dirty="0" smtClean="0"/>
              <a:t>mensagem M</a:t>
            </a:r>
            <a:r>
              <a:rPr lang="pt-BR" dirty="0" smtClean="0"/>
              <a:t> de entrada.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resultado de uma função </a:t>
            </a:r>
            <a:r>
              <a:rPr lang="pt-BR" dirty="0" err="1" smtClean="0"/>
              <a:t>hash</a:t>
            </a:r>
            <a:r>
              <a:rPr lang="pt-BR" dirty="0" smtClean="0"/>
              <a:t> é também conhecido como </a:t>
            </a:r>
            <a:r>
              <a:rPr lang="pt-BR" b="1" dirty="0" smtClean="0"/>
              <a:t>resumo de mensagem</a:t>
            </a:r>
            <a:r>
              <a:rPr lang="pt-BR" dirty="0" smtClean="0"/>
              <a:t> ou </a:t>
            </a:r>
            <a:r>
              <a:rPr lang="pt-BR" b="1" dirty="0" smtClean="0"/>
              <a:t>valor </a:t>
            </a:r>
            <a:r>
              <a:rPr lang="pt-BR" b="1" dirty="0" err="1" smtClean="0"/>
              <a:t>hash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código </a:t>
            </a:r>
            <a:r>
              <a:rPr lang="pt-BR" dirty="0" err="1"/>
              <a:t>hash</a:t>
            </a:r>
            <a:r>
              <a:rPr lang="pt-BR" dirty="0"/>
              <a:t> é uma função de todos os bits da mensagem e oferece a capacidade da </a:t>
            </a:r>
            <a:r>
              <a:rPr lang="pt-BR" b="1" dirty="0"/>
              <a:t>detecção de </a:t>
            </a:r>
            <a:r>
              <a:rPr lang="pt-BR" b="1" dirty="0" smtClean="0"/>
              <a:t>erros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É usada para verificar </a:t>
            </a:r>
            <a:r>
              <a:rPr lang="pt-BR" b="1" dirty="0" smtClean="0"/>
              <a:t>integridade </a:t>
            </a:r>
            <a:r>
              <a:rPr lang="pt-BR" dirty="0" smtClean="0"/>
              <a:t>de arquivos transmitidos.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mudança em qualquer bit na mensagem, resulta em uma mudança no resultado da função </a:t>
            </a:r>
            <a:r>
              <a:rPr lang="pt-BR" dirty="0" err="1" smtClean="0"/>
              <a:t>hash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Ver </a:t>
            </a:r>
            <a:r>
              <a:rPr lang="pt-BR" dirty="0" smtClean="0"/>
              <a:t>figura 11.5 do livro de </a:t>
            </a:r>
            <a:r>
              <a:rPr lang="pt-BR" dirty="0" err="1" smtClean="0"/>
              <a:t>Stallings</a:t>
            </a:r>
            <a:r>
              <a:rPr lang="pt-BR" dirty="0" smtClean="0"/>
              <a:t> ( pag. 234 e 235).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A </a:t>
            </a:r>
            <a:r>
              <a:rPr lang="pt-BR" dirty="0"/>
              <a:t>finalidade de uma função </a:t>
            </a:r>
            <a:r>
              <a:rPr lang="pt-BR" dirty="0" err="1"/>
              <a:t>hash</a:t>
            </a:r>
            <a:r>
              <a:rPr lang="pt-BR" dirty="0"/>
              <a:t> é produzir uma “</a:t>
            </a:r>
            <a:r>
              <a:rPr lang="pt-BR" b="1" dirty="0"/>
              <a:t>impressão digital</a:t>
            </a:r>
            <a:r>
              <a:rPr lang="pt-BR" dirty="0"/>
              <a:t>” (</a:t>
            </a:r>
            <a:r>
              <a:rPr lang="pt-BR" i="1" dirty="0" err="1"/>
              <a:t>fingerprint</a:t>
            </a:r>
            <a:r>
              <a:rPr lang="pt-BR" dirty="0"/>
              <a:t>) de um arquivo, </a:t>
            </a:r>
            <a:r>
              <a:rPr lang="pt-BR" dirty="0" smtClean="0"/>
              <a:t>uma mensagem </a:t>
            </a:r>
            <a:r>
              <a:rPr lang="pt-BR" dirty="0"/>
              <a:t>ou blocos de dados. </a:t>
            </a:r>
            <a:endParaRPr lang="pt-BR" dirty="0" smtClean="0"/>
          </a:p>
          <a:p>
            <a:pPr lvl="0"/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lvl="0"/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r>
              <a:rPr lang="pt-BR" dirty="0" smtClean="0"/>
              <a:t> são úteis para </a:t>
            </a:r>
            <a:r>
              <a:rPr lang="pt-BR" b="1" dirty="0" smtClean="0"/>
              <a:t>autenticação de mensagens</a:t>
            </a:r>
            <a:r>
              <a:rPr lang="pt-BR" dirty="0" smtClean="0"/>
              <a:t> e </a:t>
            </a:r>
            <a:r>
              <a:rPr lang="pt-BR" b="1" dirty="0" smtClean="0"/>
              <a:t>verificação da integridade </a:t>
            </a:r>
            <a:r>
              <a:rPr lang="pt-BR" dirty="0" smtClean="0"/>
              <a:t>de mensagens. </a:t>
            </a:r>
          </a:p>
          <a:p>
            <a:endParaRPr lang="pt-BR" dirty="0" smtClean="0"/>
          </a:p>
          <a:p>
            <a:r>
              <a:rPr lang="pt-BR" dirty="0" smtClean="0"/>
              <a:t>Com essas funções, pode-se usar o método clássico para se produzir </a:t>
            </a:r>
            <a:r>
              <a:rPr lang="pt-BR" b="1" dirty="0" smtClean="0"/>
              <a:t>assinaturas digitais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dirty="0"/>
              <a:t>Para ser útil para </a:t>
            </a:r>
            <a:r>
              <a:rPr lang="pt-BR" b="1" dirty="0"/>
              <a:t>autenticação de mensagens</a:t>
            </a:r>
            <a:r>
              <a:rPr lang="pt-BR" dirty="0"/>
              <a:t>, uma função </a:t>
            </a:r>
            <a:r>
              <a:rPr lang="pt-BR" dirty="0" err="1"/>
              <a:t>hash</a:t>
            </a:r>
            <a:r>
              <a:rPr lang="pt-BR" dirty="0"/>
              <a:t> precisa ter as seguintes propriedades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dirty="0"/>
              <a:t>H pode ser aplicada a um bloco de qualquer tamanho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/>
          </a:p>
          <a:p>
            <a:pPr lvl="1"/>
            <a:r>
              <a:rPr lang="pt-BR" dirty="0"/>
              <a:t>H produz uma saída de comprimento fixo</a:t>
            </a:r>
            <a:r>
              <a:rPr lang="pt-BR" dirty="0" smtClean="0"/>
              <a:t>.</a:t>
            </a:r>
            <a:br>
              <a:rPr lang="pt-BR" dirty="0" smtClean="0"/>
            </a:br>
            <a:endParaRPr lang="pt-BR" dirty="0"/>
          </a:p>
          <a:p>
            <a:pPr lvl="1"/>
            <a:r>
              <a:rPr lang="pt-BR" dirty="0"/>
              <a:t>H(x) é relativamente fácil de calcular </a:t>
            </a:r>
            <a:r>
              <a:rPr lang="pt-BR" dirty="0" smtClean="0"/>
              <a:t>para qualquer x</a:t>
            </a:r>
            <a:r>
              <a:rPr lang="pt-BR" dirty="0"/>
              <a:t>, tornando as implementações de HW e SW práticas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Hash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pt-BR" dirty="0" smtClean="0"/>
          </a:p>
          <a:p>
            <a:pPr lvl="0"/>
            <a:r>
              <a:rPr lang="pt-BR" dirty="0" smtClean="0"/>
              <a:t>Para qualquer valor h dado, é computacionalmente inviável encontrar x tal que H(x) = h. </a:t>
            </a:r>
          </a:p>
          <a:p>
            <a:pPr lvl="0"/>
            <a:endParaRPr lang="pt-BR" dirty="0"/>
          </a:p>
          <a:p>
            <a:pPr lvl="0"/>
            <a:r>
              <a:rPr lang="pt-BR" dirty="0" smtClean="0"/>
              <a:t>Ou seja, H é uma função que não tem a sua função inversa H</a:t>
            </a:r>
            <a:r>
              <a:rPr lang="pt-BR" baseline="30000" dirty="0" smtClean="0"/>
              <a:t>-1</a:t>
            </a:r>
            <a:r>
              <a:rPr lang="pt-BR" dirty="0" smtClean="0"/>
              <a:t>. </a:t>
            </a:r>
          </a:p>
          <a:p>
            <a:pPr lvl="0"/>
            <a:endParaRPr lang="pt-BR" dirty="0"/>
          </a:p>
          <a:p>
            <a:pPr lvl="0"/>
            <a:r>
              <a:rPr lang="pt-BR" dirty="0" smtClean="0"/>
              <a:t>Isso é conhecido como a </a:t>
            </a:r>
            <a:r>
              <a:rPr lang="pt-BR" b="1" dirty="0" smtClean="0"/>
              <a:t>propriedade unidirecional</a:t>
            </a:r>
            <a:r>
              <a:rPr lang="pt-BR" dirty="0" smtClean="0"/>
              <a:t> da função </a:t>
            </a:r>
            <a:r>
              <a:rPr lang="pt-BR" dirty="0" err="1" smtClean="0"/>
              <a:t>hash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88</TotalTime>
  <Words>478</Words>
  <Application>Microsoft Office PowerPoint</Application>
  <PresentationFormat>Apresentação na tela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Módulo</vt:lpstr>
      <vt:lpstr>Funções Criptográficas de Hash </vt:lpstr>
      <vt:lpstr>Funções Hash</vt:lpstr>
      <vt:lpstr>Slide 3</vt:lpstr>
      <vt:lpstr>Funções Hash</vt:lpstr>
      <vt:lpstr>Slide 5</vt:lpstr>
      <vt:lpstr>Funções Hash</vt:lpstr>
      <vt:lpstr>Funções Hash</vt:lpstr>
      <vt:lpstr>Funções Hash</vt:lpstr>
      <vt:lpstr>Funções Hash</vt:lpstr>
      <vt:lpstr>Funções Hash</vt:lpstr>
      <vt:lpstr>Funções Hash</vt:lpstr>
      <vt:lpstr>Ataque do Aniversário</vt:lpstr>
      <vt:lpstr>Ataque do Aniversário</vt:lpstr>
      <vt:lpstr>Família de Funções Hash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Criptográficas de Hash</dc:title>
  <dc:creator>bosco</dc:creator>
  <cp:lastModifiedBy>bosco</cp:lastModifiedBy>
  <cp:revision>11</cp:revision>
  <dcterms:created xsi:type="dcterms:W3CDTF">2011-09-16T11:36:02Z</dcterms:created>
  <dcterms:modified xsi:type="dcterms:W3CDTF">2011-09-16T13:04:39Z</dcterms:modified>
</cp:coreProperties>
</file>