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90680-3E74-4355-A513-8902A48D1EEE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24B02-92F8-42B1-87D3-DA9A547885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Diffie-Hellman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Acordo de </a:t>
            </a:r>
            <a:r>
              <a:rPr lang="pt-BR" smtClean="0"/>
              <a:t>Chave Compartilhada</a:t>
            </a:r>
            <a:endParaRPr lang="pt-B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1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1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1F1C-18DA-4F29-B009-B40E0F506638}" type="slidenum">
              <a:rPr lang="pt-BR"/>
              <a:pPr/>
              <a:t>10</a:t>
            </a:fld>
            <a:endParaRPr lang="pt-B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Acordo de Diffie-Hellman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331913" y="2997200"/>
            <a:ext cx="1079500" cy="2736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 b="1"/>
              <a:t>g</a:t>
            </a:r>
            <a:r>
              <a:rPr lang="pt-BR" sz="1400" b="1" baseline="40000"/>
              <a:t>x </a:t>
            </a:r>
            <a:r>
              <a:rPr lang="pt-BR" sz="1400" b="1"/>
              <a:t>mod p</a:t>
            </a:r>
            <a:r>
              <a:rPr lang="pt-BR" sz="1200" b="1"/>
              <a:t/>
            </a:r>
            <a:br>
              <a:rPr lang="pt-BR" sz="1200" b="1"/>
            </a:br>
            <a:endParaRPr lang="pt-BR" sz="1200" b="1"/>
          </a:p>
          <a:p>
            <a:pPr algn="ctr"/>
            <a:r>
              <a:rPr lang="pt-BR" sz="1200" b="1"/>
              <a:t>(p,x)  chave</a:t>
            </a:r>
            <a:br>
              <a:rPr lang="pt-BR" sz="1200" b="1"/>
            </a:br>
            <a:r>
              <a:rPr lang="pt-BR" sz="1200" b="1"/>
              <a:t>          privada</a:t>
            </a:r>
          </a:p>
          <a:p>
            <a:pPr algn="ctr"/>
            <a:r>
              <a:rPr lang="pt-BR" b="1"/>
              <a:t/>
            </a:r>
            <a:br>
              <a:rPr lang="pt-BR" b="1"/>
            </a:br>
            <a:r>
              <a:rPr lang="pt-BR" b="1"/>
              <a:t>A</a:t>
            </a:r>
            <a:br>
              <a:rPr lang="pt-BR" b="1"/>
            </a:br>
            <a:r>
              <a:rPr lang="pt-BR" b="1"/>
              <a:t>L</a:t>
            </a:r>
            <a:br>
              <a:rPr lang="pt-BR" b="1"/>
            </a:br>
            <a:r>
              <a:rPr lang="pt-BR" b="1"/>
              <a:t>I</a:t>
            </a:r>
            <a:br>
              <a:rPr lang="pt-BR" b="1"/>
            </a:br>
            <a:r>
              <a:rPr lang="pt-BR" b="1"/>
              <a:t>C</a:t>
            </a:r>
            <a:br>
              <a:rPr lang="pt-BR" b="1"/>
            </a:br>
            <a:r>
              <a:rPr lang="pt-BR" b="1"/>
              <a:t>E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867400" y="2997200"/>
            <a:ext cx="1009650" cy="2736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/>
              <a:t>B</a:t>
            </a:r>
            <a:br>
              <a:rPr lang="pt-BR" b="1"/>
            </a:br>
            <a:r>
              <a:rPr lang="pt-BR" b="1"/>
              <a:t>O</a:t>
            </a:r>
            <a:br>
              <a:rPr lang="pt-BR" b="1"/>
            </a:br>
            <a:r>
              <a:rPr lang="pt-BR" b="1"/>
              <a:t>B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187450" y="2060575"/>
            <a:ext cx="17287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Alice escolhe  p, g públicos e x secreto</a:t>
            </a: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5724525" y="1989138"/>
            <a:ext cx="15113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/>
              <a:t>Bob </a:t>
            </a:r>
            <a:br>
              <a:rPr lang="pt-BR" b="1"/>
            </a:br>
            <a:r>
              <a:rPr lang="pt-BR" b="1"/>
              <a:t>escolhe  y</a:t>
            </a:r>
            <a:br>
              <a:rPr lang="pt-BR" b="1"/>
            </a:br>
            <a:r>
              <a:rPr lang="pt-BR" b="1"/>
              <a:t>secreto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132138" y="3068638"/>
            <a:ext cx="18002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1400"/>
              <a:t>chave pública</a:t>
            </a:r>
          </a:p>
          <a:p>
            <a:pPr algn="ctr"/>
            <a:r>
              <a:rPr lang="pt-BR" b="1"/>
              <a:t>(p, g, g</a:t>
            </a:r>
            <a:r>
              <a:rPr lang="pt-BR" b="1" baseline="40000"/>
              <a:t>x</a:t>
            </a:r>
            <a:r>
              <a:rPr lang="pt-BR" b="1"/>
              <a:t> mod p)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348038" y="4149725"/>
            <a:ext cx="1368425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b="1"/>
              <a:t>g</a:t>
            </a:r>
            <a:r>
              <a:rPr lang="pt-BR" b="1" baseline="40000"/>
              <a:t>y</a:t>
            </a:r>
            <a:r>
              <a:rPr lang="pt-BR" b="1"/>
              <a:t> mod p</a:t>
            </a:r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2484438" y="3357563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2" name="Line 20"/>
          <p:cNvSpPr>
            <a:spLocks noChangeShapeType="1"/>
          </p:cNvSpPr>
          <p:nvPr/>
        </p:nvSpPr>
        <p:spPr bwMode="auto">
          <a:xfrm>
            <a:off x="5003800" y="33575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4787900" y="43656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 flipH="1">
            <a:off x="2411413" y="436562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411413" y="5032375"/>
            <a:ext cx="15843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/>
              <a:t>Alice calcula</a:t>
            </a:r>
            <a:br>
              <a:rPr lang="pt-BR"/>
            </a:br>
            <a:r>
              <a:rPr lang="pt-BR" b="1"/>
              <a:t>(g</a:t>
            </a:r>
            <a:r>
              <a:rPr lang="pt-BR" b="1" baseline="40000"/>
              <a:t>y</a:t>
            </a:r>
            <a:r>
              <a:rPr lang="pt-BR" b="1"/>
              <a:t> mod p)</a:t>
            </a:r>
            <a:r>
              <a:rPr lang="pt-BR" b="1" baseline="40000"/>
              <a:t>x</a:t>
            </a:r>
            <a:r>
              <a:rPr lang="pt-BR" b="1"/>
              <a:t/>
            </a:r>
            <a:br>
              <a:rPr lang="pt-BR" b="1"/>
            </a:br>
            <a:r>
              <a:rPr lang="pt-BR" b="1"/>
              <a:t>= g</a:t>
            </a:r>
            <a:r>
              <a:rPr lang="pt-BR" b="1" baseline="40000"/>
              <a:t>xy</a:t>
            </a:r>
            <a:r>
              <a:rPr lang="pt-BR" b="1"/>
              <a:t> mod p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6877050" y="5013325"/>
            <a:ext cx="18716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/>
              <a:t>Bob calcula</a:t>
            </a:r>
            <a:r>
              <a:rPr lang="pt-BR" b="1"/>
              <a:t/>
            </a:r>
            <a:br>
              <a:rPr lang="pt-BR" b="1"/>
            </a:br>
            <a:r>
              <a:rPr lang="pt-BR" b="1"/>
              <a:t>(g</a:t>
            </a:r>
            <a:r>
              <a:rPr lang="pt-BR" b="1" baseline="40000"/>
              <a:t>x</a:t>
            </a:r>
            <a:r>
              <a:rPr lang="pt-BR" b="1"/>
              <a:t> mod p)</a:t>
            </a:r>
            <a:r>
              <a:rPr lang="pt-BR" b="1" baseline="40000"/>
              <a:t>y</a:t>
            </a:r>
            <a:r>
              <a:rPr lang="pt-BR" b="1"/>
              <a:t/>
            </a:r>
            <a:br>
              <a:rPr lang="pt-BR" b="1"/>
            </a:br>
            <a:r>
              <a:rPr lang="pt-BR" b="1"/>
              <a:t>= g</a:t>
            </a:r>
            <a:r>
              <a:rPr lang="pt-BR" b="1" baseline="40000"/>
              <a:t>xy </a:t>
            </a:r>
            <a:r>
              <a:rPr lang="pt-BR" b="1"/>
              <a:t>mod 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483F3-673D-46D3-91DA-4ADBCFD0722A}" type="slidenum">
              <a:rPr lang="pt-BR"/>
              <a:pPr/>
              <a:t>11</a:t>
            </a:fld>
            <a:endParaRPr lang="pt-BR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Acordo de Chaves Diffie-Hellman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O algoritmo não criptografa os dados.</a:t>
            </a:r>
          </a:p>
          <a:p>
            <a:r>
              <a:rPr lang="pt-BR"/>
              <a:t>Duas partes geram o mesmo segredo e então utilizam para ser uma chave de sessão para uso em um algoritmo simétrico, ou seja, </a:t>
            </a:r>
            <a:r>
              <a:rPr lang="pt-BR" b="1"/>
              <a:t>g</a:t>
            </a:r>
            <a:r>
              <a:rPr lang="pt-BR" b="1" baseline="40000"/>
              <a:t>xy </a:t>
            </a:r>
            <a:r>
              <a:rPr lang="pt-BR" b="1"/>
              <a:t>mod p) </a:t>
            </a:r>
            <a:r>
              <a:rPr lang="pt-BR"/>
              <a:t>.</a:t>
            </a:r>
          </a:p>
          <a:p>
            <a:r>
              <a:rPr lang="pt-BR"/>
              <a:t>Este procedimento é chamado </a:t>
            </a:r>
            <a:r>
              <a:rPr lang="pt-BR" b="1"/>
              <a:t>Acordo de Chave</a:t>
            </a:r>
            <a:r>
              <a:rPr lang="pt-BR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E79B-3B89-4D00-9F50-43A08D4B07AB}" type="slidenum">
              <a:rPr lang="pt-BR"/>
              <a:pPr/>
              <a:t>12</a:t>
            </a:fld>
            <a:endParaRPr lang="pt-B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O acordo de Diffie-Hellman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 b="1"/>
              <a:t>Dificuldade de quebra do algoritmo</a:t>
            </a:r>
            <a:r>
              <a:rPr lang="pt-BR" sz="2800"/>
              <a:t>: </a:t>
            </a:r>
            <a:br>
              <a:rPr lang="pt-BR" sz="2800"/>
            </a:br>
            <a:endParaRPr lang="pt-BR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sz="2800"/>
              <a:t>   Trudy conhece </a:t>
            </a:r>
            <a:r>
              <a:rPr lang="pt-BR" sz="2800" b="1"/>
              <a:t>g</a:t>
            </a:r>
            <a:r>
              <a:rPr lang="pt-BR" sz="2800"/>
              <a:t> e </a:t>
            </a:r>
            <a:r>
              <a:rPr lang="pt-BR" sz="2800" b="1"/>
              <a:t>p</a:t>
            </a:r>
            <a:r>
              <a:rPr lang="pt-BR" sz="2800"/>
              <a:t>. Se ela pudesse descobrir </a:t>
            </a:r>
            <a:r>
              <a:rPr lang="pt-BR" sz="2800" b="1"/>
              <a:t>x</a:t>
            </a:r>
            <a:r>
              <a:rPr lang="pt-BR" sz="2800"/>
              <a:t> e </a:t>
            </a:r>
            <a:r>
              <a:rPr lang="pt-BR" sz="2800" b="1"/>
              <a:t>y</a:t>
            </a:r>
            <a:r>
              <a:rPr lang="pt-BR" sz="2800"/>
              <a:t>, ela descobriria a chave secreta.</a:t>
            </a:r>
            <a:br>
              <a:rPr lang="pt-BR" sz="2800"/>
            </a:br>
            <a:r>
              <a:rPr lang="pt-BR" sz="2800"/>
              <a:t/>
            </a:r>
            <a:br>
              <a:rPr lang="pt-BR" sz="2800"/>
            </a:br>
            <a:r>
              <a:rPr lang="pt-BR" sz="2800"/>
              <a:t>O problema é que dado (</a:t>
            </a:r>
            <a:r>
              <a:rPr lang="pt-BR" sz="2800" b="1"/>
              <a:t>g</a:t>
            </a:r>
            <a:r>
              <a:rPr lang="pt-BR" sz="2800" b="1" baseline="40000"/>
              <a:t>x</a:t>
            </a:r>
            <a:r>
              <a:rPr lang="pt-BR" sz="2800" b="1"/>
              <a:t> mod p</a:t>
            </a:r>
            <a:r>
              <a:rPr lang="pt-BR" sz="2800"/>
              <a:t>)</a:t>
            </a:r>
            <a:r>
              <a:rPr lang="pt-BR" sz="2800" b="1"/>
              <a:t> </a:t>
            </a:r>
            <a:r>
              <a:rPr lang="pt-BR" sz="2800"/>
              <a:t>e</a:t>
            </a:r>
            <a:r>
              <a:rPr lang="pt-BR" sz="2800" b="1"/>
              <a:t> </a:t>
            </a:r>
            <a:br>
              <a:rPr lang="pt-BR" sz="2800" b="1"/>
            </a:br>
            <a:r>
              <a:rPr lang="pt-BR" sz="2800"/>
              <a:t>(</a:t>
            </a:r>
            <a:r>
              <a:rPr lang="pt-BR" sz="2800" b="1"/>
              <a:t>g</a:t>
            </a:r>
            <a:r>
              <a:rPr lang="pt-BR" sz="2800" b="1" baseline="40000"/>
              <a:t>y</a:t>
            </a:r>
            <a:r>
              <a:rPr lang="pt-BR" sz="2800" b="1"/>
              <a:t> mod p</a:t>
            </a:r>
            <a:r>
              <a:rPr lang="pt-BR" sz="2800"/>
              <a:t>),</a:t>
            </a:r>
            <a:r>
              <a:rPr lang="pt-BR" sz="2800" b="1"/>
              <a:t> </a:t>
            </a:r>
            <a:r>
              <a:rPr lang="pt-BR" sz="2800"/>
              <a:t>ela </a:t>
            </a:r>
            <a:r>
              <a:rPr lang="pt-BR" sz="2800" b="1"/>
              <a:t>não pode descobrir x </a:t>
            </a:r>
            <a:r>
              <a:rPr lang="pt-BR" sz="2800"/>
              <a:t>nem </a:t>
            </a:r>
            <a:r>
              <a:rPr lang="pt-BR" sz="2800" b="1"/>
              <a:t>y</a:t>
            </a:r>
            <a:r>
              <a:rPr lang="pt-BR" sz="2800"/>
              <a:t>. </a:t>
            </a:r>
            <a:br>
              <a:rPr lang="pt-BR" sz="2800"/>
            </a:br>
            <a:r>
              <a:rPr lang="pt-BR" sz="2800"/>
              <a:t/>
            </a:r>
            <a:br>
              <a:rPr lang="pt-BR" sz="2800"/>
            </a:br>
            <a:r>
              <a:rPr lang="pt-BR" sz="2800"/>
              <a:t>Nenhum algoritmo é conhecido para</a:t>
            </a:r>
            <a:r>
              <a:rPr lang="pt-BR" sz="2800" b="1"/>
              <a:t> </a:t>
            </a:r>
            <a:r>
              <a:rPr lang="pt-BR" sz="2800"/>
              <a:t>computar o</a:t>
            </a:r>
            <a:r>
              <a:rPr lang="pt-BR" sz="2800" b="1"/>
              <a:t> módulo de logaritmo discreto </a:t>
            </a:r>
            <a:r>
              <a:rPr lang="pt-BR" sz="2800"/>
              <a:t>de um</a:t>
            </a:r>
            <a:r>
              <a:rPr lang="pt-BR" sz="2800" b="1"/>
              <a:t> número primo muito grande.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684ED-711E-4F9F-BEAE-0E0B6F2F822C}" type="slidenum">
              <a:rPr lang="pt-BR"/>
              <a:pPr/>
              <a:t>2</a:t>
            </a:fld>
            <a:endParaRPr lang="pt-B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 dirty="0"/>
              <a:t>Estabelecendo uma Chave Compartilhada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Diffie-Hellman</a:t>
            </a:r>
            <a:r>
              <a:rPr lang="pt-BR" dirty="0"/>
              <a:t>, 1976</a:t>
            </a:r>
            <a:r>
              <a:rPr lang="pt-BR" sz="3000" b="1" dirty="0"/>
              <a:t> </a:t>
            </a:r>
          </a:p>
          <a:p>
            <a:r>
              <a:rPr lang="pt-BR" sz="3000" b="1" dirty="0"/>
              <a:t>Acordo de chave </a:t>
            </a:r>
            <a:r>
              <a:rPr lang="pt-BR" sz="3000" b="1" dirty="0" err="1"/>
              <a:t>Diffie-Hellman</a:t>
            </a:r>
            <a:endParaRPr lang="pt-BR" dirty="0"/>
          </a:p>
          <a:p>
            <a:r>
              <a:rPr lang="pt-BR" dirty="0"/>
              <a:t>Resolve problema de </a:t>
            </a:r>
            <a:r>
              <a:rPr lang="pt-BR" b="1" dirty="0"/>
              <a:t>distribuição de chave simétrica</a:t>
            </a:r>
            <a:r>
              <a:rPr lang="pt-BR" dirty="0"/>
              <a:t>, criando uma </a:t>
            </a:r>
            <a:r>
              <a:rPr lang="pt-BR" b="1" dirty="0"/>
              <a:t>chave compartilhada</a:t>
            </a:r>
            <a:r>
              <a:rPr lang="pt-BR" dirty="0"/>
              <a:t>.</a:t>
            </a:r>
          </a:p>
          <a:p>
            <a:r>
              <a:rPr lang="pt-BR" dirty="0"/>
              <a:t>É preciso </a:t>
            </a:r>
            <a:r>
              <a:rPr lang="pt-BR" b="1" dirty="0" err="1"/>
              <a:t>encriptar</a:t>
            </a:r>
            <a:r>
              <a:rPr lang="pt-BR" b="1" dirty="0"/>
              <a:t> uma chave simétrica de sessão</a:t>
            </a:r>
            <a:r>
              <a:rPr lang="pt-BR" dirty="0"/>
              <a:t> para criar o envelope digital.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6960-BF1A-4C6C-91C6-3BCF486B1589}" type="slidenum">
              <a:rPr lang="pt-BR"/>
              <a:pPr/>
              <a:t>3</a:t>
            </a:fld>
            <a:endParaRPr lang="pt-BR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chave Diffie-Hellman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  <a:p>
            <a:r>
              <a:rPr lang="pt-BR"/>
              <a:t>Usa-se para tal, a </a:t>
            </a:r>
            <a:r>
              <a:rPr lang="pt-BR" b="1"/>
              <a:t>criptografia de chave pública</a:t>
            </a:r>
            <a:r>
              <a:rPr lang="pt-BR"/>
              <a:t>, para criar o </a:t>
            </a:r>
            <a:r>
              <a:rPr lang="pt-BR" b="1"/>
              <a:t>envelope digital</a:t>
            </a:r>
            <a:r>
              <a:rPr lang="pt-BR"/>
              <a:t>.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r>
              <a:rPr lang="pt-BR"/>
              <a:t>É utilizada a </a:t>
            </a:r>
            <a:r>
              <a:rPr lang="pt-BR" b="1"/>
              <a:t>tecnologia de chave pública</a:t>
            </a:r>
            <a:r>
              <a:rPr lang="pt-BR"/>
              <a:t> para gerar a chave de sessão simétrica.</a:t>
            </a:r>
          </a:p>
          <a:p>
            <a:endParaRPr lang="pt-BR"/>
          </a:p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6FDC7-9034-42CE-909C-3C12FD37CB29}" type="slidenum">
              <a:rPr lang="pt-BR"/>
              <a:pPr/>
              <a:t>4</a:t>
            </a:fld>
            <a:endParaRPr lang="pt-BR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Chave Diffie-Hellman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Alice e Bob têm que concordar sobre dois grandes números: </a:t>
            </a:r>
            <a:br>
              <a:rPr lang="pt-BR"/>
            </a:br>
            <a:r>
              <a:rPr lang="pt-BR"/>
              <a:t>    </a:t>
            </a:r>
            <a:br>
              <a:rPr lang="pt-BR"/>
            </a:br>
            <a:r>
              <a:rPr lang="pt-BR"/>
              <a:t>    - </a:t>
            </a:r>
            <a:r>
              <a:rPr lang="pt-BR" b="1"/>
              <a:t>p </a:t>
            </a:r>
            <a:r>
              <a:rPr lang="pt-BR"/>
              <a:t>(um número primo)  </a:t>
            </a:r>
            <a:br>
              <a:rPr lang="pt-BR"/>
            </a:br>
            <a:r>
              <a:rPr lang="pt-BR"/>
              <a:t>    - </a:t>
            </a:r>
            <a:r>
              <a:rPr lang="pt-BR" b="1"/>
              <a:t>g</a:t>
            </a:r>
            <a:r>
              <a:rPr lang="pt-BR"/>
              <a:t> (um número pseudo-aleatório)</a:t>
            </a:r>
            <a:br>
              <a:rPr lang="pt-BR"/>
            </a:br>
            <a:r>
              <a:rPr lang="pt-BR"/>
              <a:t/>
            </a:r>
            <a:br>
              <a:rPr lang="pt-BR"/>
            </a:br>
            <a:r>
              <a:rPr lang="pt-BR"/>
              <a:t>onde </a:t>
            </a:r>
            <a:r>
              <a:rPr lang="pt-BR" b="1"/>
              <a:t>(p-1)/2</a:t>
            </a:r>
            <a:r>
              <a:rPr lang="pt-BR"/>
              <a:t> é também um primo e certas condições se aplicam a </a:t>
            </a:r>
            <a:r>
              <a:rPr lang="pt-BR" b="1"/>
              <a:t>g</a:t>
            </a:r>
            <a:r>
              <a:rPr lang="pt-BR" i="1"/>
              <a:t>.</a:t>
            </a:r>
          </a:p>
          <a:p>
            <a:pPr>
              <a:lnSpc>
                <a:spcPct val="90000"/>
              </a:lnSpc>
            </a:pPr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1FB1-05A6-4D37-81E1-CEB1FC0814D3}" type="slidenum">
              <a:rPr lang="pt-BR"/>
              <a:pPr/>
              <a:t>5</a:t>
            </a:fld>
            <a:endParaRPr lang="pt-BR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b="1"/>
          </a:p>
          <a:p>
            <a:r>
              <a:rPr lang="pt-BR" b="1"/>
              <a:t>p </a:t>
            </a:r>
            <a:r>
              <a:rPr lang="pt-BR"/>
              <a:t>é um número primo gerado a partir de um PRNG, sendo verificado se é primo pelo Teste de Fermat. </a:t>
            </a:r>
          </a:p>
          <a:p>
            <a:endParaRPr lang="pt-BR"/>
          </a:p>
          <a:p>
            <a:r>
              <a:rPr lang="pt-BR" b="1"/>
              <a:t>g</a:t>
            </a:r>
            <a:r>
              <a:rPr lang="pt-BR"/>
              <a:t> é um número gerado por um PRNG, que se relaciona bem com o valor de </a:t>
            </a:r>
            <a:r>
              <a:rPr lang="pt-BR" b="1"/>
              <a:t>p</a:t>
            </a:r>
            <a:r>
              <a:rPr lang="pt-BR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7613E-76BD-43DB-BE2F-6A2BA27CA7A8}" type="slidenum">
              <a:rPr lang="pt-BR"/>
              <a:pPr/>
              <a:t>6</a:t>
            </a:fld>
            <a:endParaRPr lang="pt-B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sz="2800"/>
              <a:t>Estes números podem ser </a:t>
            </a:r>
            <a:r>
              <a:rPr lang="pt-BR" sz="2800" b="1"/>
              <a:t>públicos</a:t>
            </a:r>
            <a:r>
              <a:rPr lang="pt-BR" sz="2800"/>
              <a:t>, assim, </a:t>
            </a:r>
            <a:r>
              <a:rPr lang="pt-BR" sz="2800" b="1"/>
              <a:t>qualquer uma</a:t>
            </a:r>
            <a:r>
              <a:rPr lang="pt-BR" sz="2800"/>
              <a:t> das partes pode escolher </a:t>
            </a:r>
            <a:r>
              <a:rPr lang="pt-BR" sz="2800" b="1"/>
              <a:t>p</a:t>
            </a:r>
            <a:r>
              <a:rPr lang="pt-BR" sz="2800"/>
              <a:t> e </a:t>
            </a:r>
            <a:r>
              <a:rPr lang="pt-BR" sz="2800" b="1"/>
              <a:t>g</a:t>
            </a:r>
            <a:r>
              <a:rPr lang="pt-BR" sz="2800"/>
              <a:t> e dizer ao outro abertamente.</a:t>
            </a:r>
            <a:br>
              <a:rPr lang="pt-BR" sz="2800"/>
            </a:b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Seja Alice gerar, por um PRNG, um número grande (digamos 512 bits), chamado </a:t>
            </a:r>
            <a:r>
              <a:rPr lang="pt-BR" sz="2800" b="1"/>
              <a:t>x.</a:t>
            </a:r>
            <a:r>
              <a:rPr lang="pt-BR" sz="2800"/>
              <a:t> Ela guarda </a:t>
            </a:r>
            <a:r>
              <a:rPr lang="pt-BR" sz="2800" b="1"/>
              <a:t>x</a:t>
            </a:r>
            <a:r>
              <a:rPr lang="pt-BR" sz="2800"/>
              <a:t> como </a:t>
            </a:r>
            <a:r>
              <a:rPr lang="pt-BR" sz="2800" b="1"/>
              <a:t>secreto</a:t>
            </a:r>
            <a:r>
              <a:rPr lang="pt-BR" sz="2800"/>
              <a:t>. 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Alice tem</a:t>
            </a:r>
            <a:r>
              <a:rPr lang="pt-BR" sz="2800" b="1"/>
              <a:t> </a:t>
            </a:r>
            <a:r>
              <a:rPr lang="pt-BR" sz="2800"/>
              <a:t>agora</a:t>
            </a:r>
            <a:r>
              <a:rPr lang="pt-BR" sz="2800" b="1"/>
              <a:t> (p, x)</a:t>
            </a:r>
            <a:r>
              <a:rPr lang="pt-BR" sz="2800"/>
              <a:t> que define a </a:t>
            </a:r>
            <a:r>
              <a:rPr lang="pt-BR" sz="2800" b="1"/>
              <a:t>chave privada</a:t>
            </a:r>
            <a:r>
              <a:rPr lang="pt-BR" sz="2800"/>
              <a:t> em DH, como em RSA.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endParaRPr lang="pt-BR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5B8F7-6BE9-4A28-BA4B-68014AA8A43C}" type="slidenum">
              <a:rPr lang="pt-BR"/>
              <a:pPr/>
              <a:t>7</a:t>
            </a:fld>
            <a:endParaRPr lang="pt-B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Alice calcula </a:t>
            </a:r>
            <a:r>
              <a:rPr lang="pt-BR" b="1"/>
              <a:t>y = g</a:t>
            </a:r>
            <a:r>
              <a:rPr lang="pt-BR" b="1" baseline="40000"/>
              <a:t>x</a:t>
            </a:r>
            <a:r>
              <a:rPr lang="pt-BR" b="1"/>
              <a:t> mod p </a:t>
            </a:r>
            <a:r>
              <a:rPr lang="pt-BR"/>
              <a:t>.</a:t>
            </a:r>
            <a:r>
              <a:rPr lang="pt-BR" b="1"/>
              <a:t> </a:t>
            </a:r>
            <a:r>
              <a:rPr lang="pt-BR"/>
              <a:t>Alice tem, então, um </a:t>
            </a:r>
            <a:r>
              <a:rPr lang="pt-BR" b="1"/>
              <a:t>expoente privado</a:t>
            </a:r>
            <a:r>
              <a:rPr lang="pt-BR"/>
              <a:t> </a:t>
            </a:r>
            <a:r>
              <a:rPr lang="pt-BR" b="1"/>
              <a:t>x</a:t>
            </a:r>
            <a:r>
              <a:rPr lang="pt-BR"/>
              <a:t>. </a:t>
            </a:r>
          </a:p>
          <a:p>
            <a:pPr>
              <a:buFont typeface="Wingdings" pitchFamily="2" charset="2"/>
              <a:buNone/>
            </a:pPr>
            <a:endParaRPr lang="pt-BR"/>
          </a:p>
          <a:p>
            <a:r>
              <a:rPr lang="pt-BR"/>
              <a:t>Alice inicia o protocolo do acordo de chave enviando a Bob uma mensagem contendo </a:t>
            </a:r>
            <a:r>
              <a:rPr lang="pt-BR" b="1"/>
              <a:t>(p, g, y)</a:t>
            </a:r>
            <a:r>
              <a:rPr lang="pt-BR"/>
              <a:t> .</a:t>
            </a:r>
          </a:p>
          <a:p>
            <a:endParaRPr lang="pt-BR" b="1"/>
          </a:p>
          <a:p>
            <a:r>
              <a:rPr lang="pt-BR" b="1"/>
              <a:t>y</a:t>
            </a:r>
            <a:r>
              <a:rPr lang="pt-BR"/>
              <a:t> é um valor transmitido, portanto, público.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25773-3925-4656-AB19-C10D0F1F7D46}" type="slidenum">
              <a:rPr lang="pt-BR"/>
              <a:pPr/>
              <a:t>8</a:t>
            </a:fld>
            <a:endParaRPr lang="pt-BR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Bob tem agora um número grande </a:t>
            </a:r>
            <a:br>
              <a:rPr lang="pt-BR" sz="2800"/>
            </a:br>
            <a:r>
              <a:rPr lang="pt-BR" sz="2800" b="1"/>
              <a:t>g</a:t>
            </a:r>
            <a:r>
              <a:rPr lang="pt-BR" sz="2800" b="1" baseline="40000"/>
              <a:t>x</a:t>
            </a:r>
            <a:r>
              <a:rPr lang="pt-BR" sz="2800" b="1"/>
              <a:t> mod p</a:t>
            </a:r>
            <a:r>
              <a:rPr lang="pt-BR" sz="2800"/>
              <a:t> (512 bits) definindo</a:t>
            </a:r>
            <a:r>
              <a:rPr lang="pt-BR" sz="2800" b="1"/>
              <a:t> </a:t>
            </a:r>
            <a:r>
              <a:rPr lang="pt-BR" sz="2800"/>
              <a:t>a tripla</a:t>
            </a:r>
            <a:r>
              <a:rPr lang="pt-BR" sz="2800" b="1"/>
              <a:t/>
            </a:r>
            <a:br>
              <a:rPr lang="pt-BR" sz="2800" b="1"/>
            </a:br>
            <a:r>
              <a:rPr lang="pt-BR" sz="2800" b="1"/>
              <a:t>(p, g, g</a:t>
            </a:r>
            <a:r>
              <a:rPr lang="pt-BR" sz="2800" b="1" baseline="40000"/>
              <a:t>x</a:t>
            </a:r>
            <a:r>
              <a:rPr lang="pt-BR" sz="2800" b="1"/>
              <a:t> mod p)</a:t>
            </a:r>
            <a:r>
              <a:rPr lang="pt-BR" sz="2800"/>
              <a:t> a qual é transmitida para Bob, como a </a:t>
            </a:r>
            <a:r>
              <a:rPr lang="pt-BR" sz="2800" b="1"/>
              <a:t>chave pública</a:t>
            </a:r>
            <a:r>
              <a:rPr lang="pt-BR" sz="2800"/>
              <a:t> DH de Alice.</a:t>
            </a:r>
          </a:p>
          <a:p>
            <a:pPr>
              <a:lnSpc>
                <a:spcPct val="90000"/>
              </a:lnSpc>
            </a:pP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Bob escolhe um número </a:t>
            </a:r>
            <a:r>
              <a:rPr lang="pt-BR" sz="2800" b="1"/>
              <a:t>y </a:t>
            </a:r>
            <a:r>
              <a:rPr lang="pt-BR" sz="2800"/>
              <a:t>secreto.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t-BR" sz="2800"/>
          </a:p>
          <a:p>
            <a:pPr>
              <a:lnSpc>
                <a:spcPct val="90000"/>
              </a:lnSpc>
            </a:pPr>
            <a:r>
              <a:rPr lang="pt-BR" sz="2800"/>
              <a:t>Bob responde enviando a Alice uma mensagem contendo </a:t>
            </a:r>
            <a:r>
              <a:rPr lang="pt-BR" sz="2800" b="1"/>
              <a:t>(g</a:t>
            </a:r>
            <a:r>
              <a:rPr lang="pt-BR" sz="2800" b="1" baseline="40000"/>
              <a:t>y</a:t>
            </a:r>
            <a:r>
              <a:rPr lang="pt-BR" sz="2800" b="1"/>
              <a:t> mod p) </a:t>
            </a:r>
            <a:r>
              <a:rPr lang="pt-BR" sz="2800"/>
              <a:t>.</a:t>
            </a:r>
          </a:p>
          <a:p>
            <a:pPr>
              <a:lnSpc>
                <a:spcPct val="90000"/>
              </a:lnSpc>
            </a:pPr>
            <a:endParaRPr lang="pt-BR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Abril de 2006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Criptografia de Chave Pública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3E1D-B882-43AA-842C-9ABEA545EF61}" type="slidenum">
              <a:rPr lang="pt-BR"/>
              <a:pPr/>
              <a:t>9</a:t>
            </a:fld>
            <a:endParaRPr lang="pt-B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400" b="1"/>
              <a:t>Acordo de Diffie-Hellman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/>
              <a:t>Alice calcula    </a:t>
            </a:r>
            <a:r>
              <a:rPr lang="pt-BR" b="1"/>
              <a:t>(g</a:t>
            </a:r>
            <a:r>
              <a:rPr lang="pt-BR" b="1" baseline="40000"/>
              <a:t>y</a:t>
            </a:r>
            <a:r>
              <a:rPr lang="pt-BR" b="1"/>
              <a:t> mod p)</a:t>
            </a:r>
            <a:r>
              <a:rPr lang="pt-BR" b="1" baseline="40000"/>
              <a:t>x   </a:t>
            </a:r>
          </a:p>
          <a:p>
            <a:pPr>
              <a:lnSpc>
                <a:spcPct val="90000"/>
              </a:lnSpc>
            </a:pPr>
            <a:endParaRPr lang="pt-BR" b="1" baseline="40000"/>
          </a:p>
          <a:p>
            <a:pPr>
              <a:lnSpc>
                <a:spcPct val="90000"/>
              </a:lnSpc>
            </a:pPr>
            <a:r>
              <a:rPr lang="pt-BR"/>
              <a:t>Bob calcula  </a:t>
            </a:r>
            <a:r>
              <a:rPr lang="pt-BR" b="1"/>
              <a:t>(g</a:t>
            </a:r>
            <a:r>
              <a:rPr lang="pt-BR" b="1" baseline="40000"/>
              <a:t>x</a:t>
            </a:r>
            <a:r>
              <a:rPr lang="pt-BR" b="1"/>
              <a:t> mod p)</a:t>
            </a:r>
            <a:r>
              <a:rPr lang="pt-BR" b="1" baseline="40000"/>
              <a:t>y</a:t>
            </a:r>
            <a:r>
              <a:rPr lang="pt-BR" b="1"/>
              <a:t/>
            </a:r>
            <a:br>
              <a:rPr lang="pt-BR" b="1"/>
            </a:br>
            <a:endParaRPr lang="pt-BR" b="1"/>
          </a:p>
          <a:p>
            <a:pPr>
              <a:lnSpc>
                <a:spcPct val="90000"/>
              </a:lnSpc>
            </a:pPr>
            <a:r>
              <a:rPr lang="pt-BR"/>
              <a:t>Pela lei da aritmética modular, ambos os cálculos resultam em  </a:t>
            </a:r>
            <a:r>
              <a:rPr lang="pt-BR" b="1"/>
              <a:t>g</a:t>
            </a:r>
            <a:r>
              <a:rPr lang="pt-BR" b="1" baseline="40000"/>
              <a:t>xy</a:t>
            </a:r>
            <a:r>
              <a:rPr lang="pt-BR" b="1"/>
              <a:t> mod p </a:t>
            </a:r>
            <a:r>
              <a:rPr lang="pt-BR"/>
              <a:t>.</a:t>
            </a:r>
          </a:p>
          <a:p>
            <a:pPr>
              <a:lnSpc>
                <a:spcPct val="90000"/>
              </a:lnSpc>
            </a:pPr>
            <a:endParaRPr lang="pt-BR"/>
          </a:p>
          <a:p>
            <a:pPr>
              <a:lnSpc>
                <a:spcPct val="90000"/>
              </a:lnSpc>
            </a:pPr>
            <a:r>
              <a:rPr lang="pt-BR"/>
              <a:t>Alice e Bob, agora </a:t>
            </a:r>
            <a:r>
              <a:rPr lang="pt-BR" b="1"/>
              <a:t>compartilham uma chave secreta</a:t>
            </a:r>
            <a:r>
              <a:rPr lang="pt-BR"/>
              <a:t>:</a:t>
            </a:r>
            <a:r>
              <a:rPr lang="pt-BR" b="1"/>
              <a:t>   g</a:t>
            </a:r>
            <a:r>
              <a:rPr lang="pt-BR" b="1" baseline="40000"/>
              <a:t>xy</a:t>
            </a:r>
            <a:r>
              <a:rPr lang="pt-BR" b="1"/>
              <a:t> mod p </a:t>
            </a:r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422</Words>
  <Application>Microsoft Office PowerPoint</Application>
  <PresentationFormat>Apresentação na tela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Diffie-Hellman</vt:lpstr>
      <vt:lpstr>Estabelecendo uma Chave Compartilhada</vt:lpstr>
      <vt:lpstr>Acordo de chave Diffie-Hellman</vt:lpstr>
      <vt:lpstr>Acordo de Chave Diffie-Hellman</vt:lpstr>
      <vt:lpstr>Acordo de Diffie-Hellman</vt:lpstr>
      <vt:lpstr>Acordo de Diffie-Hellman</vt:lpstr>
      <vt:lpstr>Acordo de Diffie-Hellman</vt:lpstr>
      <vt:lpstr>Acordo de Diffie-Hellman</vt:lpstr>
      <vt:lpstr>Acordo de Diffie-Hellman</vt:lpstr>
      <vt:lpstr>Acordo de Diffie-Hellman</vt:lpstr>
      <vt:lpstr>Acordo de Chaves Diffie-Hellman</vt:lpstr>
      <vt:lpstr>O acordo de Diffie-Hellman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Diffie-Hellman</dc:title>
  <dc:creator>bosco</dc:creator>
  <cp:lastModifiedBy>bosco</cp:lastModifiedBy>
  <cp:revision>1</cp:revision>
  <dcterms:created xsi:type="dcterms:W3CDTF">2011-09-09T18:02:41Z</dcterms:created>
  <dcterms:modified xsi:type="dcterms:W3CDTF">2011-09-16T13:30:32Z</dcterms:modified>
</cp:coreProperties>
</file>