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02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D270-3CDE-459F-9FED-F2D3D8F569A8}" type="datetimeFigureOut">
              <a:rPr lang="pt-BR" smtClean="0"/>
              <a:t>19/8/2011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3A7A-5EC2-47D5-A2AA-3FC8C7CBB77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Criptografia de </a:t>
            </a:r>
            <a:br>
              <a:rPr lang="pt-BR"/>
            </a:br>
            <a:r>
              <a:rPr lang="pt-BR"/>
              <a:t>Chave Simétrica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Capítulo 2</a:t>
            </a:r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clientes existentes poderiam reivindicar reembolsos.</a:t>
            </a:r>
          </a:p>
          <a:p>
            <a:endParaRPr lang="en-US"/>
          </a:p>
          <a:p>
            <a:r>
              <a:rPr lang="en-US"/>
              <a:t>Os concorrentes poderiam usar essas informações para ganhar concorrências.</a:t>
            </a:r>
          </a:p>
          <a:p>
            <a:endParaRPr lang="en-US"/>
          </a:p>
          <a:p>
            <a:r>
              <a:rPr lang="en-US"/>
              <a:t>O mercado de ações da empresa poderia ser afetado …</a:t>
            </a: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Como Gwen e Pao-Chi podem manter essas informações em segredo ?</a:t>
            </a:r>
          </a:p>
          <a:p>
            <a:endParaRPr lang="en-US"/>
          </a:p>
          <a:p>
            <a:r>
              <a:rPr lang="en-US"/>
              <a:t>Não deixar sair do escritório ?</a:t>
            </a:r>
          </a:p>
          <a:p>
            <a:r>
              <a:rPr lang="en-US"/>
              <a:t>Memorizá-lo ?</a:t>
            </a:r>
          </a:p>
          <a:p>
            <a:endParaRPr lang="en-US"/>
          </a:p>
          <a:p>
            <a:r>
              <a:rPr lang="en-US"/>
              <a:t>São 20 páginas.</a:t>
            </a:r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Pao-Chi resolve </a:t>
            </a:r>
            <a:r>
              <a:rPr lang="en-US" b="1"/>
              <a:t>manter uma cópia eletrônica no seu laptop</a:t>
            </a:r>
            <a:r>
              <a:rPr lang="en-US"/>
              <a:t> e toma algumas medidas para proteger o arquivo.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Medidas comuns de proteção não são suficientes.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Pao-Chi pode perder o seu laptop. Alguém pode furtá-lo.</a:t>
            </a:r>
          </a:p>
          <a:p>
            <a:endParaRPr lang="en-US"/>
          </a:p>
          <a:p>
            <a:r>
              <a:rPr lang="en-US"/>
              <a:t>Alguém pode examinar seus arquivos enquanto ele está almoçando.</a:t>
            </a:r>
          </a:p>
          <a:p>
            <a:endParaRPr lang="en-US"/>
          </a:p>
          <a:p>
            <a:r>
              <a:rPr lang="en-US"/>
              <a:t>Para proteger o arquivo, ele decide encriptá-lo.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Pao-Chi obtém um </a:t>
            </a:r>
            <a:r>
              <a:rPr lang="en-US" b="1"/>
              <a:t>programa para encriptar seus arquivos</a:t>
            </a:r>
            <a:r>
              <a:rPr lang="en-US"/>
              <a:t> sigilosos.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Encripta … Decripta …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Problema: </a:t>
            </a:r>
            <a:r>
              <a:rPr lang="en-US" b="1"/>
              <a:t>Se os invasor for capaz de obter o aquivo sigiloso, encriptado</a:t>
            </a:r>
            <a:r>
              <a:rPr lang="en-US"/>
              <a:t>, certamente, ele poderá obter o programa de conversão.</a:t>
            </a: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Onde Pao-Chi pode, </a:t>
            </a:r>
            <a:r>
              <a:rPr lang="en-US" b="1"/>
              <a:t>de maneira segura</a:t>
            </a:r>
            <a:r>
              <a:rPr lang="en-US"/>
              <a:t>, </a:t>
            </a:r>
            <a:r>
              <a:rPr lang="en-US" b="1"/>
              <a:t>armazenar</a:t>
            </a:r>
            <a:r>
              <a:rPr lang="en-US"/>
              <a:t> o programa ?</a:t>
            </a:r>
          </a:p>
          <a:p>
            <a:endParaRPr lang="en-US"/>
          </a:p>
          <a:p>
            <a:r>
              <a:rPr lang="en-US"/>
              <a:t>Se ele puder manter </a:t>
            </a:r>
            <a:r>
              <a:rPr lang="en-US" b="1"/>
              <a:t>o programa fora do alcance do invasor</a:t>
            </a:r>
            <a:r>
              <a:rPr lang="en-US"/>
              <a:t>, por que não </a:t>
            </a:r>
            <a:r>
              <a:rPr lang="en-US" b="1"/>
              <a:t>armazenar o arquivo sigiloso nesse lugar</a:t>
            </a:r>
            <a:r>
              <a:rPr lang="en-US"/>
              <a:t> ?</a:t>
            </a:r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Pao-Chi não tem um lugar seguro para tal.</a:t>
            </a:r>
          </a:p>
          <a:p>
            <a:endParaRPr lang="en-US"/>
          </a:p>
          <a:p>
            <a:r>
              <a:rPr lang="en-US"/>
              <a:t>Se ele tem </a:t>
            </a:r>
            <a:r>
              <a:rPr lang="en-US" b="1"/>
              <a:t>acesso a esse lugar seguro</a:t>
            </a:r>
            <a:r>
              <a:rPr lang="en-US"/>
              <a:t>, certamente, </a:t>
            </a:r>
            <a:r>
              <a:rPr lang="en-US" b="1"/>
              <a:t>um invasor terá também acesso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Esta é a razão principal porque Pao-Chi utiliza</a:t>
            </a:r>
            <a:r>
              <a:rPr lang="en-US" b="1"/>
              <a:t> criptografia</a:t>
            </a:r>
            <a:r>
              <a:rPr lang="en-US"/>
              <a:t>. </a:t>
            </a:r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Introduction to Cryptography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encryption model (for a symmetric-key cipher).</a:t>
            </a:r>
          </a:p>
        </p:txBody>
      </p:sp>
      <p:pic>
        <p:nvPicPr>
          <p:cNvPr id="220164" name="Picture 4" descr="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80645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Mas, um </a:t>
            </a:r>
            <a:r>
              <a:rPr lang="en-US" b="1"/>
              <a:t>programa de criptografia</a:t>
            </a:r>
            <a:r>
              <a:rPr lang="en-US"/>
              <a:t>, por si só, não pode proteger segredos.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Pao-Chi precisa de </a:t>
            </a:r>
            <a:r>
              <a:rPr lang="en-US" b="1"/>
              <a:t>proteção adicional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Essa proteção adicional é um </a:t>
            </a:r>
            <a:r>
              <a:rPr lang="en-US" b="1"/>
              <a:t>número secreto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 ele alimentar o programa com o </a:t>
            </a:r>
            <a:r>
              <a:rPr lang="en-US" b="1"/>
              <a:t>arquivo</a:t>
            </a:r>
            <a:r>
              <a:rPr lang="en-US"/>
              <a:t> e o </a:t>
            </a:r>
            <a:r>
              <a:rPr lang="en-US" b="1"/>
              <a:t>número secreto</a:t>
            </a:r>
            <a:r>
              <a:rPr lang="en-US"/>
              <a:t>, o programa encriptará o arquivo.</a:t>
            </a:r>
          </a:p>
          <a:p>
            <a:endParaRPr lang="en-US"/>
          </a:p>
          <a:p>
            <a:r>
              <a:rPr lang="en-US"/>
              <a:t>Enquanto o programa não tenha esse número secreto, ele não será executado.</a:t>
            </a:r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 primeiro tipo bastante prático de criptografia é chamado de </a:t>
            </a:r>
            <a:r>
              <a:rPr lang="en-US" b="1"/>
              <a:t>criptografia simétrica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Um algoritmo utiliza </a:t>
            </a:r>
            <a:r>
              <a:rPr lang="en-US" b="1"/>
              <a:t>uma chave para converter as informações</a:t>
            </a:r>
            <a:r>
              <a:rPr lang="en-US"/>
              <a:t> em algo que se parece com bits aleatórios.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Picture 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Introdução</a:t>
            </a: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problema é que contanto que o arquivo não faça sentido, Pao-Chi também não será capaz de lê-lo.</a:t>
            </a:r>
          </a:p>
          <a:p>
            <a:endParaRPr lang="pt-BR"/>
          </a:p>
          <a:p>
            <a:r>
              <a:rPr lang="pt-BR"/>
              <a:t>Para ler o arquivo, Pao-Chi precisa, de alguma maneira, converter a sua forma original. Pao-Chi usa o recurso do Decrypt no programa.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Para </a:t>
            </a:r>
            <a:r>
              <a:rPr lang="en-US" b="1"/>
              <a:t>decriptar o arquivo</a:t>
            </a:r>
            <a:r>
              <a:rPr lang="en-US"/>
              <a:t>, Pao-Chi dá ao programa o arquivo encriptado (sem sentido) e </a:t>
            </a:r>
            <a:r>
              <a:rPr lang="en-US" b="1"/>
              <a:t>o mesmo número secreto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Picture 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Picture 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que é uma Chave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 fato de que o </a:t>
            </a:r>
            <a:r>
              <a:rPr lang="en-US" b="1"/>
              <a:t>número secreto</a:t>
            </a:r>
            <a:r>
              <a:rPr lang="en-US"/>
              <a:t> que você escolhe </a:t>
            </a:r>
            <a:r>
              <a:rPr lang="en-US" b="1"/>
              <a:t>funcionar da mesma maneira que uma chave</a:t>
            </a:r>
            <a:r>
              <a:rPr lang="en-US"/>
              <a:t> convencional, faz aparecer o termo “</a:t>
            </a:r>
            <a:r>
              <a:rPr lang="en-US" b="1"/>
              <a:t>chave</a:t>
            </a:r>
            <a:r>
              <a:rPr lang="en-US"/>
              <a:t>”, para designar esse </a:t>
            </a:r>
            <a:r>
              <a:rPr lang="en-US" b="1"/>
              <a:t>número secreto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que é uma Chave</a:t>
            </a:r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3200" b="1"/>
              <a:t>Porta</a:t>
            </a:r>
          </a:p>
          <a:p>
            <a:endParaRPr lang="en-US" sz="3200" b="1"/>
          </a:p>
          <a:p>
            <a:r>
              <a:rPr lang="en-US" sz="3200" b="1"/>
              <a:t>Fechadura</a:t>
            </a:r>
          </a:p>
          <a:p>
            <a:endParaRPr lang="en-US" sz="3200" b="1"/>
          </a:p>
          <a:p>
            <a:r>
              <a:rPr lang="en-US" sz="3200" b="1"/>
              <a:t>Chave</a:t>
            </a:r>
            <a:endParaRPr lang="pt-BR" sz="3200" b="1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600200"/>
            <a:ext cx="5338762" cy="4530725"/>
          </a:xfrm>
        </p:spPr>
        <p:txBody>
          <a:bodyPr/>
          <a:lstStyle/>
          <a:p>
            <a:endParaRPr lang="en-US"/>
          </a:p>
          <a:p>
            <a:r>
              <a:rPr lang="en-US" sz="3200" b="1"/>
              <a:t>Computador</a:t>
            </a:r>
          </a:p>
          <a:p>
            <a:pPr>
              <a:buFont typeface="Wingdings" pitchFamily="2" charset="2"/>
              <a:buNone/>
            </a:pPr>
            <a:endParaRPr lang="en-US" sz="3200" b="1"/>
          </a:p>
          <a:p>
            <a:r>
              <a:rPr lang="en-US" sz="3200" b="1"/>
              <a:t>Algoritmo de Cripto</a:t>
            </a:r>
          </a:p>
          <a:p>
            <a:endParaRPr lang="en-US" sz="3200" b="1"/>
          </a:p>
          <a:p>
            <a:r>
              <a:rPr lang="en-US" sz="3200" b="1"/>
              <a:t>Chave</a:t>
            </a:r>
            <a:endParaRPr lang="pt-BR" sz="32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Por que uma chave é necessária.</a:t>
            </a:r>
            <a:endParaRPr lang="pt-BR" sz="3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Por que</a:t>
            </a:r>
            <a:r>
              <a:rPr lang="en-US" b="1"/>
              <a:t> não criar um algoritmo </a:t>
            </a:r>
            <a:r>
              <a:rPr lang="en-US"/>
              <a:t>que</a:t>
            </a:r>
            <a:r>
              <a:rPr lang="en-US" b="1"/>
              <a:t> não necessite de uma chave ?</a:t>
            </a:r>
          </a:p>
          <a:p>
            <a:endParaRPr lang="en-US" b="1"/>
          </a:p>
          <a:p>
            <a:r>
              <a:rPr lang="en-US"/>
              <a:t>O que é mais fácil:</a:t>
            </a:r>
            <a:r>
              <a:rPr lang="en-US" b="1"/>
              <a:t> guardar um algoritmo em segredo </a:t>
            </a:r>
            <a:r>
              <a:rPr lang="en-US"/>
              <a:t>ou</a:t>
            </a:r>
            <a:r>
              <a:rPr lang="en-US" b="1"/>
              <a:t> guardar uma chave ?</a:t>
            </a:r>
            <a:endParaRPr lang="pt-BR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necessária.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Aqui está a pergunta mais importante: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/>
              <a:t>   No que você confiaria mais para manter em segredo?</a:t>
            </a:r>
            <a:br>
              <a:rPr lang="pt-BR" sz="2800"/>
            </a:br>
            <a:r>
              <a:rPr lang="pt-BR" sz="2800"/>
              <a:t/>
            </a:r>
            <a:br>
              <a:rPr lang="pt-BR" sz="2800"/>
            </a:br>
            <a:r>
              <a:rPr lang="pt-BR" sz="2800"/>
              <a:t>Um algoritmo mantido em segredo. </a:t>
            </a:r>
            <a:br>
              <a:rPr lang="pt-BR" sz="2800"/>
            </a:br>
            <a:r>
              <a:rPr lang="pt-BR" sz="2800"/>
              <a:t/>
            </a:r>
            <a:br>
              <a:rPr lang="pt-BR" sz="2800"/>
            </a:br>
            <a:r>
              <a:rPr lang="pt-BR" sz="2800"/>
              <a:t>Ou um algoritmo que pode fazer seu trabalho mesmo todo mundo sabendo como ele funciona?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É aqui que as chaves entram. </a:t>
            </a:r>
            <a:endParaRPr 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/>
              <a:t>Criptografia Simétrica - Criptografando</a:t>
            </a:r>
            <a:endParaRPr lang="en-US" sz="3400"/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>
            <p:ph idx="1"/>
          </p:nvPr>
        </p:nvGraphicFramePr>
        <p:xfrm>
          <a:off x="457200" y="1711325"/>
          <a:ext cx="8229600" cy="4308475"/>
        </p:xfrm>
        <a:graphic>
          <a:graphicData uri="http://schemas.openxmlformats.org/presentationml/2006/ole">
            <p:oleObj spid="_x0000_s1026" name="Bitmap Image" r:id="rId3" imgW="8078328" imgH="422969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O mesmo algoritmo utiliza a </a:t>
            </a:r>
            <a:r>
              <a:rPr lang="en-US" b="1"/>
              <a:t>mesma chave</a:t>
            </a:r>
            <a:r>
              <a:rPr lang="en-US"/>
              <a:t> para </a:t>
            </a:r>
            <a:r>
              <a:rPr lang="en-US" b="1"/>
              <a:t>recuperar os dados originais</a:t>
            </a:r>
            <a:r>
              <a:rPr lang="en-US"/>
              <a:t>.                       </a:t>
            </a:r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/>
              <a:t>Criptografia Simétrica - Decriptografando</a:t>
            </a:r>
            <a:endParaRPr lang="en-US" sz="3400"/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>
            <p:ph idx="1"/>
          </p:nvPr>
        </p:nvGraphicFramePr>
        <p:xfrm>
          <a:off x="531813" y="1708150"/>
          <a:ext cx="8078787" cy="4314825"/>
        </p:xfrm>
        <a:graphic>
          <a:graphicData uri="http://schemas.openxmlformats.org/presentationml/2006/ole">
            <p:oleObj spid="_x0000_s2050" name="Bitmap Image" r:id="rId3" imgW="8078328" imgH="431542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Criptografia Convencional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700808"/>
            <a:ext cx="813690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chaves aliviam-nos da necessidade de se preocupar em guardar um algoritmo.</a:t>
            </a:r>
          </a:p>
          <a:p>
            <a:endParaRPr lang="en-US"/>
          </a:p>
          <a:p>
            <a:r>
              <a:rPr lang="en-US"/>
              <a:t>Se proteger seus dados com uma chave, precisamos apenas proteger a chave, que é mais fácil do que guardar um algoritmo em segredo.</a:t>
            </a:r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 utilizar </a:t>
            </a:r>
            <a:r>
              <a:rPr lang="en-US" b="1"/>
              <a:t>chaves para proteger seus segredos </a:t>
            </a:r>
            <a:r>
              <a:rPr lang="en-US"/>
              <a:t>(dados), você poderá utilizar </a:t>
            </a:r>
            <a:r>
              <a:rPr lang="en-US" b="1"/>
              <a:t>diferentes chaves para proteger diferentes segredos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Se alguém </a:t>
            </a:r>
            <a:r>
              <a:rPr lang="en-US" b="1"/>
              <a:t>quebrar uma das suas chaves</a:t>
            </a:r>
            <a:r>
              <a:rPr lang="en-US"/>
              <a:t>, os </a:t>
            </a:r>
            <a:r>
              <a:rPr lang="en-US" b="1"/>
              <a:t>outros segredos ainda estarão seguros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uma chave é necessária</a:t>
            </a:r>
            <a:endParaRPr lang="pt-B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Se você </a:t>
            </a:r>
            <a:r>
              <a:rPr lang="en-US" b="1"/>
              <a:t>depender de um algoritmo</a:t>
            </a:r>
            <a:r>
              <a:rPr lang="en-US"/>
              <a:t>, um invasor que </a:t>
            </a:r>
            <a:r>
              <a:rPr lang="en-US" b="1"/>
              <a:t>quebre esse algoritmo</a:t>
            </a:r>
            <a:r>
              <a:rPr lang="en-US"/>
              <a:t>, terá </a:t>
            </a:r>
            <a:r>
              <a:rPr lang="en-US" b="1"/>
              <a:t>acesso a todos os seus dados sigilosos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segredo deve estar na chave</a:t>
            </a:r>
            <a:endParaRPr lang="pt-B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idéia de que </a:t>
            </a:r>
            <a:r>
              <a:rPr lang="en-US" b="1"/>
              <a:t>o criptoanalista conhece o algoritmo</a:t>
            </a:r>
            <a:r>
              <a:rPr lang="en-US"/>
              <a:t> e que </a:t>
            </a:r>
            <a:r>
              <a:rPr lang="en-US" b="1"/>
              <a:t>o segredo deve residir exclusivamente na chave</a:t>
            </a:r>
            <a:r>
              <a:rPr lang="en-US"/>
              <a:t> é chamada </a:t>
            </a:r>
            <a:r>
              <a:rPr lang="en-US" u="sng"/>
              <a:t>Princípio de Kerckhoff</a:t>
            </a:r>
            <a:r>
              <a:rPr lang="en-US"/>
              <a:t> (1883):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Princípio de Kerckhoff</a:t>
            </a:r>
            <a:endParaRPr lang="pt-B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1" i="1"/>
              <a:t>Todos os algoritmos devem ser públicos; apenas as chaves são secretas.</a:t>
            </a:r>
            <a:endParaRPr lang="pt-BR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18841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5400" smtClean="0"/>
              <a:t>Uma aplicação da Criptografia Simétrica</a:t>
            </a:r>
            <a:endParaRPr lang="pt-BR" sz="5400" smtClean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pt-BR" sz="40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Segurança de Bancos de Dados Oracle</a:t>
            </a:r>
            <a:endParaRPr lang="pt-BR" sz="3400" b="1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Apenas as pessoas apropriadas podem ter acesso às informações no BD (</a:t>
            </a:r>
            <a:r>
              <a:rPr lang="en-US" b="1" smtClean="0"/>
              <a:t>autenticação de usuários</a:t>
            </a:r>
            <a:r>
              <a:rPr lang="en-US" smtClean="0"/>
              <a:t>).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Os </a:t>
            </a:r>
            <a:r>
              <a:rPr lang="en-US" b="1" smtClean="0"/>
              <a:t>dados precisam ser protegidos</a:t>
            </a:r>
            <a:r>
              <a:rPr lang="en-US" smtClean="0"/>
              <a:t> e uma maneira de proteger os dados é por </a:t>
            </a:r>
            <a:r>
              <a:rPr lang="en-US" b="1" smtClean="0"/>
              <a:t>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894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D07BE-464B-48F1-B5F9-86E8BABC7BBC}" type="slidenum">
              <a:rPr lang="pt-BR" smtClean="0"/>
              <a:pPr>
                <a:defRPr/>
              </a:pPr>
              <a:t>39</a:t>
            </a:fld>
            <a:endParaRPr lang="pt-B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Gwen</a:t>
            </a:r>
            <a:r>
              <a:rPr lang="en-US"/>
              <a:t> – diretora de vendas.</a:t>
            </a:r>
          </a:p>
          <a:p>
            <a:pPr>
              <a:lnSpc>
                <a:spcPct val="90000"/>
              </a:lnSpc>
            </a:pPr>
            <a:r>
              <a:rPr lang="en-US" b="1"/>
              <a:t>Pao-Chi</a:t>
            </a:r>
            <a:r>
              <a:rPr lang="en-US"/>
              <a:t> – representante de vendas.</a:t>
            </a:r>
          </a:p>
          <a:p>
            <a:pPr>
              <a:lnSpc>
                <a:spcPct val="90000"/>
              </a:lnSpc>
            </a:pPr>
            <a:r>
              <a:rPr lang="en-US" b="1"/>
              <a:t>Atividade</a:t>
            </a:r>
            <a:r>
              <a:rPr lang="en-US"/>
              <a:t> – venda de maquinário de impressão.</a:t>
            </a:r>
          </a:p>
          <a:p>
            <a:pPr>
              <a:lnSpc>
                <a:spcPct val="90000"/>
              </a:lnSpc>
            </a:pPr>
            <a:r>
              <a:rPr lang="en-US" b="1"/>
              <a:t>Produtos</a:t>
            </a:r>
            <a:r>
              <a:rPr lang="en-US"/>
              <a:t> – prensas, ferramentas, peças de reposição, serviços de reparo, treinamento.</a:t>
            </a:r>
          </a:p>
          <a:p>
            <a:pPr>
              <a:lnSpc>
                <a:spcPct val="90000"/>
              </a:lnSpc>
            </a:pPr>
            <a:r>
              <a:rPr lang="en-US" b="1"/>
              <a:t>Clientes </a:t>
            </a:r>
            <a:r>
              <a:rPr lang="en-US"/>
              <a:t>– jornais, gráficas, universidades, outras.</a:t>
            </a:r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/>
            </a:r>
            <a:br>
              <a:rPr lang="en-US" sz="3400" smtClean="0"/>
            </a:br>
            <a:r>
              <a:rPr lang="en-US" sz="3400" b="1" smtClean="0"/>
              <a:t>Segurança de Bancos de Dados Oracle</a:t>
            </a:r>
            <a:r>
              <a:rPr lang="en-US" sz="3400" smtClean="0"/>
              <a:t/>
            </a:r>
            <a:br>
              <a:rPr lang="en-US" sz="3400" smtClean="0"/>
            </a:br>
            <a:endParaRPr lang="pt-BR" sz="340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Geração da Chave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Alguns </a:t>
            </a:r>
            <a:r>
              <a:rPr lang="en-US" b="1" smtClean="0"/>
              <a:t>bytes aleatórios</a:t>
            </a:r>
            <a:r>
              <a:rPr lang="en-US" smtClean="0"/>
              <a:t> ou </a:t>
            </a:r>
            <a:r>
              <a:rPr lang="en-US" b="1" smtClean="0"/>
              <a:t>pseudo-aleatórios</a:t>
            </a:r>
            <a:r>
              <a:rPr lang="en-US" smtClean="0"/>
              <a:t> são gerados e utilizados como uma </a:t>
            </a:r>
            <a:r>
              <a:rPr lang="en-US" b="1" smtClean="0"/>
              <a:t>chave</a:t>
            </a:r>
            <a:r>
              <a:rPr lang="en-US" smtClean="0"/>
              <a:t> para a criptografia simétrica DES ou TripleDES.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04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7CDF5-418A-4276-A5AE-65C257E9E753}" type="slidenum">
              <a:rPr lang="pt-BR" smtClean="0"/>
              <a:pPr>
                <a:defRPr/>
              </a:pPr>
              <a:t>40</a:t>
            </a:fld>
            <a:endParaRPr lang="pt-BR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/>
            </a:r>
            <a:br>
              <a:rPr lang="en-US" sz="3400" smtClean="0"/>
            </a:br>
            <a:r>
              <a:rPr lang="en-US" sz="3400" b="1" smtClean="0"/>
              <a:t>Segurança de Bancos de Dados Oracle</a:t>
            </a:r>
            <a:br>
              <a:rPr lang="en-US" sz="3400" b="1" smtClean="0"/>
            </a:br>
            <a:endParaRPr lang="pt-BR" sz="3400" b="1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Armazenamento da Chave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Precisa-se também </a:t>
            </a:r>
            <a:r>
              <a:rPr lang="en-US" b="1" smtClean="0"/>
              <a:t>salvar essa chave gerada em algum lugar</a:t>
            </a:r>
            <a:r>
              <a:rPr lang="en-US" smtClean="0"/>
              <a:t> (não no mesmo lugar onde foi gerada). O próximo capítulo ensina como armazenar a </a:t>
            </a:r>
            <a:r>
              <a:rPr lang="en-US" b="1" smtClean="0"/>
              <a:t>chave simétrica</a:t>
            </a:r>
            <a:r>
              <a:rPr lang="en-US" smtClean="0"/>
              <a:t>.</a:t>
            </a: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914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F56B0-994B-41F9-B4CF-499ADCD08E44}" type="slidenum">
              <a:rPr lang="pt-BR" smtClean="0"/>
              <a:pPr>
                <a:defRPr/>
              </a:pPr>
              <a:t>41</a:t>
            </a:fld>
            <a:endParaRPr lang="pt-BR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Criptografando em um BD Oracle</a:t>
            </a:r>
            <a:endParaRPr lang="pt-BR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chave é usada para criptografia</a:t>
            </a:r>
            <a:r>
              <a:rPr lang="en-US" smtClean="0"/>
              <a:t>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dbms obfuscation toolkit.</a:t>
            </a:r>
            <a:r>
              <a:rPr lang="en-US" b="1" smtClean="0"/>
              <a:t>DES</a:t>
            </a:r>
            <a:r>
              <a:rPr lang="en-US" smtClean="0"/>
              <a:t>Encrypt (</a:t>
            </a:r>
            <a:br>
              <a:rPr lang="en-US" smtClean="0"/>
            </a:br>
            <a:r>
              <a:rPr lang="en-US" smtClean="0"/>
              <a:t>   inputstring =&gt; </a:t>
            </a:r>
            <a:r>
              <a:rPr lang="en-US" b="1" smtClean="0"/>
              <a:t>plaintext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key =&gt; </a:t>
            </a:r>
            <a:r>
              <a:rPr lang="en-US" b="1" smtClean="0"/>
              <a:t>keydata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encrypted string =&gt; </a:t>
            </a:r>
            <a:r>
              <a:rPr lang="en-US" b="1" smtClean="0"/>
              <a:t>ciphertex </a:t>
            </a:r>
            <a:r>
              <a:rPr lang="en-US" smtClean="0"/>
              <a:t>);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925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17264-59E7-4632-9F9E-D7F9842526E6}" type="slidenum">
              <a:rPr lang="pt-BR" smtClean="0"/>
              <a:pPr>
                <a:defRPr/>
              </a:pPr>
              <a:t>42</a:t>
            </a:fld>
            <a:endParaRPr lang="pt-BR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Decriptografando em um BD Oracle</a:t>
            </a:r>
            <a:endParaRPr lang="pt-BR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chave é recuperada</a:t>
            </a:r>
            <a:r>
              <a:rPr lang="en-US" smtClean="0"/>
              <a:t> e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dbms obfuscation toolkit.</a:t>
            </a:r>
            <a:r>
              <a:rPr lang="en-US" b="1" smtClean="0"/>
              <a:t>DES</a:t>
            </a:r>
            <a:r>
              <a:rPr lang="en-US" smtClean="0"/>
              <a:t>Decrypt (</a:t>
            </a:r>
            <a:br>
              <a:rPr lang="en-US" smtClean="0"/>
            </a:br>
            <a:r>
              <a:rPr lang="en-US" smtClean="0"/>
              <a:t>   inputstring =&gt; </a:t>
            </a:r>
            <a:r>
              <a:rPr lang="en-US" b="1" smtClean="0"/>
              <a:t>ciphertex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key =&gt; </a:t>
            </a:r>
            <a:r>
              <a:rPr lang="en-US" b="1" smtClean="0"/>
              <a:t>keydata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encrypted string =&gt; </a:t>
            </a:r>
            <a:r>
              <a:rPr lang="en-US" b="1" smtClean="0"/>
              <a:t>plaintext </a:t>
            </a:r>
            <a:r>
              <a:rPr lang="en-US" smtClean="0"/>
              <a:t>);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935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0D34E-F150-47E0-B3CF-A99F72E1E7D0}" type="slidenum">
              <a:rPr lang="pt-BR" smtClean="0"/>
              <a:pPr>
                <a:defRPr/>
              </a:pPr>
              <a:t>43</a:t>
            </a:fld>
            <a:endParaRPr lang="pt-BR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DES – Data Encryption Standard</a:t>
            </a:r>
            <a:endParaRPr lang="pt-BR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IBM, janeiro de 1977</a:t>
            </a:r>
          </a:p>
          <a:p>
            <a:endParaRPr lang="en-US"/>
          </a:p>
          <a:p>
            <a:r>
              <a:rPr lang="en-US"/>
              <a:t>Chave: 56 bits</a:t>
            </a:r>
          </a:p>
          <a:p>
            <a:endParaRPr lang="en-US"/>
          </a:p>
          <a:p>
            <a:r>
              <a:rPr lang="en-US"/>
              <a:t>Comentário:  Muito fraco para uso atual.</a:t>
            </a:r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Triple DES</a:t>
            </a:r>
            <a:r>
              <a:rPr lang="en-US"/>
              <a:t> </a:t>
            </a:r>
            <a:endParaRPr lang="pt-B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IBM, início de 1979.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Chave:  168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Segunda melhor escolha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data encryption standard.  </a:t>
            </a:r>
            <a:r>
              <a:rPr lang="en-US">
                <a:solidFill>
                  <a:schemeClr val="accent2"/>
                </a:solidFill>
              </a:rPr>
              <a:t>(a)</a:t>
            </a:r>
            <a:r>
              <a:rPr lang="en-US"/>
              <a:t> General outline.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(b)</a:t>
            </a:r>
            <a:r>
              <a:rPr lang="en-US"/>
              <a:t> Detail of one iteration.  The circled + means exclusive OR.</a:t>
            </a:r>
          </a:p>
        </p:txBody>
      </p:sp>
      <p:pic>
        <p:nvPicPr>
          <p:cNvPr id="227332" name="Picture 4" descr="8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76350"/>
            <a:ext cx="7921625" cy="4313238"/>
          </a:xfrm>
          <a:prstGeom prst="rect">
            <a:avLst/>
          </a:prstGeom>
          <a:noFill/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709738" y="5876925"/>
            <a:ext cx="5726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b="0"/>
              <a:t>The data encryption standard.  </a:t>
            </a:r>
            <a:r>
              <a:rPr lang="en-US" b="0">
                <a:solidFill>
                  <a:schemeClr val="accent2"/>
                </a:solidFill>
              </a:rPr>
              <a:t>(a)</a:t>
            </a:r>
            <a:r>
              <a:rPr lang="en-US" b="0"/>
              <a:t> General outline.</a:t>
            </a:r>
            <a:br>
              <a:rPr lang="en-US" b="0"/>
            </a:br>
            <a:r>
              <a:rPr lang="en-US" b="0">
                <a:solidFill>
                  <a:schemeClr val="accent2"/>
                </a:solidFill>
              </a:rPr>
              <a:t>(b)</a:t>
            </a:r>
            <a:r>
              <a:rPr lang="en-US" b="0"/>
              <a:t> Detail of one iteration.  The circled + means exclusive 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Triple DES</a:t>
            </a:r>
            <a:endParaRPr lang="pt-BR"/>
          </a:p>
        </p:txBody>
      </p:sp>
      <p:pic>
        <p:nvPicPr>
          <p:cNvPr id="11268" name="Picture 4" descr="Picture 02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052513"/>
            <a:ext cx="5400675" cy="580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Quebrando Chaves no Triple DES</a:t>
            </a:r>
            <a:endParaRPr lang="en-US"/>
          </a:p>
        </p:txBody>
      </p:sp>
      <p:pic>
        <p:nvPicPr>
          <p:cNvPr id="184325" name="Picture 5" descr="Picture 02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125538"/>
            <a:ext cx="5473700" cy="5732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Substituições comerciais do DES</a:t>
            </a:r>
            <a:endParaRPr lang="pt-BR" sz="3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Em resposta ao </a:t>
            </a:r>
            <a:r>
              <a:rPr lang="en-US" b="1"/>
              <a:t>tamanho da chave</a:t>
            </a:r>
            <a:r>
              <a:rPr lang="en-US"/>
              <a:t> e aos </a:t>
            </a:r>
            <a:r>
              <a:rPr lang="en-US" b="1"/>
              <a:t>problemas de desempenho</a:t>
            </a:r>
            <a:r>
              <a:rPr lang="en-US"/>
              <a:t> relacionados ao </a:t>
            </a:r>
            <a:r>
              <a:rPr lang="en-US" b="1"/>
              <a:t>Triple DES</a:t>
            </a:r>
            <a:r>
              <a:rPr lang="en-US"/>
              <a:t>, </a:t>
            </a:r>
            <a:r>
              <a:rPr lang="en-US" u="sng"/>
              <a:t>criptógrafos</a:t>
            </a:r>
            <a:r>
              <a:rPr lang="en-US"/>
              <a:t> e </a:t>
            </a:r>
            <a:r>
              <a:rPr lang="en-US" u="sng"/>
              <a:t>empresas comerciais</a:t>
            </a:r>
            <a:r>
              <a:rPr lang="en-US"/>
              <a:t> desenvolveram </a:t>
            </a:r>
            <a:r>
              <a:rPr lang="en-US" b="1"/>
              <a:t>novas cifras de bloco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Pao-Chi acaba de receber um memorando de Gwen: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“…a empresa passa por dificuldades           </a:t>
            </a:r>
            <a:br>
              <a:rPr lang="en-US"/>
            </a:br>
            <a:r>
              <a:rPr lang="en-US"/>
              <a:t> …prepare seus números … ”</a:t>
            </a:r>
          </a:p>
          <a:p>
            <a:endParaRPr lang="en-US"/>
          </a:p>
          <a:p>
            <a:r>
              <a:rPr lang="en-US"/>
              <a:t>Uma nova política de preços está sendo delineada pela empresa.</a:t>
            </a:r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Blowfish (Counterpane Systems)</a:t>
            </a:r>
          </a:p>
          <a:p>
            <a:r>
              <a:rPr lang="en-US"/>
              <a:t>RC2 (RSA)</a:t>
            </a:r>
          </a:p>
          <a:p>
            <a:r>
              <a:rPr lang="en-US"/>
              <a:t>RC4 (RSA)</a:t>
            </a:r>
          </a:p>
          <a:p>
            <a:r>
              <a:rPr lang="en-US"/>
              <a:t>IDEA (Ascon)</a:t>
            </a:r>
          </a:p>
          <a:p>
            <a:r>
              <a:rPr lang="en-US"/>
              <a:t>Cast (Entrust)</a:t>
            </a:r>
          </a:p>
          <a:p>
            <a:r>
              <a:rPr lang="en-US"/>
              <a:t>Safer (Cylink)</a:t>
            </a:r>
          </a:p>
          <a:p>
            <a:r>
              <a:rPr lang="en-US"/>
              <a:t>RC5 (RSA)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Enquanto </a:t>
            </a:r>
            <a:r>
              <a:rPr lang="en-US" b="1"/>
              <a:t>DES</a:t>
            </a:r>
            <a:r>
              <a:rPr lang="en-US"/>
              <a:t> e </a:t>
            </a:r>
            <a:r>
              <a:rPr lang="en-US" b="1"/>
              <a:t>Triple DES</a:t>
            </a:r>
            <a:r>
              <a:rPr lang="en-US"/>
              <a:t> requeriam </a:t>
            </a:r>
            <a:r>
              <a:rPr lang="en-US" b="1"/>
              <a:t>chaves de tamanho fixo</a:t>
            </a:r>
            <a:r>
              <a:rPr lang="en-US"/>
              <a:t> (40, 56 bits, respectivamente), suas substituições comerciais eram </a:t>
            </a:r>
            <a:r>
              <a:rPr lang="en-US" b="1"/>
              <a:t>mais rápidas</a:t>
            </a:r>
            <a:r>
              <a:rPr lang="en-US"/>
              <a:t> e capazes de operar com </a:t>
            </a:r>
            <a:r>
              <a:rPr lang="en-US" b="1"/>
              <a:t>chaves maiores e e tamanho variável</a:t>
            </a:r>
            <a:r>
              <a:rPr lang="en-US"/>
              <a:t>.      </a:t>
            </a:r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Pode-se </a:t>
            </a:r>
            <a:r>
              <a:rPr lang="en-US" b="1"/>
              <a:t>escolher um tamanho de chave que seja suficientemente grande</a:t>
            </a:r>
            <a:r>
              <a:rPr lang="en-US"/>
              <a:t> para tornar o seu algoritmo criptográfico imune a um </a:t>
            </a:r>
            <a:r>
              <a:rPr lang="en-US" b="1"/>
              <a:t>ataque de força bruta sobre a chave</a:t>
            </a:r>
            <a:r>
              <a:rPr lang="en-US"/>
              <a:t>, ou ao menos </a:t>
            </a:r>
            <a:r>
              <a:rPr lang="en-US" b="1"/>
              <a:t>tornar o ataque de força bruta impraticável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As diferentes substituições comerciais do DES prosperaram em algum grau e as empresas construiram produtos utilizando os algoritmos.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Mas, </a:t>
            </a:r>
            <a:r>
              <a:rPr lang="en-US" b="1"/>
              <a:t>nenhuma proposta </a:t>
            </a:r>
            <a:r>
              <a:rPr lang="en-US"/>
              <a:t>se tornou</a:t>
            </a:r>
            <a:r>
              <a:rPr lang="en-US" b="1"/>
              <a:t> um padrão mundial comparável ao DES ou ao Triple DES</a:t>
            </a:r>
            <a:r>
              <a:rPr lang="en-US"/>
              <a:t>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Substituições não comerciais</a:t>
            </a:r>
            <a:endParaRPr lang="pt-B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Serpent</a:t>
            </a:r>
          </a:p>
          <a:p>
            <a:endParaRPr lang="en-US"/>
          </a:p>
          <a:p>
            <a:r>
              <a:rPr lang="en-US"/>
              <a:t>Twofish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Blowfish</a:t>
            </a:r>
            <a:endParaRPr lang="pt-BR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</a:t>
            </a:r>
          </a:p>
          <a:p>
            <a:endParaRPr lang="en-US"/>
          </a:p>
          <a:p>
            <a:r>
              <a:rPr lang="en-US"/>
              <a:t>Chave: 1 a 448 bits</a:t>
            </a:r>
          </a:p>
          <a:p>
            <a:endParaRPr lang="en-US"/>
          </a:p>
          <a:p>
            <a:r>
              <a:rPr lang="en-US"/>
              <a:t>Comentário:  Velho e lento.</a:t>
            </a:r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RC2</a:t>
            </a:r>
            <a:endParaRPr lang="pt-BR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Ronald Rivest, RSA Data Security</a:t>
            </a:r>
            <a:br>
              <a:rPr lang="en-US"/>
            </a:br>
            <a:r>
              <a:rPr lang="en-US"/>
              <a:t>                   Meado dos anos 80.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 1 a 2048 bits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       </a:t>
            </a:r>
            <a:r>
              <a:rPr lang="en-US" b="1"/>
              <a:t>40 bits para exportação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/>
              <a:t>Comentário:  quebrado em 1996.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RC4</a:t>
            </a:r>
            <a:endParaRPr lang="pt-BR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Autor:  </a:t>
            </a:r>
            <a:r>
              <a:rPr lang="en-US" sz="2800" b="1"/>
              <a:t>Ronald Rivest, </a:t>
            </a:r>
            <a:br>
              <a:rPr lang="en-US" sz="2800" b="1"/>
            </a:br>
            <a:r>
              <a:rPr lang="en-US" sz="2800" b="1"/>
              <a:t>RSA Data Security, 1987</a:t>
            </a:r>
          </a:p>
          <a:p>
            <a:endParaRPr lang="en-US" sz="2800"/>
          </a:p>
          <a:p>
            <a:r>
              <a:rPr lang="en-US" sz="2800"/>
              <a:t>Chave:  1 a 2048 bits</a:t>
            </a:r>
          </a:p>
          <a:p>
            <a:endParaRPr lang="en-US" sz="2800"/>
          </a:p>
          <a:p>
            <a:r>
              <a:rPr lang="en-US" sz="2800"/>
              <a:t>Comentário:  </a:t>
            </a:r>
            <a:r>
              <a:rPr lang="en-US" sz="2800" b="1"/>
              <a:t>Algumas chaves são fracas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Usado como componente do SSL (Netscape)</a:t>
            </a:r>
          </a:p>
          <a:p>
            <a:endParaRPr lang="en-US" sz="2800"/>
          </a:p>
          <a:p>
            <a:endParaRPr lang="pt-BR"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IDEA – International Data Encryption Algorithm</a:t>
            </a:r>
            <a:endParaRPr lang="pt-BR" sz="3400" b="1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 </a:t>
            </a:r>
            <a:r>
              <a:rPr lang="en-US" b="1"/>
              <a:t>Massey &amp; Xuejia, 1990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128 bits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Usado no PGP.</a:t>
            </a: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No passado, o percentual de desconto baseava-se no tamanho do pedido, nas expectativas de vendas futuras, e outros fatores.</a:t>
            </a:r>
            <a:endParaRPr 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RC5</a:t>
            </a:r>
            <a:endParaRPr lang="pt-BR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Autor:  Ronald Rivest, </a:t>
            </a:r>
            <a:br>
              <a:rPr lang="en-US"/>
            </a:br>
            <a:r>
              <a:rPr lang="en-US"/>
              <a:t>            </a:t>
            </a:r>
            <a:r>
              <a:rPr lang="en-US" b="1"/>
              <a:t>RSA Data Security, 1994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Twofish</a:t>
            </a:r>
            <a:endParaRPr lang="pt-BR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Schneier,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forte, </a:t>
            </a:r>
            <a:br>
              <a:rPr lang="en-US" b="1"/>
            </a:br>
            <a:r>
              <a:rPr lang="en-US" b="1"/>
              <a:t>                      amplamente utilizado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Serpent</a:t>
            </a:r>
            <a:endParaRPr lang="pt-BR" b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Anderson, Biham, Knudsen</a:t>
            </a:r>
            <a:br>
              <a:rPr lang="en-US"/>
            </a:br>
            <a:r>
              <a:rPr lang="en-US"/>
              <a:t>               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    </a:t>
            </a:r>
            <a:r>
              <a:rPr lang="en-US"/>
              <a:t>(Origem do AES)</a:t>
            </a:r>
            <a:endParaRPr lang="pt-B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Janeiro de 1997, </a:t>
            </a:r>
          </a:p>
          <a:p>
            <a:endParaRPr lang="en-US"/>
          </a:p>
          <a:p>
            <a:r>
              <a:rPr lang="en-US" b="1"/>
              <a:t>NIST</a:t>
            </a:r>
            <a:r>
              <a:rPr lang="en-US"/>
              <a:t> (</a:t>
            </a:r>
            <a:r>
              <a:rPr lang="en-US" b="1"/>
              <a:t>National Institute of Standards   and Technology</a:t>
            </a:r>
            <a:r>
              <a:rPr lang="en-US"/>
              <a:t>), órgão do Departamento de Comércio dos EUA, encarregado de aprovar padrões para o governo federal dos EUA, </a:t>
            </a:r>
            <a:endParaRPr 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patrocinou um </a:t>
            </a:r>
            <a:r>
              <a:rPr lang="en-US" b="1"/>
              <a:t>concurso</a:t>
            </a:r>
            <a:r>
              <a:rPr lang="en-US"/>
              <a:t> para um </a:t>
            </a:r>
            <a:r>
              <a:rPr lang="en-US" b="1"/>
              <a:t>novo padrão criptográfico para uso não-confidencial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Rijndael</a:t>
            </a:r>
            <a:endParaRPr lang="pt-B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ser chamado </a:t>
            </a:r>
            <a:r>
              <a:rPr lang="en-US" sz="2800" b="1"/>
              <a:t>AES </a:t>
            </a:r>
            <a:r>
              <a:rPr lang="en-US" sz="2800"/>
              <a:t>(</a:t>
            </a:r>
            <a:r>
              <a:rPr lang="en-US" sz="2800" b="1"/>
              <a:t>Advanced Encrytion Standard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Regras do concurso:</a:t>
            </a:r>
          </a:p>
          <a:p>
            <a:pPr lvl="1"/>
            <a:r>
              <a:rPr lang="en-US" sz="2300"/>
              <a:t>O algoritmo deveria ser uma cifra de bloco simétrica.</a:t>
            </a:r>
          </a:p>
          <a:p>
            <a:pPr lvl="1"/>
            <a:r>
              <a:rPr lang="en-US" sz="2300"/>
              <a:t>Todo o projeto deveria ser público.</a:t>
            </a:r>
          </a:p>
          <a:p>
            <a:pPr lvl="1"/>
            <a:r>
              <a:rPr lang="en-US" sz="2300"/>
              <a:t>Tamanho de chaves: 128, 192, 256 bits</a:t>
            </a:r>
          </a:p>
          <a:p>
            <a:pPr lvl="1"/>
            <a:r>
              <a:rPr lang="en-US" sz="2300"/>
              <a:t>Implementado, possivelmente, em SW e HW.</a:t>
            </a:r>
          </a:p>
          <a:p>
            <a:pPr lvl="1"/>
            <a:r>
              <a:rPr lang="en-US" sz="2300"/>
              <a:t>O algoritmo deveria ser público ou licenciado em termos não-discriminatórios.</a:t>
            </a:r>
            <a:endParaRPr lang="pt-BR" sz="23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Rijndael</a:t>
            </a:r>
            <a:endParaRPr lang="pt-B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15 propostas</a:t>
            </a:r>
            <a:r>
              <a:rPr lang="en-US"/>
              <a:t>, </a:t>
            </a:r>
            <a:r>
              <a:rPr lang="en-US" b="1"/>
              <a:t>conferências públicas</a:t>
            </a:r>
            <a:r>
              <a:rPr lang="en-US"/>
              <a:t>, </a:t>
            </a:r>
            <a:r>
              <a:rPr lang="en-US" b="1"/>
              <a:t>análises criptográficas</a:t>
            </a:r>
            <a:r>
              <a:rPr lang="en-US"/>
              <a:t> para encontrar falhas.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Agosto de 1998</a:t>
            </a:r>
            <a:r>
              <a:rPr lang="en-US"/>
              <a:t> foram selecionados 5 propostas finalistas.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Requisitos de segurança:</a:t>
            </a:r>
          </a:p>
          <a:p>
            <a:pPr lvl="1"/>
            <a:r>
              <a:rPr lang="en-US"/>
              <a:t>Eficiência</a:t>
            </a:r>
          </a:p>
          <a:p>
            <a:pPr lvl="1"/>
            <a:r>
              <a:rPr lang="en-US"/>
              <a:t>Simplicidade</a:t>
            </a:r>
          </a:p>
          <a:p>
            <a:pPr lvl="1"/>
            <a:r>
              <a:rPr lang="en-US"/>
              <a:t>Flexibilidade</a:t>
            </a:r>
          </a:p>
          <a:p>
            <a:pPr lvl="1"/>
            <a:r>
              <a:rPr lang="en-US"/>
              <a:t>Memória (importante para sistemas embutidos)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Ultima votação</a:t>
            </a:r>
            <a:r>
              <a:rPr lang="en-US"/>
              <a:t>:</a:t>
            </a:r>
          </a:p>
          <a:p>
            <a:pPr lvl="1"/>
            <a:r>
              <a:rPr lang="en-US" b="1"/>
              <a:t>Rijndael </a:t>
            </a:r>
            <a:r>
              <a:rPr lang="en-US"/>
              <a:t>(Daemen, Rijmen) – </a:t>
            </a:r>
            <a:r>
              <a:rPr lang="en-US" b="1"/>
              <a:t>86 votos</a:t>
            </a:r>
          </a:p>
          <a:p>
            <a:pPr lvl="1"/>
            <a:r>
              <a:rPr lang="en-US"/>
              <a:t>Serpent (Anderson, Biham, Knudsen) – 59 votos</a:t>
            </a:r>
          </a:p>
          <a:p>
            <a:pPr lvl="1"/>
            <a:r>
              <a:rPr lang="en-US"/>
              <a:t>Twofish (Bruce Schneier) – 31 votos</a:t>
            </a:r>
          </a:p>
          <a:p>
            <a:pPr lvl="1"/>
            <a:r>
              <a:rPr lang="en-US"/>
              <a:t>RC6 (RSA) – 23 votos</a:t>
            </a:r>
          </a:p>
          <a:p>
            <a:pPr lvl="1"/>
            <a:r>
              <a:rPr lang="en-US"/>
              <a:t>MARS (IBM) – 13 votos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Daemen &amp; Rijmen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Melhor escolha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nova política lista os preços para todos os produtos e também indica o menor preço de venda que os representantes podem negociar.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Outubro de 2000</a:t>
            </a:r>
            <a:r>
              <a:rPr lang="en-US"/>
              <a:t>, eleito pelo concurso com o voto do NIST.</a:t>
            </a:r>
          </a:p>
          <a:p>
            <a:endParaRPr lang="en-US"/>
          </a:p>
          <a:p>
            <a:r>
              <a:rPr lang="en-US" b="1"/>
              <a:t>Novembro de 2001</a:t>
            </a:r>
            <a:r>
              <a:rPr lang="en-US"/>
              <a:t>, o Rijndael </a:t>
            </a:r>
            <a:r>
              <a:rPr lang="en-US" b="1"/>
              <a:t>se tornou o padrão do governo dos EUA</a:t>
            </a:r>
            <a:r>
              <a:rPr lang="en-US"/>
              <a:t>, publicado como o </a:t>
            </a:r>
            <a:r>
              <a:rPr lang="en-US" u="sng"/>
              <a:t>Federal Information Processing Standard</a:t>
            </a:r>
            <a:r>
              <a:rPr lang="en-US"/>
              <a:t> (FIPS 197).</a:t>
            </a:r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 algoritmo foi projetado não só por </a:t>
            </a:r>
            <a:r>
              <a:rPr lang="en-US" b="1"/>
              <a:t>segurança</a:t>
            </a:r>
            <a:r>
              <a:rPr lang="en-US"/>
              <a:t>, mas também para </a:t>
            </a:r>
            <a:r>
              <a:rPr lang="en-US" b="1"/>
              <a:t>aumentar a velocidade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Uma </a:t>
            </a:r>
            <a:r>
              <a:rPr lang="en-US" b="1"/>
              <a:t>boa</a:t>
            </a:r>
            <a:r>
              <a:rPr lang="en-US"/>
              <a:t> </a:t>
            </a:r>
            <a:r>
              <a:rPr lang="en-US" b="1"/>
              <a:t>implementação de software</a:t>
            </a:r>
            <a:r>
              <a:rPr lang="en-US"/>
              <a:t> em uma máquina de </a:t>
            </a:r>
            <a:r>
              <a:rPr lang="en-US" b="1"/>
              <a:t>2 GHz</a:t>
            </a:r>
            <a:r>
              <a:rPr lang="en-US"/>
              <a:t> deve ser capaz de alcançar uma </a:t>
            </a:r>
            <a:r>
              <a:rPr lang="en-US" b="1"/>
              <a:t>taxa de criptografia</a:t>
            </a:r>
            <a:r>
              <a:rPr lang="en-US"/>
              <a:t> de </a:t>
            </a:r>
            <a:r>
              <a:rPr lang="en-US" b="1"/>
              <a:t>700 Mbps</a:t>
            </a:r>
            <a:r>
              <a:rPr lang="en-US"/>
              <a:t>, … … …</a:t>
            </a:r>
            <a:endParaRPr lang="pt-B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… … … que é </a:t>
            </a:r>
            <a:r>
              <a:rPr lang="en-US" u="sng"/>
              <a:t>rápida o suficiente</a:t>
            </a:r>
            <a:r>
              <a:rPr lang="en-US"/>
              <a:t> para codificar </a:t>
            </a:r>
            <a:r>
              <a:rPr lang="en-US" b="1"/>
              <a:t>mais de 100 vídeos MPEG-2</a:t>
            </a:r>
            <a:r>
              <a:rPr lang="en-US"/>
              <a:t> em tempo real.</a:t>
            </a:r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AES </a:t>
            </a:r>
            <a:r>
              <a:rPr lang="en-US"/>
              <a:t>(novo nome para o Rijndael)</a:t>
            </a: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  <a:p>
            <a:r>
              <a:rPr lang="en-US" b="1" u="sng"/>
              <a:t>A</a:t>
            </a:r>
            <a:r>
              <a:rPr lang="en-US" u="sng"/>
              <a:t>dvanced </a:t>
            </a:r>
            <a:r>
              <a:rPr lang="en-US" b="1" u="sng"/>
              <a:t>E</a:t>
            </a:r>
            <a:r>
              <a:rPr lang="en-US" u="sng"/>
              <a:t>ncryption </a:t>
            </a:r>
            <a:r>
              <a:rPr lang="en-US" b="1" u="sng"/>
              <a:t>S</a:t>
            </a:r>
            <a:r>
              <a:rPr lang="en-US" u="sng"/>
              <a:t>tandard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Tamanho do Bloco</a:t>
            </a:r>
            <a:r>
              <a:rPr lang="en-US"/>
              <a:t>:  128 bits</a:t>
            </a:r>
          </a:p>
          <a:p>
            <a:endParaRPr lang="en-US"/>
          </a:p>
          <a:p>
            <a:r>
              <a:rPr lang="en-US" b="1"/>
              <a:t>Comprimento da Chave</a:t>
            </a:r>
            <a:r>
              <a:rPr lang="en-US"/>
              <a:t>:  </a:t>
            </a:r>
            <a:r>
              <a:rPr lang="en-US" b="1"/>
              <a:t>128</a:t>
            </a:r>
            <a:r>
              <a:rPr lang="en-US"/>
              <a:t>, 192, </a:t>
            </a:r>
            <a:r>
              <a:rPr lang="en-US" b="1"/>
              <a:t>256</a:t>
            </a:r>
            <a:r>
              <a:rPr lang="en-US"/>
              <a:t> bits.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AES</a:t>
            </a:r>
            <a:endParaRPr lang="pt-BR" b="1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Atual:  </a:t>
            </a:r>
            <a:r>
              <a:rPr lang="en-US" b="1"/>
              <a:t>128/128</a:t>
            </a:r>
            <a:r>
              <a:rPr lang="en-US"/>
              <a:t> bits  ou  </a:t>
            </a:r>
            <a:r>
              <a:rPr lang="en-US" b="1"/>
              <a:t>128/256</a:t>
            </a:r>
            <a:r>
              <a:rPr lang="en-US"/>
              <a:t> bits</a:t>
            </a:r>
            <a:endParaRPr lang="pt-BR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Um </a:t>
            </a:r>
            <a:r>
              <a:rPr lang="en-US" b="1"/>
              <a:t>tamanho de chave de 128 bits</a:t>
            </a:r>
            <a:r>
              <a:rPr lang="en-US"/>
              <a:t>, oferece um espaço de </a:t>
            </a:r>
            <a:r>
              <a:rPr lang="en-US" b="1"/>
              <a:t>2</a:t>
            </a:r>
            <a:r>
              <a:rPr lang="en-US" b="1" baseline="30000"/>
              <a:t>128</a:t>
            </a:r>
            <a:r>
              <a:rPr lang="en-US" b="1"/>
              <a:t> chaves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Segurança do AES</a:t>
            </a:r>
            <a:endParaRPr lang="pt-B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Ainda que a </a:t>
            </a:r>
            <a:r>
              <a:rPr lang="en-US" b="1"/>
              <a:t>NSA</a:t>
            </a:r>
            <a:r>
              <a:rPr lang="en-US"/>
              <a:t> (</a:t>
            </a:r>
            <a:r>
              <a:rPr lang="en-US" b="1"/>
              <a:t>National Security Agency, EUA</a:t>
            </a:r>
            <a:r>
              <a:rPr lang="en-US"/>
              <a:t>) consiga construir uma máquina com </a:t>
            </a:r>
            <a:r>
              <a:rPr lang="en-US" b="1"/>
              <a:t>1 bilhão de processadores paralelos</a:t>
            </a:r>
            <a:r>
              <a:rPr lang="en-US"/>
              <a:t>, </a:t>
            </a:r>
            <a:endParaRPr lang="pt-B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Segurança do AES</a:t>
            </a:r>
            <a:endParaRPr lang="pt-BR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cada um capaz de </a:t>
            </a:r>
            <a:r>
              <a:rPr lang="en-US" b="1"/>
              <a:t>avaliar uma chave por pico-segundos</a:t>
            </a:r>
            <a:r>
              <a:rPr lang="en-US"/>
              <a:t>, tal máquina levaria cerca de </a:t>
            </a:r>
            <a:r>
              <a:rPr lang="en-US" b="1"/>
              <a:t>10</a:t>
            </a:r>
            <a:r>
              <a:rPr lang="en-US" b="1" baseline="30000"/>
              <a:t>10</a:t>
            </a:r>
            <a:r>
              <a:rPr lang="en-US" b="1"/>
              <a:t> anos</a:t>
            </a:r>
            <a:r>
              <a:rPr lang="en-US"/>
              <a:t> para </a:t>
            </a:r>
            <a:r>
              <a:rPr lang="en-US" b="1"/>
              <a:t>pesquisar esse espaço de chaves</a:t>
            </a:r>
            <a:r>
              <a:rPr lang="en-US"/>
              <a:t>.</a:t>
            </a:r>
            <a:endParaRPr lang="pt-BR" baseline="30000"/>
          </a:p>
          <a:p>
            <a:pPr>
              <a:buFont typeface="Wingdings" pitchFamily="2" charset="2"/>
              <a:buNone/>
            </a:pPr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Matemática do AES</a:t>
            </a:r>
            <a:endParaRPr lang="pt-BR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Baseado na </a:t>
            </a:r>
            <a:r>
              <a:rPr lang="en-US" b="1"/>
              <a:t>Teoria de Campo </a:t>
            </a:r>
            <a:r>
              <a:rPr lang="en-US"/>
              <a:t>de</a:t>
            </a:r>
            <a:r>
              <a:rPr lang="en-US" b="1"/>
              <a:t> Galois </a:t>
            </a:r>
            <a:r>
              <a:rPr lang="en-US"/>
              <a:t>(matemático francês).</a:t>
            </a:r>
          </a:p>
          <a:p>
            <a:endParaRPr lang="en-US"/>
          </a:p>
          <a:p>
            <a:r>
              <a:rPr lang="en-US"/>
              <a:t>O que proporciona ao algoritmo </a:t>
            </a:r>
            <a:r>
              <a:rPr lang="en-US" b="1"/>
              <a:t>propriedades de segurança demonstráveis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Agora, o memorando afirma que os representantes de vendas têm autonomia para oferecer descontos ainda maiores.</a:t>
            </a: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Introdução</a:t>
            </a: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Pao-Chi quer limitar ao máximo possível quem tem acesso as essas informações.</a:t>
            </a:r>
          </a:p>
          <a:p>
            <a:endParaRPr lang="en-US"/>
          </a:p>
          <a:p>
            <a:r>
              <a:rPr lang="en-US"/>
              <a:t>Se os clientes potenciais souberem até onde ele está disposto a negociar os descontos, eles teriam vantagem nas negociações.</a:t>
            </a: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1817</Words>
  <Application>Microsoft Office PowerPoint</Application>
  <PresentationFormat>Apresentação na tela (4:3)</PresentationFormat>
  <Paragraphs>369</Paragraphs>
  <Slides>77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79" baseType="lpstr">
      <vt:lpstr>Tema do Office</vt:lpstr>
      <vt:lpstr>Bitmap Image</vt:lpstr>
      <vt:lpstr>Criptografia de  Chave Simétrica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An Introduction to Cryptography</vt:lpstr>
      <vt:lpstr>Introdução</vt:lpstr>
      <vt:lpstr>Introdução</vt:lpstr>
      <vt:lpstr>Slide 20</vt:lpstr>
      <vt:lpstr>Introdução</vt:lpstr>
      <vt:lpstr>Introdução</vt:lpstr>
      <vt:lpstr>Slide 23</vt:lpstr>
      <vt:lpstr>Slide 24</vt:lpstr>
      <vt:lpstr>O que é uma Chave</vt:lpstr>
      <vt:lpstr>O que é uma Chave</vt:lpstr>
      <vt:lpstr>Por que uma chave é necessária.</vt:lpstr>
      <vt:lpstr>Por que uma chave é necessária.</vt:lpstr>
      <vt:lpstr>Criptografia Simétrica - Criptografando</vt:lpstr>
      <vt:lpstr>Criptografia Simétrica - Decriptografando</vt:lpstr>
      <vt:lpstr>Criptografia Convencional</vt:lpstr>
      <vt:lpstr>Por que uma chave é necessária</vt:lpstr>
      <vt:lpstr>Por que uma chave é necessária</vt:lpstr>
      <vt:lpstr>Por que uma chave é necessária</vt:lpstr>
      <vt:lpstr>Por que uma chave é necessária</vt:lpstr>
      <vt:lpstr>O segredo deve estar na chave</vt:lpstr>
      <vt:lpstr>Princípio de Kerckhoff</vt:lpstr>
      <vt:lpstr>Uma aplicação da Criptografia Simétrica</vt:lpstr>
      <vt:lpstr>Segurança de Bancos de Dados Oracle</vt:lpstr>
      <vt:lpstr> Segurança de Bancos de Dados Oracle </vt:lpstr>
      <vt:lpstr> Segurança de Bancos de Dados Oracle </vt:lpstr>
      <vt:lpstr>Criptografando em um BD Oracle</vt:lpstr>
      <vt:lpstr>Decriptografando em um BD Oracle</vt:lpstr>
      <vt:lpstr>DES – Data Encryption Standard</vt:lpstr>
      <vt:lpstr>Triple DES </vt:lpstr>
      <vt:lpstr>Data Encryption Standard</vt:lpstr>
      <vt:lpstr>Triple DES</vt:lpstr>
      <vt:lpstr>Quebrando Chaves no Triple DES</vt:lpstr>
      <vt:lpstr>Substituições comerciais do DES</vt:lpstr>
      <vt:lpstr>Substituições comerciais do DES</vt:lpstr>
      <vt:lpstr>Substituições comerciais do DES</vt:lpstr>
      <vt:lpstr>Substituições comerciais do DES</vt:lpstr>
      <vt:lpstr>Substituições comerciais do DES</vt:lpstr>
      <vt:lpstr>Substituições comerciais do DES</vt:lpstr>
      <vt:lpstr>Substituições não comerciais</vt:lpstr>
      <vt:lpstr>Blowfish</vt:lpstr>
      <vt:lpstr>RC2</vt:lpstr>
      <vt:lpstr>RC4</vt:lpstr>
      <vt:lpstr>IDEA – International Data Encryption Algorithm</vt:lpstr>
      <vt:lpstr>RC5</vt:lpstr>
      <vt:lpstr>Twofish</vt:lpstr>
      <vt:lpstr>Serpent</vt:lpstr>
      <vt:lpstr>Rijndael    (Origem do AES)</vt:lpstr>
      <vt:lpstr>Rijndael</vt:lpstr>
      <vt:lpstr>Rijndael</vt:lpstr>
      <vt:lpstr>Rijndael</vt:lpstr>
      <vt:lpstr>Rijndael</vt:lpstr>
      <vt:lpstr>Rijndael</vt:lpstr>
      <vt:lpstr>Rijndael</vt:lpstr>
      <vt:lpstr>Rijndael</vt:lpstr>
      <vt:lpstr>Rijndael</vt:lpstr>
      <vt:lpstr>Rijndael</vt:lpstr>
      <vt:lpstr>AES (novo nome para o Rijndael)</vt:lpstr>
      <vt:lpstr>AES</vt:lpstr>
      <vt:lpstr>Segurança do AES</vt:lpstr>
      <vt:lpstr>Segurança do AES</vt:lpstr>
      <vt:lpstr>A Matemática do AES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Criptografia de  Chave Simétrica</dc:title>
  <dc:creator>bosco</dc:creator>
  <cp:lastModifiedBy>bosco</cp:lastModifiedBy>
  <cp:revision>5</cp:revision>
  <dcterms:created xsi:type="dcterms:W3CDTF">2011-08-19T17:46:01Z</dcterms:created>
  <dcterms:modified xsi:type="dcterms:W3CDTF">2011-08-19T18:21:02Z</dcterms:modified>
</cp:coreProperties>
</file>