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6"/>
  </p:notesMasterIdLst>
  <p:sldIdLst>
    <p:sldId id="256" r:id="rId2"/>
    <p:sldId id="257" r:id="rId3"/>
    <p:sldId id="259" r:id="rId4"/>
    <p:sldId id="309" r:id="rId5"/>
    <p:sldId id="333" r:id="rId6"/>
    <p:sldId id="310" r:id="rId7"/>
    <p:sldId id="311" r:id="rId8"/>
    <p:sldId id="261" r:id="rId9"/>
    <p:sldId id="334" r:id="rId10"/>
    <p:sldId id="317" r:id="rId11"/>
    <p:sldId id="264" r:id="rId12"/>
    <p:sldId id="265" r:id="rId13"/>
    <p:sldId id="267" r:id="rId14"/>
    <p:sldId id="268" r:id="rId15"/>
    <p:sldId id="269" r:id="rId16"/>
    <p:sldId id="324" r:id="rId17"/>
    <p:sldId id="325" r:id="rId18"/>
    <p:sldId id="274" r:id="rId19"/>
    <p:sldId id="275" r:id="rId20"/>
    <p:sldId id="273" r:id="rId21"/>
    <p:sldId id="338" r:id="rId22"/>
    <p:sldId id="272" r:id="rId23"/>
    <p:sldId id="312" r:id="rId24"/>
    <p:sldId id="323" r:id="rId25"/>
    <p:sldId id="322" r:id="rId26"/>
    <p:sldId id="276" r:id="rId27"/>
    <p:sldId id="335" r:id="rId28"/>
    <p:sldId id="277" r:id="rId29"/>
    <p:sldId id="278" r:id="rId30"/>
    <p:sldId id="279" r:id="rId31"/>
    <p:sldId id="339" r:id="rId32"/>
    <p:sldId id="280" r:id="rId33"/>
    <p:sldId id="281" r:id="rId34"/>
    <p:sldId id="336" r:id="rId35"/>
    <p:sldId id="289" r:id="rId36"/>
    <p:sldId id="290" r:id="rId37"/>
    <p:sldId id="294" r:id="rId38"/>
    <p:sldId id="291" r:id="rId39"/>
    <p:sldId id="293" r:id="rId40"/>
    <p:sldId id="299" r:id="rId41"/>
    <p:sldId id="296" r:id="rId42"/>
    <p:sldId id="297" r:id="rId43"/>
    <p:sldId id="304" r:id="rId44"/>
    <p:sldId id="301" r:id="rId45"/>
    <p:sldId id="328" r:id="rId46"/>
    <p:sldId id="302" r:id="rId47"/>
    <p:sldId id="332" r:id="rId48"/>
    <p:sldId id="329" r:id="rId49"/>
    <p:sldId id="331" r:id="rId50"/>
    <p:sldId id="298" r:id="rId51"/>
    <p:sldId id="327" r:id="rId52"/>
    <p:sldId id="305" r:id="rId53"/>
    <p:sldId id="306" r:id="rId54"/>
    <p:sldId id="314" r:id="rId55"/>
    <p:sldId id="282" r:id="rId56"/>
    <p:sldId id="318" r:id="rId57"/>
    <p:sldId id="308" r:id="rId58"/>
    <p:sldId id="313" r:id="rId59"/>
    <p:sldId id="315" r:id="rId60"/>
    <p:sldId id="340" r:id="rId61"/>
    <p:sldId id="341" r:id="rId62"/>
    <p:sldId id="342" r:id="rId63"/>
    <p:sldId id="343" r:id="rId64"/>
    <p:sldId id="344" r:id="rId6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1" autoAdjust="0"/>
    <p:restoredTop sz="88501" autoAdjust="0"/>
  </p:normalViewPr>
  <p:slideViewPr>
    <p:cSldViewPr>
      <p:cViewPr varScale="1">
        <p:scale>
          <a:sx n="60" d="100"/>
          <a:sy n="60" d="100"/>
        </p:scale>
        <p:origin x="-144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839DA-19F3-4D89-B4CE-6864A1F08D33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5205-8FC5-41FD-A083-1767F02B9F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5205-8FC5-41FD-A083-1767F02B9F3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6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5205-8FC5-41FD-A083-1767F02B9F34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5205-8FC5-41FD-A083-1767F02B9F34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533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1B475B-CF0E-4F0B-AE0E-F0885381725B}" type="datetimeFigureOut">
              <a:rPr lang="pt-BR" smtClean="0"/>
              <a:t>15/05/2016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508391-459C-45B5-B45E-8AAF6CF849D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inf.ufsc.br/~bosco/grupo.html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epositorio.ufsc.br/xmlui/handle/123456789/157316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repositorio.ufsc.br/xmlui/handle/123456789/157317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s://repositorio.ufsc.br/handle/123456789/134696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APRESENTAÇÃO DO MEMORIAL DE ATIVIDADES ACADÊMICAS</a:t>
            </a:r>
            <a:br>
              <a:rPr lang="en-US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772400" cy="3933056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   </a:t>
            </a:r>
            <a:r>
              <a:rPr lang="pt-BR" b="1" dirty="0" smtClean="0">
                <a:solidFill>
                  <a:srgbClr val="0000FF"/>
                </a:solidFill>
              </a:rPr>
              <a:t>PROF. JOÃO </a:t>
            </a:r>
            <a:r>
              <a:rPr lang="pt-BR" b="1" dirty="0" smtClean="0">
                <a:solidFill>
                  <a:srgbClr val="0000FF"/>
                </a:solidFill>
              </a:rPr>
              <a:t>BOSCO </a:t>
            </a:r>
            <a:r>
              <a:rPr lang="pt-BR" b="1" dirty="0" smtClean="0">
                <a:solidFill>
                  <a:srgbClr val="0000FF"/>
                </a:solidFill>
              </a:rPr>
              <a:t>M</a:t>
            </a:r>
            <a:r>
              <a:rPr lang="pt-BR" b="1" dirty="0">
                <a:solidFill>
                  <a:srgbClr val="0000FF"/>
                </a:solidFill>
              </a:rPr>
              <a:t>. </a:t>
            </a:r>
            <a:r>
              <a:rPr lang="pt-BR" b="1" dirty="0" smtClean="0">
                <a:solidFill>
                  <a:srgbClr val="0000FF"/>
                </a:solidFill>
              </a:rPr>
              <a:t>SOBRAL</a:t>
            </a:r>
            <a:r>
              <a:rPr lang="pt-BR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UFSC 1978-2016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3300" b="1" dirty="0" err="1" smtClean="0">
                <a:solidFill>
                  <a:srgbClr val="0000FF"/>
                </a:solidFill>
              </a:rPr>
              <a:t>Ensino</a:t>
            </a:r>
            <a:r>
              <a:rPr lang="en-US" sz="3300" b="1" dirty="0" smtClean="0">
                <a:solidFill>
                  <a:srgbClr val="0000FF"/>
                </a:solidFill>
              </a:rPr>
              <a:t> – </a:t>
            </a:r>
            <a:r>
              <a:rPr lang="en-US" sz="3300" b="1" dirty="0" err="1" smtClean="0">
                <a:solidFill>
                  <a:srgbClr val="0000FF"/>
                </a:solidFill>
              </a:rPr>
              <a:t>Pesquisa</a:t>
            </a:r>
            <a:r>
              <a:rPr lang="en-US" sz="3300" b="1" dirty="0" smtClean="0">
                <a:solidFill>
                  <a:srgbClr val="0000FF"/>
                </a:solidFill>
              </a:rPr>
              <a:t> – </a:t>
            </a:r>
            <a:r>
              <a:rPr lang="en-US" sz="3300" b="1" dirty="0" err="1" smtClean="0">
                <a:solidFill>
                  <a:srgbClr val="0000FF"/>
                </a:solidFill>
              </a:rPr>
              <a:t>Extensão</a:t>
            </a:r>
            <a:r>
              <a:rPr lang="en-US" sz="3300" b="1" dirty="0" smtClean="0">
                <a:solidFill>
                  <a:srgbClr val="0000FF"/>
                </a:solidFill>
              </a:rPr>
              <a:t/>
            </a:r>
            <a:br>
              <a:rPr lang="en-US" sz="3300" b="1" dirty="0" smtClean="0">
                <a:solidFill>
                  <a:srgbClr val="0000FF"/>
                </a:solidFill>
              </a:rPr>
            </a:br>
            <a:r>
              <a:rPr lang="en-US" sz="3300" b="1" dirty="0" err="1" smtClean="0">
                <a:solidFill>
                  <a:srgbClr val="0000FF"/>
                </a:solidFill>
              </a:rPr>
              <a:t>Coordena</a:t>
            </a:r>
            <a:r>
              <a:rPr lang="pt-BR" sz="3300" b="1" dirty="0" err="1" smtClean="0">
                <a:solidFill>
                  <a:srgbClr val="0000FF"/>
                </a:solidFill>
              </a:rPr>
              <a:t>ções</a:t>
            </a:r>
            <a:r>
              <a:rPr lang="pt-BR" sz="3300" b="1" dirty="0" smtClean="0">
                <a:solidFill>
                  <a:srgbClr val="0000FF"/>
                </a:solidFill>
              </a:rPr>
              <a:t> Acadêmicas</a:t>
            </a:r>
            <a:r>
              <a:rPr lang="en-US" sz="3300" b="1" dirty="0" smtClean="0">
                <a:solidFill>
                  <a:srgbClr val="0000FF"/>
                </a:solidFill>
              </a:rPr>
              <a:t> </a:t>
            </a:r>
            <a:endParaRPr lang="pt-BR" sz="3300" b="1" dirty="0" smtClean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587637"/>
            <a:ext cx="1923584" cy="6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82" y="3861048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129614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Programa de Engenharia Elétrica da COPPE, UFRJ</a:t>
            </a:r>
            <a:r>
              <a:rPr lang="pt-BR" dirty="0" smtClean="0"/>
              <a:t>, Março de 1996.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“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Uma Linguagem de Especificação Formal de Sistemas Distribuídos em Alto Nível de Abstração</a:t>
            </a:r>
            <a:r>
              <a:rPr lang="pt-BR" dirty="0" smtClean="0"/>
              <a:t>” </a:t>
            </a:r>
          </a:p>
          <a:p>
            <a:endParaRPr lang="pt-BR" dirty="0" smtClean="0"/>
          </a:p>
          <a:p>
            <a:r>
              <a:rPr lang="pt-BR" dirty="0"/>
              <a:t>B</a:t>
            </a:r>
            <a:r>
              <a:rPr lang="pt-BR" dirty="0" smtClean="0"/>
              <a:t>olsista UFSC-PICD-CAPES. </a:t>
            </a:r>
          </a:p>
          <a:p>
            <a:endParaRPr lang="pt-BR" dirty="0"/>
          </a:p>
          <a:p>
            <a:r>
              <a:rPr lang="pt-BR" dirty="0" smtClean="0"/>
              <a:t>Orientador: </a:t>
            </a:r>
            <a:r>
              <a:rPr lang="pt-BR" dirty="0" smtClean="0">
                <a:solidFill>
                  <a:srgbClr val="0000FF"/>
                </a:solidFill>
              </a:rPr>
              <a:t>Prof. Jorge Lopes de Souza Leão</a:t>
            </a:r>
            <a:r>
              <a:rPr lang="pt-BR" dirty="0" smtClean="0"/>
              <a:t>. </a:t>
            </a:r>
            <a:br>
              <a:rPr lang="pt-BR" dirty="0" smtClean="0"/>
            </a:br>
            <a:r>
              <a:rPr lang="pt-BR" dirty="0" err="1" smtClean="0"/>
              <a:t>Co-Orientador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0000FF"/>
                </a:solidFill>
              </a:rPr>
              <a:t>Prof. Aloysio de Castro Pinto </a:t>
            </a:r>
            <a:r>
              <a:rPr lang="pt-BR" dirty="0" err="1" smtClean="0">
                <a:solidFill>
                  <a:srgbClr val="0000FF"/>
                </a:solidFill>
              </a:rPr>
              <a:t>Pedroza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sz="3300" dirty="0" smtClean="0"/>
              <a:t>SBRC 1991,  SBRC 1995,  </a:t>
            </a:r>
            <a:r>
              <a:rPr lang="pt-BR" sz="3300" dirty="0" err="1" smtClean="0"/>
              <a:t>SBrT</a:t>
            </a:r>
            <a:r>
              <a:rPr lang="pt-BR" sz="3300" dirty="0" smtClean="0"/>
              <a:t> 1995, </a:t>
            </a:r>
            <a:br>
              <a:rPr lang="pt-BR" sz="3300" dirty="0" smtClean="0"/>
            </a:br>
            <a:r>
              <a:rPr lang="pt-BR" sz="3300" dirty="0" err="1" smtClean="0"/>
              <a:t>RBrT</a:t>
            </a:r>
            <a:r>
              <a:rPr lang="pt-BR" sz="3300" dirty="0" smtClean="0"/>
              <a:t> (1995),  SBLP 1997. </a:t>
            </a:r>
            <a:endParaRPr lang="pt-BR" sz="3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Doutorado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7034"/>
            <a:ext cx="33035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97960"/>
            <a:ext cx="8229600" cy="5260040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(6) </a:t>
            </a:r>
            <a:r>
              <a:rPr lang="pt-BR" dirty="0" smtClean="0">
                <a:solidFill>
                  <a:srgbClr val="0000FF"/>
                </a:solidFill>
              </a:rPr>
              <a:t>Linguagens Formais, CCO. (1995-1997)</a:t>
            </a:r>
          </a:p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/>
              <a:t>(7) Desenvolvimento de Aplicações Distribuídas em Redes, CCO. (1998-2007)</a:t>
            </a:r>
          </a:p>
          <a:p>
            <a:endParaRPr lang="pt-BR" dirty="0" smtClean="0"/>
          </a:p>
          <a:p>
            <a:r>
              <a:rPr lang="en-US" dirty="0" smtClean="0"/>
              <a:t>(8) </a:t>
            </a:r>
            <a:r>
              <a:rPr lang="en-US" dirty="0" err="1" smtClean="0"/>
              <a:t>Cliente-Servidor</a:t>
            </a:r>
            <a:r>
              <a:rPr lang="en-US" dirty="0" smtClean="0"/>
              <a:t> (XML e Web Services), SIN. (2003-2005)</a:t>
            </a:r>
          </a:p>
          <a:p>
            <a:endParaRPr lang="pt-BR" dirty="0" smtClean="0"/>
          </a:p>
          <a:p>
            <a:r>
              <a:rPr lang="pt-BR" dirty="0" smtClean="0"/>
              <a:t>(9) </a:t>
            </a:r>
            <a:r>
              <a:rPr lang="pt-BR" dirty="0" smtClean="0">
                <a:solidFill>
                  <a:srgbClr val="0000FF"/>
                </a:solidFill>
              </a:rPr>
              <a:t>Segurança da Informação e de Redes, SIN.</a:t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dirty="0" smtClean="0">
                <a:solidFill>
                  <a:srgbClr val="0000FF"/>
                </a:solidFill>
              </a:rPr>
              <a:t>                       (2004-2014)</a:t>
            </a:r>
          </a:p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/>
              <a:t>(10) Segurança em Redes sem Fio, CCO (2006-2008)</a:t>
            </a:r>
          </a:p>
          <a:p>
            <a:endParaRPr lang="pt-BR" dirty="0" smtClean="0"/>
          </a:p>
          <a:p>
            <a:r>
              <a:rPr lang="pt-BR" dirty="0" smtClean="0"/>
              <a:t>(11) </a:t>
            </a:r>
            <a:r>
              <a:rPr lang="pt-BR" dirty="0" smtClean="0">
                <a:solidFill>
                  <a:srgbClr val="0070C0"/>
                </a:solidFill>
              </a:rPr>
              <a:t>Programação Paralela e Distribuída</a:t>
            </a:r>
            <a:r>
              <a:rPr lang="pt-BR" dirty="0" smtClean="0"/>
              <a:t>, SIN (2008-   </a:t>
            </a:r>
            <a:br>
              <a:rPr lang="pt-BR" dirty="0" smtClean="0"/>
            </a:br>
            <a:r>
              <a:rPr lang="pt-BR" dirty="0" smtClean="0"/>
              <a:t>                                                                      2016)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Ensino de Graduação     </a:t>
            </a:r>
            <a:br>
              <a:rPr lang="pt-BR" dirty="0" smtClean="0"/>
            </a:br>
            <a:r>
              <a:rPr lang="pt-BR" dirty="0" smtClean="0"/>
              <a:t>1995 -2016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151216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Ensino de Pós-Graduação </a:t>
            </a:r>
            <a:br>
              <a:rPr lang="pt-BR" dirty="0" smtClean="0"/>
            </a:br>
            <a:r>
              <a:rPr lang="pt-BR" dirty="0" smtClean="0"/>
              <a:t>1996-2012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1996-1997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Participação do Prof. Guilherme Bittencourt - DAS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CEC3608 - Tópicos Especiais em Sistemas do Conhecimento: Introdução aos </a:t>
            </a:r>
            <a:r>
              <a:rPr lang="pt-BR" b="1" dirty="0" smtClean="0">
                <a:solidFill>
                  <a:srgbClr val="0000FF"/>
                </a:solidFill>
              </a:rPr>
              <a:t>Métodos Formais para Especificação de Sistemas</a:t>
            </a:r>
            <a:r>
              <a:rPr lang="pt-BR" dirty="0" smtClean="0"/>
              <a:t> (1996)</a:t>
            </a:r>
          </a:p>
          <a:p>
            <a:endParaRPr lang="pt-BR" dirty="0" smtClean="0"/>
          </a:p>
          <a:p>
            <a:r>
              <a:rPr lang="pt-BR" dirty="0" smtClean="0"/>
              <a:t>CEC3607- Tópicos Especiais em Sistemas de Computação: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Verificação de Sistemas com Lógica Temporal</a:t>
            </a:r>
            <a:r>
              <a:rPr lang="pt-BR" dirty="0" smtClean="0"/>
              <a:t> (</a:t>
            </a:r>
            <a:r>
              <a:rPr lang="pt-BR" dirty="0" smtClean="0"/>
              <a:t>1997)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INE6504 - Computação Distribuída </a:t>
            </a:r>
            <a:r>
              <a:rPr lang="pt-BR" dirty="0">
                <a:solidFill>
                  <a:srgbClr val="0070C0"/>
                </a:solidFill>
              </a:rPr>
              <a:t>(</a:t>
            </a:r>
            <a:r>
              <a:rPr lang="pt-BR" b="1" dirty="0">
                <a:solidFill>
                  <a:srgbClr val="0070C0"/>
                </a:solidFill>
              </a:rPr>
              <a:t>Introdução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aos</a:t>
            </a:r>
            <a:r>
              <a:rPr lang="pt-BR" dirty="0"/>
              <a:t> </a:t>
            </a:r>
            <a:r>
              <a:rPr lang="pt-BR" b="1" dirty="0">
                <a:solidFill>
                  <a:srgbClr val="0070C0"/>
                </a:solidFill>
              </a:rPr>
              <a:t>Sistemas Distribuídos</a:t>
            </a:r>
            <a:r>
              <a:rPr lang="pt-BR" dirty="0">
                <a:solidFill>
                  <a:srgbClr val="0070C0"/>
                </a:solidFill>
              </a:rPr>
              <a:t>)</a:t>
            </a:r>
            <a:r>
              <a:rPr lang="pt-BR" dirty="0"/>
              <a:t> (1997-2008</a:t>
            </a:r>
            <a:r>
              <a:rPr lang="pt-BR" dirty="0" smtClean="0"/>
              <a:t>) :  </a:t>
            </a:r>
            <a:r>
              <a:rPr lang="pt-BR" dirty="0" err="1" smtClean="0"/>
              <a:t>Coulouris</a:t>
            </a:r>
            <a:endParaRPr lang="pt-BR" dirty="0"/>
          </a:p>
          <a:p>
            <a:pPr marL="109728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INE6406 - </a:t>
            </a:r>
            <a:r>
              <a:rPr lang="pt-BR" b="1" dirty="0">
                <a:solidFill>
                  <a:srgbClr val="00B050"/>
                </a:solidFill>
              </a:rPr>
              <a:t>Mobilidade em Computação </a:t>
            </a:r>
            <a:r>
              <a:rPr lang="pt-BR" dirty="0"/>
              <a:t>(Software de Código Móvel) (2000-2012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 smtClean="0"/>
              <a:t>   </a:t>
            </a:r>
            <a:br>
              <a:rPr lang="pt-BR" dirty="0" smtClean="0"/>
            </a:br>
            <a:r>
              <a:rPr lang="pt-BR" dirty="0" smtClean="0"/>
              <a:t>   -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Consulta de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BDs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b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  - E-Commerce</a:t>
            </a:r>
          </a:p>
          <a:p>
            <a:pPr marL="109728" indent="0">
              <a:buNone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    - Workflow</a:t>
            </a:r>
            <a:b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     - Busca de Vírus </a:t>
            </a:r>
            <a:b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     - Máquina de Busca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095"/>
            <a:ext cx="1440557" cy="16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2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957"/>
            <a:ext cx="8229600" cy="5112419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1996 -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CNPq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, Projeto Absorção Fixação de Recém-Doutores, PROTEM-CC</a:t>
            </a:r>
            <a:r>
              <a:rPr lang="pt-BR" dirty="0" smtClean="0"/>
              <a:t>.</a:t>
            </a:r>
          </a:p>
          <a:p>
            <a:r>
              <a:rPr lang="pt-BR" dirty="0" smtClean="0"/>
              <a:t>1997-1998 :  2 </a:t>
            </a:r>
            <a:r>
              <a:rPr lang="pt-BR" dirty="0"/>
              <a:t>Bolsistas </a:t>
            </a:r>
            <a:r>
              <a:rPr lang="pt-BR" dirty="0" smtClean="0"/>
              <a:t>ITI-CNPq</a:t>
            </a:r>
            <a:endParaRPr lang="pt-BR" dirty="0"/>
          </a:p>
          <a:p>
            <a:pPr marL="109728" indent="0">
              <a:buNone/>
            </a:pPr>
            <a:endParaRPr lang="pt-BR" dirty="0"/>
          </a:p>
          <a:p>
            <a:r>
              <a:rPr lang="pt-BR" dirty="0" smtClean="0"/>
              <a:t>1999 – </a:t>
            </a:r>
            <a:r>
              <a:rPr lang="pt-BR" sz="2800" b="1" dirty="0" smtClean="0">
                <a:solidFill>
                  <a:srgbClr val="0000FF"/>
                </a:solidFill>
              </a:rPr>
              <a:t>Projeto de Criação do Curso de Graduação em Sistemas</a:t>
            </a:r>
            <a:r>
              <a:rPr lang="pt-BR" sz="2800" b="1" dirty="0">
                <a:solidFill>
                  <a:srgbClr val="0000FF"/>
                </a:solidFill>
              </a:rPr>
              <a:t> </a:t>
            </a:r>
            <a:r>
              <a:rPr lang="pt-BR" sz="2800" b="1" dirty="0" smtClean="0">
                <a:solidFill>
                  <a:srgbClr val="0000FF"/>
                </a:solidFill>
              </a:rPr>
              <a:t>da Informação</a:t>
            </a:r>
            <a:r>
              <a:rPr lang="pt-BR" sz="2800" dirty="0">
                <a:solidFill>
                  <a:srgbClr val="0000FF"/>
                </a:solidFill>
              </a:rPr>
              <a:t> </a:t>
            </a:r>
            <a:r>
              <a:rPr lang="pt-BR" sz="2800" dirty="0" smtClean="0">
                <a:solidFill>
                  <a:srgbClr val="0000FF"/>
                </a:solidFill>
              </a:rPr>
              <a:t> (SIN)</a:t>
            </a:r>
            <a:br>
              <a:rPr lang="pt-BR" sz="2800" dirty="0" smtClean="0">
                <a:solidFill>
                  <a:srgbClr val="0000FF"/>
                </a:solidFill>
              </a:rPr>
            </a:br>
            <a:r>
              <a:rPr lang="pt-BR" sz="2800" dirty="0" smtClean="0">
                <a:solidFill>
                  <a:srgbClr val="0000FF"/>
                </a:solidFill>
              </a:rPr>
              <a:t> </a:t>
            </a:r>
          </a:p>
          <a:p>
            <a:pPr marL="109728" indent="0">
              <a:buNone/>
            </a:pPr>
            <a:r>
              <a:rPr lang="pt-BR" sz="2800" dirty="0">
                <a:solidFill>
                  <a:srgbClr val="0000FF"/>
                </a:solidFill>
              </a:rPr>
              <a:t> </a:t>
            </a:r>
            <a:r>
              <a:rPr lang="pt-BR" sz="2800" dirty="0" smtClean="0">
                <a:solidFill>
                  <a:srgbClr val="0000FF"/>
                </a:solidFill>
              </a:rPr>
              <a:t>   </a:t>
            </a:r>
            <a:r>
              <a:rPr lang="pt-BR" sz="2800" dirty="0" smtClean="0">
                <a:solidFill>
                  <a:srgbClr val="0070C0"/>
                </a:solidFill>
              </a:rPr>
              <a:t>- Política do MEC (governo FHC),</a:t>
            </a:r>
            <a:br>
              <a:rPr lang="pt-BR" sz="2800" dirty="0" smtClean="0">
                <a:solidFill>
                  <a:srgbClr val="0070C0"/>
                </a:solidFill>
              </a:rPr>
            </a:br>
            <a:r>
              <a:rPr lang="pt-BR" sz="2800" dirty="0" smtClean="0">
                <a:solidFill>
                  <a:srgbClr val="0070C0"/>
                </a:solidFill>
              </a:rPr>
              <a:t>    - O mercado em tecnologia da informação,</a:t>
            </a:r>
          </a:p>
          <a:p>
            <a:pPr marL="109728" indent="0">
              <a:buNone/>
            </a:pP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smtClean="0">
                <a:solidFill>
                  <a:srgbClr val="0070C0"/>
                </a:solidFill>
              </a:rPr>
              <a:t>   - O curso que os alunos CCO pediam,</a:t>
            </a:r>
          </a:p>
          <a:p>
            <a:pPr marL="109728" indent="0">
              <a:buNone/>
            </a:pP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smtClean="0">
                <a:solidFill>
                  <a:srgbClr val="0070C0"/>
                </a:solidFill>
              </a:rPr>
              <a:t>   - O número crescente de docentes no INE,</a:t>
            </a:r>
          </a:p>
          <a:p>
            <a:pPr marL="109728" indent="0">
              <a:buNone/>
            </a:pPr>
            <a:r>
              <a:rPr lang="pt-BR" sz="2800" dirty="0" smtClean="0">
                <a:solidFill>
                  <a:srgbClr val="0070C0"/>
                </a:solidFill>
              </a:rPr>
              <a:t>    - Estímulo da GED, na época.</a:t>
            </a:r>
          </a:p>
          <a:p>
            <a:pPr marL="109728" indent="0">
              <a:buNone/>
            </a:pP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800" dirty="0" smtClean="0">
                <a:solidFill>
                  <a:srgbClr val="0070C0"/>
                </a:solidFill>
              </a:rPr>
              <a:t>   - Emprego para vários novos professores.</a:t>
            </a:r>
            <a:br>
              <a:rPr lang="pt-BR" sz="2800" dirty="0" smtClean="0">
                <a:solidFill>
                  <a:srgbClr val="0070C0"/>
                </a:solidFill>
              </a:rPr>
            </a:br>
            <a:r>
              <a:rPr lang="pt-BR" sz="2800" dirty="0" smtClean="0">
                <a:solidFill>
                  <a:srgbClr val="0070C0"/>
                </a:solidFill>
              </a:rPr>
              <a:t>    - Estágio e emprego para vários alunos. </a:t>
            </a:r>
          </a:p>
          <a:p>
            <a:pPr marL="109728" indent="0">
              <a:buNone/>
            </a:pPr>
            <a:r>
              <a:rPr lang="pt-BR" sz="2800" dirty="0" smtClean="0">
                <a:solidFill>
                  <a:srgbClr val="C00000"/>
                </a:solidFill>
              </a:rPr>
              <a:t>                           </a:t>
            </a:r>
            <a:r>
              <a:rPr lang="pt-BR" sz="2800" dirty="0" smtClean="0">
                <a:solidFill>
                  <a:srgbClr val="0000FF"/>
                </a:solidFill>
              </a:rPr>
              <a:t>- SIN  (2000-2016)</a:t>
            </a:r>
            <a:br>
              <a:rPr lang="pt-BR" sz="2800" dirty="0" smtClean="0">
                <a:solidFill>
                  <a:srgbClr val="0000FF"/>
                </a:solidFill>
              </a:rPr>
            </a:br>
            <a:r>
              <a:rPr lang="pt-BR" sz="2800" dirty="0" smtClean="0">
                <a:solidFill>
                  <a:srgbClr val="0000FF"/>
                </a:solidFill>
              </a:rPr>
              <a:t>                           - Comunidade de TI, beneficiada, mas </a:t>
            </a:r>
            <a:br>
              <a:rPr lang="pt-BR" sz="2800" dirty="0" smtClean="0">
                <a:solidFill>
                  <a:srgbClr val="0000FF"/>
                </a:solidFill>
              </a:rPr>
            </a:br>
            <a:r>
              <a:rPr lang="pt-BR" sz="2800" dirty="0" smtClean="0">
                <a:solidFill>
                  <a:srgbClr val="0000FF"/>
                </a:solidFill>
              </a:rPr>
              <a:t>                                 não suficiente. </a:t>
            </a:r>
            <a:endParaRPr lang="pt-BR" sz="2800" dirty="0">
              <a:solidFill>
                <a:srgbClr val="0000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Ensino - Orientação e</a:t>
            </a:r>
            <a:br>
              <a:rPr lang="pt-BR" dirty="0" smtClean="0"/>
            </a:br>
            <a:r>
              <a:rPr lang="pt-BR" dirty="0" smtClean="0"/>
              <a:t> Novo Curso de Graduação                  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2922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4944" y="1484784"/>
            <a:ext cx="8229600" cy="4525963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Período </a:t>
            </a:r>
            <a:r>
              <a:rPr lang="pt-BR" dirty="0" smtClean="0">
                <a:solidFill>
                  <a:srgbClr val="0000FF"/>
                </a:solidFill>
              </a:rPr>
              <a:t>1981-1988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4 </a:t>
            </a:r>
            <a:r>
              <a:rPr lang="pt-BR" dirty="0" err="1" smtClean="0"/>
              <a:t>TCCs</a:t>
            </a:r>
            <a:r>
              <a:rPr lang="pt-BR" dirty="0"/>
              <a:t> </a:t>
            </a:r>
            <a:r>
              <a:rPr lang="pt-BR" dirty="0" smtClean="0"/>
              <a:t>de graduação em CC + 5 </a:t>
            </a:r>
            <a:r>
              <a:rPr lang="pt-BR" dirty="0" err="1" smtClean="0"/>
              <a:t>TCCs</a:t>
            </a:r>
            <a:r>
              <a:rPr lang="pt-BR" dirty="0" smtClean="0"/>
              <a:t> de Especialização (Curso de Especialização Eletrobrás-Telebrás)</a:t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Período </a:t>
            </a:r>
            <a:r>
              <a:rPr lang="pt-BR" dirty="0" smtClean="0">
                <a:solidFill>
                  <a:srgbClr val="0000FF"/>
                </a:solidFill>
              </a:rPr>
              <a:t>1996-2016</a:t>
            </a:r>
            <a:r>
              <a:rPr lang="pt-BR" dirty="0"/>
              <a:t> </a:t>
            </a:r>
            <a:endParaRPr lang="pt-BR" dirty="0" smtClean="0"/>
          </a:p>
          <a:p>
            <a:endParaRPr lang="pt-BR" dirty="0"/>
          </a:p>
          <a:p>
            <a:pPr marL="109728" indent="0">
              <a:buNone/>
            </a:pPr>
            <a:r>
              <a:rPr lang="pt-BR" dirty="0" smtClean="0"/>
              <a:t>  51 </a:t>
            </a:r>
            <a:r>
              <a:rPr lang="pt-BR" dirty="0" err="1" smtClean="0"/>
              <a:t>TCCs</a:t>
            </a:r>
            <a:r>
              <a:rPr lang="pt-BR" dirty="0"/>
              <a:t> </a:t>
            </a:r>
            <a:r>
              <a:rPr lang="pt-BR" dirty="0" smtClean="0"/>
              <a:t>de graduação, sendo 13 (CC) e </a:t>
            </a:r>
            <a:br>
              <a:rPr lang="pt-BR" dirty="0" smtClean="0"/>
            </a:br>
            <a:r>
              <a:rPr lang="pt-BR" dirty="0" smtClean="0"/>
              <a:t>  SIN (38).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Orientações em </a:t>
            </a:r>
            <a:r>
              <a:rPr lang="pt-BR" sz="3600" dirty="0" err="1" smtClean="0"/>
              <a:t>TCCs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980728"/>
            <a:ext cx="12922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6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Atividades de Pesquisa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00FF"/>
                </a:solidFill>
              </a:rPr>
              <a:t/>
            </a:r>
            <a:br>
              <a:rPr lang="pt-BR" dirty="0" smtClean="0">
                <a:solidFill>
                  <a:srgbClr val="0000FF"/>
                </a:solidFill>
              </a:rPr>
            </a:br>
            <a:r>
              <a:rPr lang="pt-BR" sz="3200" dirty="0" smtClean="0">
                <a:solidFill>
                  <a:srgbClr val="0000FF"/>
                </a:solidFill>
              </a:rPr>
              <a:t>1996-2016</a:t>
            </a:r>
            <a:endParaRPr lang="pt-BR" sz="3200" dirty="0">
              <a:solidFill>
                <a:srgbClr val="0000FF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184705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1656184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</a:t>
            </a:r>
            <a:r>
              <a:rPr lang="pt-BR" dirty="0" err="1" smtClean="0"/>
              <a:t>ções</a:t>
            </a:r>
            <a:r>
              <a:rPr lang="pt-BR" dirty="0" smtClean="0"/>
              <a:t> de Mestrado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1996 – Inicio no PPGCC</a:t>
            </a:r>
          </a:p>
          <a:p>
            <a:endParaRPr lang="pt-BR" dirty="0" smtClean="0"/>
          </a:p>
          <a:p>
            <a:r>
              <a:rPr lang="pt-BR" dirty="0" smtClean="0"/>
              <a:t>1998 </a:t>
            </a:r>
            <a:r>
              <a:rPr lang="pt-BR" dirty="0" smtClean="0"/>
              <a:t>– Primeira dissertação orientada e primeiro trabalho publicado pelo PPGCC</a:t>
            </a:r>
            <a:r>
              <a:rPr lang="pt-BR" dirty="0" smtClean="0"/>
              <a:t>.</a:t>
            </a:r>
          </a:p>
          <a:p>
            <a:pPr marL="109728" indent="0">
              <a:buNone/>
            </a:pPr>
            <a:endParaRPr lang="pt-BR" dirty="0"/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Periódicos</a:t>
            </a:r>
            <a:r>
              <a:rPr lang="pt-BR" dirty="0" smtClean="0"/>
              <a:t>:  </a:t>
            </a:r>
            <a:r>
              <a:rPr lang="pt-BR" dirty="0" err="1" smtClean="0"/>
              <a:t>RBrT</a:t>
            </a:r>
            <a:r>
              <a:rPr lang="pt-BR" dirty="0" smtClean="0"/>
              <a:t> (</a:t>
            </a:r>
            <a:r>
              <a:rPr lang="pt-BR" dirty="0" err="1" smtClean="0"/>
              <a:t>SBrT</a:t>
            </a:r>
            <a:r>
              <a:rPr lang="pt-BR" dirty="0" smtClean="0"/>
              <a:t>), </a:t>
            </a:r>
            <a:r>
              <a:rPr lang="pt-BR" dirty="0"/>
              <a:t>WSEAS, </a:t>
            </a:r>
            <a:r>
              <a:rPr lang="pt-BR" dirty="0" err="1"/>
              <a:t>Parallel</a:t>
            </a:r>
            <a:r>
              <a:rPr lang="pt-BR" dirty="0"/>
              <a:t> </a:t>
            </a:r>
            <a:r>
              <a:rPr lang="pt-BR" dirty="0" err="1" smtClean="0"/>
              <a:t>Computing</a:t>
            </a:r>
            <a:r>
              <a:rPr lang="pt-BR" dirty="0" smtClean="0"/>
              <a:t> (</a:t>
            </a:r>
            <a:r>
              <a:rPr lang="pt-BR" dirty="0" err="1" smtClean="0"/>
              <a:t>Elsevier</a:t>
            </a:r>
            <a:r>
              <a:rPr lang="pt-BR" dirty="0" smtClean="0"/>
              <a:t>), </a:t>
            </a:r>
            <a:r>
              <a:rPr lang="pt-BR" dirty="0"/>
              <a:t>IEEE Computer </a:t>
            </a:r>
            <a:r>
              <a:rPr lang="pt-BR" dirty="0" smtClean="0"/>
              <a:t>Communications, </a:t>
            </a:r>
            <a:r>
              <a:rPr lang="pt-BR" dirty="0" err="1" smtClean="0"/>
              <a:t>Sensors</a:t>
            </a:r>
            <a:r>
              <a:rPr lang="pt-BR" dirty="0" smtClean="0"/>
              <a:t>, </a:t>
            </a:r>
            <a:r>
              <a:rPr lang="pt-BR" dirty="0" err="1" smtClean="0"/>
              <a:t>CLEIej</a:t>
            </a:r>
            <a:r>
              <a:rPr lang="pt-BR" dirty="0" smtClean="0"/>
              <a:t>.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Eventos:</a:t>
            </a:r>
            <a:r>
              <a:rPr lang="pt-BR" dirty="0"/>
              <a:t>  </a:t>
            </a:r>
            <a:endParaRPr lang="pt-BR" dirty="0" smtClean="0"/>
          </a:p>
          <a:p>
            <a:r>
              <a:rPr lang="pt-BR" dirty="0" smtClean="0"/>
              <a:t>SPECTS’98</a:t>
            </a:r>
            <a:r>
              <a:rPr lang="pt-BR" dirty="0"/>
              <a:t>, ITS’98, PDPTA'99, CSBC’99, SPECTS’99, SSI’99, SBrT’99, CSBC’00, WABS’00, OD’01, JCCC’01, DC-AT’02, IPDPS’02, IPDPS’03, ICEIS’03, SSI’03, I2TS’04, I2TS’05, I2TS’07, IPDPS’05, ICPADS’05, SBrT’07, CLEI’07, MSWiM’07, Euro-NGI’08, WTR’08, P2MNeT’08, GLOBECOM’08, NOMS’08, C3N’09, AICT’15,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0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Início </a:t>
            </a:r>
            <a:r>
              <a:rPr lang="pt-BR" dirty="0"/>
              <a:t>da </a:t>
            </a:r>
            <a:r>
              <a:rPr lang="pt-BR" dirty="0">
                <a:solidFill>
                  <a:srgbClr val="4D4D4D"/>
                </a:solidFill>
              </a:rPr>
              <a:t>Linha Pesquisa em Segurança de </a:t>
            </a:r>
            <a:r>
              <a:rPr lang="pt-BR" dirty="0" smtClean="0">
                <a:solidFill>
                  <a:srgbClr val="4D4D4D"/>
                </a:solidFill>
              </a:rPr>
              <a:t>Redes</a:t>
            </a:r>
            <a:r>
              <a:rPr lang="pt-BR" dirty="0">
                <a:solidFill>
                  <a:srgbClr val="4D4D4D"/>
                </a:solidFill>
              </a:rPr>
              <a:t/>
            </a:r>
            <a:br>
              <a:rPr lang="pt-BR" dirty="0">
                <a:solidFill>
                  <a:srgbClr val="4D4D4D"/>
                </a:solidFill>
              </a:rPr>
            </a:br>
            <a:endParaRPr lang="pt-BR" dirty="0">
              <a:solidFill>
                <a:srgbClr val="4D4D4D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PPGCC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SETIC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dirty="0" smtClean="0"/>
              <a:t>(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JUCÁ, 2001</a:t>
            </a:r>
            <a:r>
              <a:rPr lang="pt-BR" dirty="0"/>
              <a:t>) </a:t>
            </a:r>
            <a:r>
              <a:rPr lang="pt-BR" dirty="0" err="1"/>
              <a:t>Kathia</a:t>
            </a:r>
            <a:r>
              <a:rPr lang="pt-BR" dirty="0"/>
              <a:t> Regina Lemos Jucá </a:t>
            </a:r>
            <a:r>
              <a:rPr lang="pt-BR" dirty="0" smtClean="0"/>
              <a:t>– “</a:t>
            </a:r>
            <a:r>
              <a:rPr lang="pt-BR" i="1" dirty="0" smtClean="0">
                <a:solidFill>
                  <a:srgbClr val="0000FF"/>
                </a:solidFill>
              </a:rPr>
              <a:t>Um </a:t>
            </a:r>
            <a:r>
              <a:rPr lang="pt-BR" i="1" dirty="0">
                <a:solidFill>
                  <a:srgbClr val="0000FF"/>
                </a:solidFill>
              </a:rPr>
              <a:t>Sistema de Detecção de Intrusão baseado no Sistema Imunológico Humano com Análise dos Registros de </a:t>
            </a:r>
            <a:r>
              <a:rPr lang="pt-BR" i="1" dirty="0" smtClean="0">
                <a:solidFill>
                  <a:srgbClr val="0000FF"/>
                </a:solidFill>
              </a:rPr>
              <a:t>Atividades</a:t>
            </a:r>
            <a:r>
              <a:rPr lang="pt-BR" dirty="0" smtClean="0"/>
              <a:t>”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Contribuição</a:t>
            </a:r>
            <a:r>
              <a:rPr lang="pt-BR" dirty="0"/>
              <a:t> </a:t>
            </a:r>
            <a:r>
              <a:rPr lang="pt-BR" dirty="0" smtClean="0"/>
              <a:t>–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Introduzimos na </a:t>
            </a:r>
            <a:r>
              <a:rPr lang="pt-BR" dirty="0"/>
              <a:t>área de segurança de redes, os conceitos do sistema imunológico humano, baseado na monitoração dos registros de </a:t>
            </a:r>
            <a:r>
              <a:rPr lang="pt-BR" dirty="0" smtClean="0"/>
              <a:t>atividades.</a:t>
            </a:r>
          </a:p>
          <a:p>
            <a:endParaRPr lang="pt-BR" dirty="0"/>
          </a:p>
          <a:p>
            <a:r>
              <a:rPr lang="pt-BR" dirty="0" smtClean="0"/>
              <a:t>Uma </a:t>
            </a:r>
            <a:r>
              <a:rPr lang="pt-BR" dirty="0"/>
              <a:t>abordagem análoga entre segurança de computadores e nosso sistema imunológico.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1"/>
            <a:ext cx="115212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9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Publicação Importante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IPDPS </a:t>
            </a:r>
            <a:r>
              <a:rPr lang="pt-BR" dirty="0"/>
              <a:t>2002</a:t>
            </a: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pt-BR" dirty="0" smtClean="0"/>
          </a:p>
          <a:p>
            <a:endParaRPr lang="pt-BR" b="1" dirty="0" smtClean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IPDPS 2002</a:t>
            </a:r>
            <a:r>
              <a:rPr lang="pt-BR" dirty="0" smtClean="0"/>
              <a:t> : JUCÁ, </a:t>
            </a:r>
            <a:r>
              <a:rPr lang="pt-BR" dirty="0" err="1" smtClean="0"/>
              <a:t>Kathia</a:t>
            </a:r>
            <a:r>
              <a:rPr lang="pt-BR" dirty="0" smtClean="0"/>
              <a:t> Regina Lemos; BOUKERCHE, A. ; SOBRAL, J. B. M</a:t>
            </a:r>
            <a:r>
              <a:rPr lang="pt-BR" dirty="0" smtClean="0"/>
              <a:t>. :</a:t>
            </a:r>
          </a:p>
          <a:p>
            <a:pPr marL="109728" indent="0">
              <a:buNone/>
            </a:pPr>
            <a:r>
              <a:rPr lang="pt-BR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Intrusion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Detection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Based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Immune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Human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System</a:t>
            </a:r>
            <a:r>
              <a:rPr lang="pt-BR" dirty="0" smtClean="0"/>
              <a:t>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In</a:t>
            </a:r>
            <a:r>
              <a:rPr lang="pt-BR" dirty="0"/>
              <a:t>: </a:t>
            </a:r>
            <a:r>
              <a:rPr lang="pt-BR" i="1" dirty="0">
                <a:solidFill>
                  <a:srgbClr val="0000FF"/>
                </a:solidFill>
              </a:rPr>
              <a:t>16th </a:t>
            </a:r>
            <a:r>
              <a:rPr lang="pt-BR" i="1" dirty="0" err="1">
                <a:solidFill>
                  <a:srgbClr val="0000FF"/>
                </a:solidFill>
              </a:rPr>
              <a:t>International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Parallel</a:t>
            </a:r>
            <a:r>
              <a:rPr lang="pt-BR" i="1" dirty="0">
                <a:solidFill>
                  <a:srgbClr val="0000FF"/>
                </a:solidFill>
              </a:rPr>
              <a:t> &amp; </a:t>
            </a:r>
            <a:r>
              <a:rPr lang="pt-BR" i="1" dirty="0" err="1">
                <a:solidFill>
                  <a:srgbClr val="0000FF"/>
                </a:solidFill>
              </a:rPr>
              <a:t>Distributed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Processing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Symposium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29614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8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Publicação Importante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IPDPS 2003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Nature</a:t>
            </a:r>
            <a:r>
              <a:rPr lang="pt-BR" dirty="0" smtClean="0"/>
              <a:t> </a:t>
            </a:r>
            <a:r>
              <a:rPr lang="pt-BR" dirty="0" err="1" smtClean="0"/>
              <a:t>Inspired</a:t>
            </a:r>
            <a:r>
              <a:rPr lang="pt-BR" dirty="0" smtClean="0"/>
              <a:t> Systems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IPDPS 2003 </a:t>
            </a:r>
            <a:r>
              <a:rPr lang="pt-BR" dirty="0"/>
              <a:t>:</a:t>
            </a:r>
            <a:r>
              <a:rPr lang="pt-BR" dirty="0" smtClean="0"/>
              <a:t> JUCÁ, </a:t>
            </a:r>
            <a:r>
              <a:rPr lang="pt-BR" dirty="0" err="1" smtClean="0"/>
              <a:t>Kathia</a:t>
            </a:r>
            <a:r>
              <a:rPr lang="pt-BR" dirty="0" smtClean="0"/>
              <a:t> Regina Lemos; BOUKERCHE, A.; SOBRAL, J. B. M. ; NOTARE, Mirela </a:t>
            </a:r>
            <a:r>
              <a:rPr lang="pt-BR" dirty="0" err="1" smtClean="0"/>
              <a:t>Sechi</a:t>
            </a:r>
            <a:r>
              <a:rPr lang="pt-BR" dirty="0" smtClean="0"/>
              <a:t> Moretti </a:t>
            </a:r>
            <a:r>
              <a:rPr lang="pt-BR" dirty="0" err="1" smtClean="0"/>
              <a:t>Annoni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i="1" dirty="0" err="1" smtClean="0">
                <a:solidFill>
                  <a:srgbClr val="0000FF"/>
                </a:solidFill>
              </a:rPr>
              <a:t>Human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Immune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Anomaly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Misuse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Based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Detection</a:t>
            </a:r>
            <a:r>
              <a:rPr lang="pt-BR" i="1" dirty="0" smtClean="0">
                <a:solidFill>
                  <a:srgbClr val="0000FF"/>
                </a:solidFill>
              </a:rPr>
              <a:t> for Computer System </a:t>
            </a:r>
            <a:r>
              <a:rPr lang="pt-BR" i="1" dirty="0" err="1" smtClean="0">
                <a:solidFill>
                  <a:srgbClr val="0000FF"/>
                </a:solidFill>
              </a:rPr>
              <a:t>Operations</a:t>
            </a:r>
            <a:r>
              <a:rPr lang="pt-BR" dirty="0" smtClean="0"/>
              <a:t>: </a:t>
            </a:r>
            <a:br>
              <a:rPr lang="pt-BR" dirty="0" smtClean="0"/>
            </a:br>
            <a:r>
              <a:rPr lang="pt-BR" dirty="0" smtClean="0"/>
              <a:t> 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Workshop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Nature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Inspired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Distributed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pt-BR" dirty="0"/>
              <a:t>,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17th </a:t>
            </a:r>
            <a:r>
              <a:rPr lang="pt-BR" dirty="0" err="1"/>
              <a:t>International</a:t>
            </a:r>
            <a:r>
              <a:rPr lang="pt-BR" dirty="0"/>
              <a:t> </a:t>
            </a:r>
            <a:r>
              <a:rPr lang="pt-BR" dirty="0" err="1"/>
              <a:t>Paralell</a:t>
            </a:r>
            <a:r>
              <a:rPr lang="pt-BR" dirty="0"/>
              <a:t> &amp; </a:t>
            </a:r>
            <a:r>
              <a:rPr lang="pt-BR" dirty="0" err="1"/>
              <a:t>Distributed</a:t>
            </a:r>
            <a:r>
              <a:rPr lang="pt-BR" dirty="0"/>
              <a:t> </a:t>
            </a:r>
            <a:r>
              <a:rPr lang="pt-BR" dirty="0" err="1"/>
              <a:t>Processing</a:t>
            </a:r>
            <a:r>
              <a:rPr lang="pt-BR" dirty="0"/>
              <a:t> </a:t>
            </a:r>
            <a:r>
              <a:rPr lang="pt-BR" dirty="0" err="1"/>
              <a:t>Symposium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008112" cy="13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00FF"/>
                </a:solidFill>
              </a:rPr>
              <a:t>Graduação</a:t>
            </a:r>
            <a:r>
              <a:rPr lang="pt-BR" dirty="0" smtClean="0"/>
              <a:t> - </a:t>
            </a:r>
            <a:r>
              <a:rPr lang="pt-BR" dirty="0" smtClean="0">
                <a:solidFill>
                  <a:srgbClr val="0000FF"/>
                </a:solidFill>
              </a:rPr>
              <a:t>Bacharel em Matemática</a:t>
            </a:r>
            <a:r>
              <a:rPr lang="pt-BR" dirty="0" smtClean="0"/>
              <a:t>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Instituto de Matemática</a:t>
            </a:r>
            <a:r>
              <a:rPr lang="pt-BR" dirty="0" smtClean="0"/>
              <a:t> (IM) da Universidade Federal do Rio de Janeiro (UFRJ), Rio de Janeiro,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1971-1973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0000FF"/>
                </a:solidFill>
              </a:rPr>
              <a:t>Mestrado</a:t>
            </a:r>
            <a:r>
              <a:rPr lang="pt-BR" dirty="0" smtClean="0"/>
              <a:t> -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Programa de Engenharia de Sistemas e Computação da COPPE, </a:t>
            </a:r>
            <a:r>
              <a:rPr lang="pt-BR" dirty="0" smtClean="0"/>
              <a:t>UFRJ, 1975-1977. Orientador: </a:t>
            </a:r>
            <a:r>
              <a:rPr lang="pt-BR" dirty="0" smtClean="0">
                <a:solidFill>
                  <a:srgbClr val="0000FF"/>
                </a:solidFill>
              </a:rPr>
              <a:t>Prof. João Luiz Maurity Saboia</a:t>
            </a:r>
            <a:r>
              <a:rPr lang="pt-BR" dirty="0" smtClean="0"/>
              <a:t>.      Bolsista CAPES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62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Primeiro Grupo de Pesquisa</a:t>
            </a:r>
            <a:br>
              <a:rPr lang="pt-BR" dirty="0" smtClean="0"/>
            </a:br>
            <a:r>
              <a:rPr lang="pt-BR" dirty="0" smtClean="0"/>
              <a:t> CNPq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2002-2003 : Criação do Primeiro Grupo de Pesquisa </a:t>
            </a:r>
            <a:r>
              <a:rPr lang="pt-BR" dirty="0" smtClean="0"/>
              <a:t>CNPq: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GPCD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(Grupo de Pesquisa em Computação Distribuída</a:t>
            </a:r>
            <a:r>
              <a:rPr lang="pt-BR" dirty="0" smtClean="0"/>
              <a:t>).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Publicações </a:t>
            </a:r>
            <a:r>
              <a:rPr lang="pt-BR" dirty="0"/>
              <a:t>no período de </a:t>
            </a:r>
            <a:br>
              <a:rPr lang="pt-BR" dirty="0"/>
            </a:br>
            <a:r>
              <a:rPr lang="pt-BR" dirty="0"/>
              <a:t>Agosto de 2002 à Maio de 2003.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Publicações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GPCD 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hlinkClick r:id="rId2"/>
              </a:rPr>
              <a:t>http://www.inf.ufsc.br/~bosco/grupo.html</a:t>
            </a:r>
            <a:endParaRPr lang="pt-BR" dirty="0"/>
          </a:p>
          <a:p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16589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1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Ensino - Palestras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dirty="0" smtClean="0">
                <a:solidFill>
                  <a:srgbClr val="0000FF"/>
                </a:solidFill>
              </a:rPr>
              <a:t>12 Palestras </a:t>
            </a:r>
            <a:r>
              <a:rPr lang="pt-BR" dirty="0" smtClean="0">
                <a:solidFill>
                  <a:srgbClr val="0000FF"/>
                </a:solidFill>
              </a:rPr>
              <a:t>:</a:t>
            </a:r>
            <a:endParaRPr lang="pt-BR" dirty="0">
              <a:solidFill>
                <a:srgbClr val="0000FF"/>
              </a:solidFill>
            </a:endParaRPr>
          </a:p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/>
              <a:t>(</a:t>
            </a:r>
            <a:r>
              <a:rPr lang="pt-BR" dirty="0" smtClean="0"/>
              <a:t>a) empresa pública;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smtClean="0"/>
              <a:t>b) </a:t>
            </a:r>
            <a:r>
              <a:rPr lang="pt-BR" dirty="0" smtClean="0"/>
              <a:t>instituições;</a:t>
            </a:r>
          </a:p>
          <a:p>
            <a:pPr marL="109728" indent="0">
              <a:buNone/>
            </a:pPr>
            <a:r>
              <a:rPr lang="pt-BR" dirty="0" smtClean="0"/>
              <a:t>        privadas </a:t>
            </a:r>
            <a:r>
              <a:rPr lang="pt-BR" dirty="0" smtClean="0"/>
              <a:t>de ensino;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smtClean="0"/>
              <a:t>c) seminários </a:t>
            </a:r>
            <a:r>
              <a:rPr lang="pt-BR" dirty="0" smtClean="0"/>
              <a:t>SECCOM; </a:t>
            </a:r>
          </a:p>
          <a:p>
            <a:r>
              <a:rPr lang="pt-BR" dirty="0" smtClean="0"/>
              <a:t>(</a:t>
            </a:r>
            <a:r>
              <a:rPr lang="pt-BR" dirty="0" smtClean="0"/>
              <a:t>d) disciplinas de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graduação </a:t>
            </a:r>
            <a:r>
              <a:rPr lang="pt-BR" dirty="0" smtClean="0"/>
              <a:t>(INE 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DAS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2003 </a:t>
            </a:r>
            <a:r>
              <a:rPr lang="pt-BR" dirty="0"/>
              <a:t>- </a:t>
            </a:r>
            <a:r>
              <a:rPr lang="pt-BR" i="1" dirty="0" err="1">
                <a:solidFill>
                  <a:srgbClr val="0000FF"/>
                </a:solidFill>
              </a:rPr>
              <a:t>Wokshop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on</a:t>
            </a:r>
            <a:r>
              <a:rPr lang="pt-BR" i="1" dirty="0">
                <a:solidFill>
                  <a:srgbClr val="0000FF"/>
                </a:solidFill>
              </a:rPr>
              <a:t> Web Services </a:t>
            </a:r>
            <a:r>
              <a:rPr lang="pt-BR" dirty="0"/>
              <a:t>– </a:t>
            </a:r>
          </a:p>
          <a:p>
            <a:pPr marL="109728" indent="0">
              <a:buNone/>
            </a:pPr>
            <a:r>
              <a:rPr lang="pt-BR" dirty="0"/>
              <a:t>       </a:t>
            </a:r>
            <a:endParaRPr lang="pt-BR" dirty="0" smtClean="0"/>
          </a:p>
          <a:p>
            <a:pPr marL="708660" lvl="1" indent="-342900"/>
            <a:r>
              <a:rPr lang="pt-BR" sz="2800" dirty="0" smtClean="0"/>
              <a:t>CTC-UFSC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pt-B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708660" lvl="1" indent="-342900"/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</a:rPr>
              <a:t>SIN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e CCO</a:t>
            </a:r>
            <a:endParaRPr lang="pt-BR" sz="2800" dirty="0"/>
          </a:p>
          <a:p>
            <a:endParaRPr lang="pt-BR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4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Convênio Internacional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Prof. João Bosco M. Sobral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Prof</a:t>
            </a:r>
            <a:r>
              <a:rPr lang="en-US" dirty="0"/>
              <a:t>. </a:t>
            </a:r>
            <a:r>
              <a:rPr lang="en-US" dirty="0" err="1"/>
              <a:t>Azzedine</a:t>
            </a:r>
            <a:r>
              <a:rPr lang="en-US" dirty="0"/>
              <a:t> </a:t>
            </a:r>
            <a:r>
              <a:rPr lang="en-US" dirty="0" err="1"/>
              <a:t>Boukerche</a:t>
            </a:r>
            <a:r>
              <a:rPr lang="en-US" dirty="0"/>
              <a:t>.</a:t>
            </a:r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dirty="0" smtClean="0"/>
              <a:t>2004-2009 : </a:t>
            </a:r>
            <a:br>
              <a:rPr lang="pt-BR" dirty="0" smtClean="0"/>
            </a:br>
            <a:r>
              <a:rPr lang="pt-BR" dirty="0" smtClean="0"/>
              <a:t>    </a:t>
            </a:r>
            <a:r>
              <a:rPr lang="pt-BR" dirty="0" smtClean="0">
                <a:solidFill>
                  <a:srgbClr val="0000FF"/>
                </a:solidFill>
              </a:rPr>
              <a:t>(UFSC-SINTER)</a:t>
            </a:r>
            <a:endParaRPr lang="pt-BR" dirty="0">
              <a:solidFill>
                <a:srgbClr val="0000FF"/>
              </a:solidFill>
            </a:endParaRPr>
          </a:p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/>
              <a:t>Laboratório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DMC-NS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b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INE-UFSC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Paradise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Research Laboratory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109728" indent="0">
              <a:buNone/>
            </a:pP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University </a:t>
            </a:r>
            <a:r>
              <a:rPr lang="en-US" dirty="0"/>
              <a:t>of Ottawa </a:t>
            </a:r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34"/>
            <a:ext cx="16589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3"/>
            <a:ext cx="24852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7242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Criação do </a:t>
            </a:r>
            <a:r>
              <a:rPr lang="pt-BR" dirty="0" err="1"/>
              <a:t>Lab</a:t>
            </a:r>
            <a:r>
              <a:rPr lang="pt-BR" dirty="0"/>
              <a:t> DMC-NS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 smtClean="0"/>
              <a:t>2003-2016</a:t>
            </a:r>
            <a:endParaRPr lang="pt-BR" sz="20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>
          <a:xfrm>
            <a:off x="4645026" y="5373216"/>
            <a:ext cx="4041775" cy="762000"/>
          </a:xfrm>
        </p:spPr>
        <p:txBody>
          <a:bodyPr>
            <a:normAutofit fontScale="70000" lnSpcReduction="20000"/>
          </a:bodyPr>
          <a:lstStyle/>
          <a:p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r>
              <a:rPr lang="pt-BR" sz="3100" dirty="0" smtClean="0"/>
              <a:t>INE – Sala 215</a:t>
            </a:r>
          </a:p>
          <a:p>
            <a:endParaRPr lang="pt-BR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2004 :  </a:t>
            </a:r>
            <a:endParaRPr lang="pt-BR" dirty="0" smtClean="0"/>
          </a:p>
          <a:p>
            <a:endParaRPr lang="pt-BR" dirty="0"/>
          </a:p>
          <a:p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Lab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DMC-NS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</a:t>
            </a:r>
            <a:r>
              <a:rPr lang="pt-BR" i="1" dirty="0" err="1">
                <a:solidFill>
                  <a:srgbClr val="0000FF"/>
                </a:solidFill>
              </a:rPr>
              <a:t>Distributed</a:t>
            </a:r>
            <a:r>
              <a:rPr lang="pt-BR" i="1" dirty="0">
                <a:solidFill>
                  <a:srgbClr val="0000FF"/>
                </a:solidFill>
              </a:rPr>
              <a:t> Mobile </a:t>
            </a:r>
            <a:r>
              <a:rPr lang="pt-BR" i="1" dirty="0" err="1">
                <a:solidFill>
                  <a:srgbClr val="0000FF"/>
                </a:solidFill>
              </a:rPr>
              <a:t>Computing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and</a:t>
            </a:r>
            <a:r>
              <a:rPr lang="pt-BR" i="1" dirty="0">
                <a:solidFill>
                  <a:srgbClr val="0000FF"/>
                </a:solidFill>
              </a:rPr>
              <a:t> Network Security</a:t>
            </a:r>
            <a:r>
              <a:rPr lang="pt-BR" dirty="0"/>
              <a:t>).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96044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474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2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464646"/>
                </a:solidFill>
              </a:rPr>
              <a:t>Publicação em Periódico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Convênio </a:t>
            </a:r>
            <a:r>
              <a:rPr lang="pt-BR" dirty="0"/>
              <a:t>Internacional  </a:t>
            </a:r>
          </a:p>
          <a:p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2004</a:t>
            </a:r>
            <a:r>
              <a:rPr lang="pt-BR" dirty="0" smtClean="0"/>
              <a:t> </a:t>
            </a:r>
            <a:r>
              <a:rPr lang="pt-BR" dirty="0"/>
              <a:t>: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Periódico</a:t>
            </a:r>
            <a:r>
              <a:rPr lang="pt-BR" dirty="0" smtClean="0"/>
              <a:t> : BOUKERCHE</a:t>
            </a:r>
            <a:r>
              <a:rPr lang="pt-BR" dirty="0"/>
              <a:t>, A. ; </a:t>
            </a:r>
            <a:r>
              <a:rPr lang="pt-BR" b="1" dirty="0">
                <a:solidFill>
                  <a:srgbClr val="00B050"/>
                </a:solidFill>
              </a:rPr>
              <a:t>JUCÁ, K. R. L.</a:t>
            </a:r>
            <a:r>
              <a:rPr lang="pt-BR" dirty="0"/>
              <a:t> ; </a:t>
            </a:r>
            <a:r>
              <a:rPr lang="pt-BR" dirty="0" smtClean="0"/>
              <a:t>SOBRAL</a:t>
            </a:r>
            <a:r>
              <a:rPr lang="pt-BR" dirty="0"/>
              <a:t>, </a:t>
            </a:r>
            <a:r>
              <a:rPr lang="pt-BR" dirty="0" smtClean="0"/>
              <a:t>J. </a:t>
            </a:r>
            <a:r>
              <a:rPr lang="pt-BR" dirty="0"/>
              <a:t>B. M</a:t>
            </a:r>
            <a:r>
              <a:rPr lang="pt-BR" dirty="0" smtClean="0"/>
              <a:t>. </a:t>
            </a:r>
            <a:r>
              <a:rPr lang="pt-BR" dirty="0"/>
              <a:t>; NOTARE, M. S. M. A. </a:t>
            </a:r>
          </a:p>
          <a:p>
            <a:endParaRPr lang="pt-BR" i="1" dirty="0" smtClean="0">
              <a:solidFill>
                <a:srgbClr val="0000FF"/>
              </a:solidFill>
            </a:endParaRPr>
          </a:p>
          <a:p>
            <a:r>
              <a:rPr lang="pt-BR" i="1" dirty="0" err="1" smtClean="0">
                <a:solidFill>
                  <a:srgbClr val="0000FF"/>
                </a:solidFill>
              </a:rPr>
              <a:t>An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>
                <a:solidFill>
                  <a:srgbClr val="0000FF"/>
                </a:solidFill>
              </a:rPr>
              <a:t>artificial </a:t>
            </a:r>
            <a:r>
              <a:rPr lang="pt-BR" i="1" dirty="0" err="1">
                <a:solidFill>
                  <a:srgbClr val="0000FF"/>
                </a:solidFill>
              </a:rPr>
              <a:t>immune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based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intrusion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detection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model</a:t>
            </a:r>
            <a:r>
              <a:rPr lang="pt-BR" i="1" dirty="0">
                <a:solidFill>
                  <a:srgbClr val="0000FF"/>
                </a:solidFill>
              </a:rPr>
              <a:t> for </a:t>
            </a:r>
            <a:r>
              <a:rPr lang="pt-BR" i="1" dirty="0" err="1">
                <a:solidFill>
                  <a:srgbClr val="0000FF"/>
                </a:solidFill>
              </a:rPr>
              <a:t>computer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and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telecommunication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smtClean="0">
                <a:solidFill>
                  <a:srgbClr val="0000FF"/>
                </a:solidFill>
              </a:rPr>
              <a:t>systems</a:t>
            </a:r>
            <a:r>
              <a:rPr lang="pt-BR" dirty="0" smtClean="0"/>
              <a:t>. </a:t>
            </a: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Parallel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Aplicação à sistemas de telecomunicações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008112" cy="13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7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Capítulo de Livro -</a:t>
            </a:r>
            <a:br>
              <a:rPr lang="pt-BR" dirty="0" smtClean="0"/>
            </a:br>
            <a:r>
              <a:rPr lang="pt-BR" dirty="0" smtClean="0"/>
              <a:t>   </a:t>
            </a:r>
            <a:r>
              <a:rPr lang="pt-BR" dirty="0" err="1" smtClean="0"/>
              <a:t>Biological</a:t>
            </a:r>
            <a:r>
              <a:rPr lang="pt-BR" dirty="0" smtClean="0"/>
              <a:t> </a:t>
            </a:r>
            <a:r>
              <a:rPr lang="pt-BR" dirty="0" err="1" smtClean="0"/>
              <a:t>Inspired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2005</a:t>
            </a:r>
            <a:r>
              <a:rPr lang="pt-BR" dirty="0" smtClean="0"/>
              <a:t> </a:t>
            </a:r>
            <a:r>
              <a:rPr lang="pt-BR" dirty="0"/>
              <a:t>: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Capítulo de Livro </a:t>
            </a:r>
            <a:r>
              <a:rPr lang="pt-BR" dirty="0"/>
              <a:t>: </a:t>
            </a:r>
            <a:r>
              <a:rPr lang="pt-BR" dirty="0" smtClean="0"/>
              <a:t>BOUKERCHE</a:t>
            </a:r>
            <a:r>
              <a:rPr lang="pt-BR" dirty="0"/>
              <a:t>, A.; NOTARE, </a:t>
            </a:r>
            <a:r>
              <a:rPr lang="pt-BR" dirty="0" smtClean="0"/>
              <a:t>M. S. M. A. ; </a:t>
            </a:r>
            <a:r>
              <a:rPr lang="pt-BR" dirty="0"/>
              <a:t>JUCÁ, </a:t>
            </a:r>
            <a:r>
              <a:rPr lang="pt-BR" dirty="0" err="1"/>
              <a:t>Kathia</a:t>
            </a:r>
            <a:r>
              <a:rPr lang="pt-BR" dirty="0"/>
              <a:t> Regina </a:t>
            </a:r>
            <a:r>
              <a:rPr lang="pt-BR" dirty="0" smtClean="0"/>
              <a:t>Lemos; SOBRAL</a:t>
            </a:r>
            <a:r>
              <a:rPr lang="pt-BR" dirty="0"/>
              <a:t>, J. B. M</a:t>
            </a:r>
            <a:r>
              <a:rPr lang="pt-BR" dirty="0" smtClean="0"/>
              <a:t>.  </a:t>
            </a:r>
            <a:r>
              <a:rPr lang="pt-BR" dirty="0"/>
              <a:t>: </a:t>
            </a:r>
            <a:endParaRPr lang="pt-BR" dirty="0" smtClean="0"/>
          </a:p>
          <a:p>
            <a:endParaRPr lang="pt-BR" dirty="0"/>
          </a:p>
          <a:p>
            <a:r>
              <a:rPr lang="pt-BR" i="1" dirty="0" err="1" smtClean="0">
                <a:solidFill>
                  <a:srgbClr val="0000FF"/>
                </a:solidFill>
              </a:rPr>
              <a:t>Biological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Inspired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Based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Intrusion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Detection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Models</a:t>
            </a:r>
            <a:r>
              <a:rPr lang="pt-BR" i="1" dirty="0">
                <a:solidFill>
                  <a:srgbClr val="0000FF"/>
                </a:solidFill>
              </a:rPr>
              <a:t> for Mobile </a:t>
            </a:r>
            <a:r>
              <a:rPr lang="pt-BR" i="1" dirty="0" err="1">
                <a:solidFill>
                  <a:srgbClr val="0000FF"/>
                </a:solidFill>
              </a:rPr>
              <a:t>Telecommunication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smtClean="0">
                <a:solidFill>
                  <a:srgbClr val="0000FF"/>
                </a:solidFill>
              </a:rPr>
              <a:t>Systems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Handbook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Bioinspired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Algorithms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Applications</a:t>
            </a:r>
            <a:r>
              <a:rPr lang="pt-BR" dirty="0"/>
              <a:t>. Chapman &amp; Hall/CRC Computer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Information</a:t>
            </a:r>
            <a:r>
              <a:rPr lang="pt-BR" dirty="0"/>
              <a:t> Science Series.</a:t>
            </a:r>
          </a:p>
          <a:p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008112" cy="13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PPGCC - </a:t>
            </a:r>
            <a:r>
              <a:rPr lang="pt-BR" dirty="0" smtClean="0"/>
              <a:t>Dissertação Importante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SIA </a:t>
            </a:r>
            <a:r>
              <a:rPr lang="pt-BR" dirty="0"/>
              <a:t>- DI</a:t>
            </a: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IEEE Computer Communications   2007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/>
              <a:t>MACHADO, 2005)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rgbClr val="0070C0"/>
                </a:solidFill>
              </a:rPr>
              <a:t>Uma Abordagem de Detecção de Intrusão baseada em Sistema Imunológico Artificial e Agentes Móveis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pt-BR" sz="4500" dirty="0"/>
          </a:p>
          <a:p>
            <a:pPr marL="109728" indent="0">
              <a:buNone/>
            </a:pPr>
            <a:endParaRPr lang="pt-BR" sz="4500" dirty="0" smtClean="0"/>
          </a:p>
          <a:p>
            <a:pPr marL="109728" indent="0">
              <a:buNone/>
            </a:pPr>
            <a:endParaRPr lang="pt-BR" sz="4500" dirty="0"/>
          </a:p>
          <a:p>
            <a:endParaRPr lang="pt-BR" sz="3800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8884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2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PPGCC – </a:t>
            </a:r>
            <a:r>
              <a:rPr lang="en-US" dirty="0" err="1" smtClean="0"/>
              <a:t>Disserta</a:t>
            </a:r>
            <a:r>
              <a:rPr lang="pt-BR" dirty="0" err="1" smtClean="0"/>
              <a:t>ção</a:t>
            </a:r>
            <a:r>
              <a:rPr lang="pt-BR" dirty="0" smtClean="0"/>
              <a:t> Importante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               I-IDS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NOMS 2008</a:t>
            </a:r>
            <a:endParaRPr lang="pt-BR" dirty="0"/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(</a:t>
            </a:r>
            <a:r>
              <a:rPr lang="pt-BR" dirty="0"/>
              <a:t>LIMA, 2005)</a:t>
            </a:r>
            <a:br>
              <a:rPr lang="pt-BR" dirty="0"/>
            </a:br>
            <a:r>
              <a:rPr lang="pt-BR" dirty="0">
                <a:solidFill>
                  <a:srgbClr val="0000FF"/>
                </a:solidFill>
              </a:rPr>
              <a:t>Uma Abordagem Simplificada de Detecção de Intrusão baseada em Rede Neural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I-IDS </a:t>
            </a:r>
            <a:r>
              <a:rPr lang="pt-BR" dirty="0"/>
              <a:t>: RNA  treinada e testada considerando-se ataques SNORT modificados. 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RNA </a:t>
            </a:r>
            <a:r>
              <a:rPr lang="pt-BR" dirty="0"/>
              <a:t>detecta 74% dos ataques capturados (SNORT </a:t>
            </a:r>
            <a:r>
              <a:rPr lang="pt-BR" dirty="0" smtClean="0"/>
              <a:t>+ modificados</a:t>
            </a:r>
            <a:r>
              <a:rPr lang="pt-BR" dirty="0"/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32772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Publicação em Periódico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2007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t-BR" i="1" dirty="0"/>
              <a:t>IEEE Computer Communications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2007</a:t>
            </a:r>
            <a:r>
              <a:rPr lang="pt-BR" dirty="0" smtClean="0"/>
              <a:t> </a:t>
            </a:r>
            <a:r>
              <a:rPr lang="pt-BR" dirty="0" smtClean="0"/>
              <a:t>: MACHADO, Renato ;  BOUKERCHE, A. ; JUCÁ, </a:t>
            </a:r>
            <a:r>
              <a:rPr lang="pt-BR" dirty="0" err="1" smtClean="0"/>
              <a:t>Kathia</a:t>
            </a:r>
            <a:r>
              <a:rPr lang="pt-BR" dirty="0" smtClean="0"/>
              <a:t> ; SOBRAL, J. B. M.;  NOTARE, M. S. M. A. </a:t>
            </a:r>
            <a:endParaRPr lang="pt-BR" dirty="0"/>
          </a:p>
          <a:p>
            <a:endParaRPr lang="pt-BR" i="1" dirty="0" smtClean="0">
              <a:solidFill>
                <a:srgbClr val="0000FF"/>
              </a:solidFill>
            </a:endParaRPr>
          </a:p>
          <a:p>
            <a:endParaRPr lang="pt-BR" i="1" dirty="0" smtClean="0">
              <a:solidFill>
                <a:srgbClr val="0000FF"/>
              </a:solidFill>
            </a:endParaRPr>
          </a:p>
          <a:p>
            <a:r>
              <a:rPr lang="pt-BR" i="1" dirty="0" err="1" smtClean="0">
                <a:solidFill>
                  <a:srgbClr val="0000FF"/>
                </a:solidFill>
              </a:rPr>
              <a:t>An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smtClean="0">
                <a:solidFill>
                  <a:srgbClr val="0000FF"/>
                </a:solidFill>
              </a:rPr>
              <a:t>Agent </a:t>
            </a:r>
            <a:r>
              <a:rPr lang="pt-BR" i="1" dirty="0" err="1" smtClean="0">
                <a:solidFill>
                  <a:srgbClr val="0000FF"/>
                </a:solidFill>
              </a:rPr>
              <a:t>based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Biological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Inspired</a:t>
            </a:r>
            <a:r>
              <a:rPr lang="pt-BR" i="1" dirty="0" smtClean="0">
                <a:solidFill>
                  <a:srgbClr val="0000FF"/>
                </a:solidFill>
              </a:rPr>
              <a:t> Real-Time </a:t>
            </a:r>
            <a:r>
              <a:rPr lang="pt-BR" i="1" dirty="0" err="1" smtClean="0">
                <a:solidFill>
                  <a:srgbClr val="0000FF"/>
                </a:solidFill>
              </a:rPr>
              <a:t>Intrusion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Detection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and</a:t>
            </a:r>
            <a:r>
              <a:rPr lang="pt-BR" i="1" dirty="0" smtClean="0">
                <a:solidFill>
                  <a:srgbClr val="0000FF"/>
                </a:solidFill>
              </a:rPr>
              <a:t> Security </a:t>
            </a:r>
            <a:r>
              <a:rPr lang="pt-BR" i="1" dirty="0" err="1" smtClean="0">
                <a:solidFill>
                  <a:srgbClr val="0000FF"/>
                </a:solidFill>
              </a:rPr>
              <a:t>Model</a:t>
            </a:r>
            <a:r>
              <a:rPr lang="pt-BR" i="1" dirty="0" smtClean="0">
                <a:solidFill>
                  <a:srgbClr val="0000FF"/>
                </a:solidFill>
              </a:rPr>
              <a:t> for Computer Network </a:t>
            </a:r>
            <a:r>
              <a:rPr lang="pt-BR" i="1" dirty="0" err="1" smtClean="0">
                <a:solidFill>
                  <a:srgbClr val="0000FF"/>
                </a:solidFill>
              </a:rPr>
              <a:t>Operations</a:t>
            </a:r>
            <a:r>
              <a:rPr lang="pt-BR" dirty="0" smtClean="0"/>
              <a:t> </a:t>
            </a: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pt-BR" dirty="0" smtClean="0"/>
              <a:t>  </a:t>
            </a:r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IEEE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Computer Communications</a:t>
            </a:r>
            <a:r>
              <a:rPr lang="pt-BR" dirty="0"/>
              <a:t>,</a:t>
            </a:r>
          </a:p>
          <a:p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09904"/>
            <a:ext cx="1152525" cy="158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Organização de Eventos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Várias universidades brasileiras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Academy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Sponsor</a:t>
            </a:r>
            <a:r>
              <a:rPr lang="pt-BR" dirty="0" smtClean="0"/>
              <a:t> Corporate   -  </a:t>
            </a:r>
            <a:r>
              <a:rPr lang="pt-BR" dirty="0" err="1" smtClean="0"/>
              <a:t>Qualis</a:t>
            </a:r>
            <a:r>
              <a:rPr lang="pt-BR" dirty="0" smtClean="0"/>
              <a:t> B4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2005-2010 : O </a:t>
            </a:r>
            <a:r>
              <a:rPr lang="pt-BR" dirty="0" err="1" smtClean="0"/>
              <a:t>Lab</a:t>
            </a:r>
            <a:r>
              <a:rPr lang="pt-BR" dirty="0" smtClean="0"/>
              <a:t> DMC-NS organizou 5 eventos. </a:t>
            </a:r>
          </a:p>
          <a:p>
            <a:endParaRPr lang="pt-BR" dirty="0"/>
          </a:p>
          <a:p>
            <a:r>
              <a:rPr lang="pt-BR" dirty="0" smtClean="0"/>
              <a:t>I2TS 2005-2010 : (</a:t>
            </a:r>
            <a:r>
              <a:rPr lang="pt-BR" i="1" dirty="0" err="1" smtClean="0">
                <a:solidFill>
                  <a:srgbClr val="0000FF"/>
                </a:solidFill>
              </a:rPr>
              <a:t>International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Information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Telecommunication</a:t>
            </a:r>
            <a:r>
              <a:rPr lang="pt-BR" i="1" dirty="0" smtClean="0">
                <a:solidFill>
                  <a:srgbClr val="0000FF"/>
                </a:solidFill>
              </a:rPr>
              <a:t> Technologies </a:t>
            </a:r>
            <a:r>
              <a:rPr lang="pt-BR" i="1" dirty="0" err="1" smtClean="0">
                <a:solidFill>
                  <a:srgbClr val="0000FF"/>
                </a:solidFill>
              </a:rPr>
              <a:t>Symposium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12241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76609"/>
            <a:ext cx="22574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08" y="4365104"/>
            <a:ext cx="320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45" y="3140968"/>
            <a:ext cx="2847975" cy="8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9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sz="3600" dirty="0" smtClean="0"/>
              <a:t>Admitido na UFSC em </a:t>
            </a:r>
            <a:r>
              <a:rPr lang="pt-BR" sz="3600" dirty="0" smtClean="0">
                <a:solidFill>
                  <a:srgbClr val="0000FF"/>
                </a:solidFill>
              </a:rPr>
              <a:t>01 de Março de 1978</a:t>
            </a:r>
            <a:r>
              <a:rPr lang="pt-BR" sz="3600" dirty="0" smtClean="0"/>
              <a:t>.</a:t>
            </a:r>
          </a:p>
          <a:p>
            <a:endParaRPr lang="pt-BR" sz="3600" dirty="0"/>
          </a:p>
          <a:p>
            <a:r>
              <a:rPr lang="pt-BR" sz="3600" dirty="0" smtClean="0"/>
              <a:t>1978 - Professor Colaborador com Mestrado.</a:t>
            </a:r>
          </a:p>
          <a:p>
            <a:endParaRPr lang="pt-BR" sz="3600" dirty="0"/>
          </a:p>
          <a:p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1978</a:t>
            </a:r>
            <a:r>
              <a:rPr lang="pt-BR" sz="3600" dirty="0" smtClean="0"/>
              <a:t> – </a:t>
            </a: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Curso de Graduação em Ciência da Computação</a:t>
            </a:r>
            <a:r>
              <a:rPr lang="pt-BR" sz="3600" dirty="0"/>
              <a:t> </a:t>
            </a:r>
            <a:r>
              <a:rPr lang="pt-BR" sz="3600" dirty="0" smtClean="0"/>
              <a:t>na segunda fase.</a:t>
            </a:r>
          </a:p>
          <a:p>
            <a:endParaRPr lang="pt-BR" sz="3600" dirty="0"/>
          </a:p>
          <a:p>
            <a:r>
              <a:rPr lang="pt-BR" sz="3600" dirty="0"/>
              <a:t>1978 - I Reunião de Matemática Aplicada, IBM Gávea, Rio de Janeiro.</a:t>
            </a:r>
          </a:p>
          <a:p>
            <a:pPr marL="109728" indent="0">
              <a:buNone/>
            </a:pPr>
            <a:endParaRPr lang="pt-BR" sz="3600" dirty="0"/>
          </a:p>
          <a:p>
            <a:r>
              <a:rPr lang="pt-BR" sz="3600" dirty="0"/>
              <a:t>1979 - </a:t>
            </a:r>
            <a:r>
              <a:rPr lang="pt-BR" sz="3600" dirty="0">
                <a:solidFill>
                  <a:srgbClr val="0000FF"/>
                </a:solidFill>
              </a:rPr>
              <a:t>Treinamento para Auxiliares de Ensino em Estágio Probatório</a:t>
            </a:r>
            <a:r>
              <a:rPr lang="pt-BR" sz="3600" b="1" dirty="0"/>
              <a:t> </a:t>
            </a:r>
            <a:r>
              <a:rPr lang="pt-BR" sz="3600" dirty="0" smtClean="0"/>
              <a:t>(Técnicas </a:t>
            </a:r>
            <a:r>
              <a:rPr lang="pt-BR" sz="3600" dirty="0"/>
              <a:t>Didáticas em </a:t>
            </a:r>
            <a:r>
              <a:rPr lang="pt-BR" sz="3600" dirty="0" err="1" smtClean="0"/>
              <a:t>Micro-Ensino</a:t>
            </a:r>
            <a:r>
              <a:rPr lang="pt-BR" sz="3600" dirty="0" smtClean="0"/>
              <a:t>).</a:t>
            </a:r>
          </a:p>
          <a:p>
            <a:endParaRPr lang="pt-BR" sz="3600" dirty="0" smtClean="0"/>
          </a:p>
          <a:p>
            <a:r>
              <a:rPr lang="pt-BR" sz="3600" dirty="0" smtClean="0">
                <a:solidFill>
                  <a:srgbClr val="0000FF"/>
                </a:solidFill>
              </a:rPr>
              <a:t>1979 – </a:t>
            </a:r>
            <a:r>
              <a:rPr lang="pt-BR" sz="3600" dirty="0" smtClean="0">
                <a:solidFill>
                  <a:srgbClr val="0000FF"/>
                </a:solidFill>
              </a:rPr>
              <a:t>Mudança </a:t>
            </a:r>
            <a:r>
              <a:rPr lang="pt-BR" sz="3600" dirty="0" smtClean="0">
                <a:solidFill>
                  <a:srgbClr val="0000FF"/>
                </a:solidFill>
              </a:rPr>
              <a:t>no ensino de </a:t>
            </a:r>
            <a:r>
              <a:rPr lang="pt-BR" sz="3600" dirty="0" smtClean="0">
                <a:solidFill>
                  <a:srgbClr val="0000FF"/>
                </a:solidFill>
              </a:rPr>
              <a:t>programação em ICC. </a:t>
            </a:r>
            <a:endParaRPr lang="pt-BR" sz="3600" dirty="0" smtClean="0">
              <a:solidFill>
                <a:srgbClr val="0000FF"/>
              </a:solidFill>
            </a:endParaRPr>
          </a:p>
          <a:p>
            <a:endParaRPr lang="pt-BR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sz="31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início na UFSC - 1978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0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Computação </a:t>
            </a:r>
            <a:r>
              <a:rPr lang="pt-BR" dirty="0"/>
              <a:t>Ubíqua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Dissertação de mestrado PPGCC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/>
              <a:t>ACM </a:t>
            </a:r>
            <a:r>
              <a:rPr lang="pt-BR" dirty="0" err="1"/>
              <a:t>MSWiM</a:t>
            </a:r>
            <a:r>
              <a:rPr lang="pt-BR" dirty="0"/>
              <a:t> 2007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(CAMPIOLO 2005)</a:t>
            </a:r>
          </a:p>
          <a:p>
            <a:r>
              <a:rPr lang="pt-BR" dirty="0"/>
              <a:t>Aspectos de </a:t>
            </a:r>
            <a:r>
              <a:rPr lang="pt-BR" dirty="0" smtClean="0"/>
              <a:t>Modelagem </a:t>
            </a:r>
            <a:r>
              <a:rPr lang="pt-BR" dirty="0"/>
              <a:t>de </a:t>
            </a:r>
            <a:r>
              <a:rPr lang="pt-BR" dirty="0" smtClean="0"/>
              <a:t>Ambientes </a:t>
            </a:r>
            <a:r>
              <a:rPr lang="pt-BR" dirty="0"/>
              <a:t>de </a:t>
            </a:r>
            <a:r>
              <a:rPr lang="pt-BR" dirty="0" smtClean="0"/>
              <a:t>Computação Ubíqua</a:t>
            </a:r>
          </a:p>
          <a:p>
            <a:endParaRPr lang="pt-BR" dirty="0"/>
          </a:p>
          <a:p>
            <a:r>
              <a:rPr lang="pt-BR" dirty="0"/>
              <a:t>E</a:t>
            </a:r>
            <a:r>
              <a:rPr lang="pt-BR" dirty="0" smtClean="0"/>
              <a:t>specifica </a:t>
            </a:r>
            <a:r>
              <a:rPr lang="pt-BR" dirty="0"/>
              <a:t>e discute os requisitos, as características e algumas funções essenciais para modelagem e simulação de ambientes de computação </a:t>
            </a:r>
            <a:r>
              <a:rPr lang="pt-BR" dirty="0" smtClean="0"/>
              <a:t>ubíqua.</a:t>
            </a:r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2007 : (CAMPIOLO, 2007) CAMPIOLO, Rodrigo ; KALEMPA, V. ; SOBRAL, J. B. M. : </a:t>
            </a:r>
          </a:p>
          <a:p>
            <a:endParaRPr lang="pt-BR" i="1" dirty="0"/>
          </a:p>
          <a:p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Modeling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Pervasive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Environments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In: </a:t>
            </a:r>
            <a:r>
              <a:rPr lang="pt-BR" i="1" dirty="0">
                <a:solidFill>
                  <a:srgbClr val="0000FF"/>
                </a:solidFill>
              </a:rPr>
              <a:t>10th ACM </a:t>
            </a:r>
            <a:r>
              <a:rPr lang="pt-BR" i="1" dirty="0" err="1">
                <a:solidFill>
                  <a:srgbClr val="0000FF"/>
                </a:solidFill>
              </a:rPr>
              <a:t>International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Symposium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Modeling</a:t>
            </a:r>
            <a:r>
              <a:rPr lang="pt-BR" i="1" dirty="0">
                <a:solidFill>
                  <a:srgbClr val="0000FF"/>
                </a:solidFill>
              </a:rPr>
              <a:t>, </a:t>
            </a:r>
            <a:r>
              <a:rPr lang="pt-BR" i="1" dirty="0" err="1">
                <a:solidFill>
                  <a:srgbClr val="0000FF"/>
                </a:solidFill>
              </a:rPr>
              <a:t>Analysis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and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Simulation</a:t>
            </a:r>
            <a:r>
              <a:rPr lang="pt-BR" i="1" dirty="0">
                <a:solidFill>
                  <a:srgbClr val="0000FF"/>
                </a:solidFill>
              </a:rPr>
              <a:t> </a:t>
            </a:r>
            <a:r>
              <a:rPr lang="pt-BR" i="1" dirty="0" err="1">
                <a:solidFill>
                  <a:srgbClr val="0000FF"/>
                </a:solidFill>
              </a:rPr>
              <a:t>of</a:t>
            </a:r>
            <a:r>
              <a:rPr lang="pt-BR" i="1" dirty="0">
                <a:solidFill>
                  <a:srgbClr val="0000FF"/>
                </a:solidFill>
              </a:rPr>
              <a:t> Wireless </a:t>
            </a:r>
            <a:r>
              <a:rPr lang="pt-BR" i="1" dirty="0" err="1">
                <a:solidFill>
                  <a:srgbClr val="0000FF"/>
                </a:solidFill>
              </a:rPr>
              <a:t>and</a:t>
            </a:r>
            <a:r>
              <a:rPr lang="pt-BR" i="1" dirty="0">
                <a:solidFill>
                  <a:srgbClr val="0000FF"/>
                </a:solidFill>
              </a:rPr>
              <a:t> Mobile Systems</a:t>
            </a:r>
            <a:r>
              <a:rPr lang="pt-BR" dirty="0" smtClean="0"/>
              <a:t>,.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3"/>
            <a:ext cx="108051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6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Computação Ubíqua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Clr>
                <a:srgbClr val="2DA2BF"/>
              </a:buClr>
            </a:pPr>
            <a:r>
              <a:rPr lang="pt-BR" dirty="0">
                <a:solidFill>
                  <a:prstClr val="white"/>
                </a:solidFill>
              </a:rPr>
              <a:t/>
            </a:r>
            <a:br>
              <a:rPr lang="pt-BR" dirty="0">
                <a:solidFill>
                  <a:prstClr val="white"/>
                </a:solidFill>
              </a:rPr>
            </a:br>
            <a:r>
              <a:rPr lang="pt-BR" dirty="0" smtClean="0">
                <a:solidFill>
                  <a:prstClr val="white"/>
                </a:solidFill>
              </a:rPr>
              <a:t>Dissertação de mestrado </a:t>
            </a:r>
            <a:br>
              <a:rPr lang="pt-BR" dirty="0" smtClean="0">
                <a:solidFill>
                  <a:prstClr val="white"/>
                </a:solidFill>
              </a:rPr>
            </a:br>
            <a:r>
              <a:rPr lang="pt-BR" dirty="0" smtClean="0">
                <a:solidFill>
                  <a:prstClr val="white"/>
                </a:solidFill>
              </a:rPr>
              <a:t>PPGCC</a:t>
            </a:r>
            <a:endParaRPr lang="pt-BR" dirty="0">
              <a:solidFill>
                <a:prstClr val="white"/>
              </a:solidFill>
            </a:endParaRP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/>
              <a:t>Ubiquitous</a:t>
            </a:r>
            <a:r>
              <a:rPr lang="pt-BR" dirty="0"/>
              <a:t> </a:t>
            </a:r>
            <a:r>
              <a:rPr lang="pt-BR" dirty="0" err="1"/>
              <a:t>Computing</a:t>
            </a:r>
            <a:r>
              <a:rPr lang="pt-BR" dirty="0"/>
              <a:t>, </a:t>
            </a:r>
            <a:r>
              <a:rPr lang="pt-BR" dirty="0" err="1"/>
              <a:t>Intech</a:t>
            </a:r>
            <a:r>
              <a:rPr lang="pt-BR" dirty="0"/>
              <a:t> Open Access Publisher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Scientific</a:t>
            </a:r>
            <a:r>
              <a:rPr lang="pt-BR" dirty="0"/>
              <a:t> Books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Journals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28921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2009 </a:t>
            </a:r>
            <a:r>
              <a:rPr lang="pt-BR" dirty="0" smtClean="0"/>
              <a:t>- </a:t>
            </a:r>
            <a:r>
              <a:rPr lang="pt-BR" dirty="0" smtClean="0"/>
              <a:t>Vivian </a:t>
            </a:r>
            <a:r>
              <a:rPr lang="pt-BR" dirty="0"/>
              <a:t>Cremer </a:t>
            </a:r>
            <a:r>
              <a:rPr lang="pt-BR" dirty="0" err="1"/>
              <a:t>Kalempa</a:t>
            </a:r>
            <a:r>
              <a:rPr lang="pt-BR" dirty="0"/>
              <a:t> </a:t>
            </a:r>
            <a:r>
              <a:rPr lang="pt-BR" dirty="0" smtClean="0"/>
              <a:t>– </a:t>
            </a:r>
          </a:p>
          <a:p>
            <a:endParaRPr lang="pt-BR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Especificando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Privacidade em Ambientes de Computação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Ubíqua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Perfil A de </a:t>
            </a:r>
            <a:r>
              <a:rPr lang="pt-BR" dirty="0"/>
              <a:t>um </a:t>
            </a:r>
            <a:r>
              <a:rPr lang="pt-BR" dirty="0" smtClean="0"/>
              <a:t>usuário;</a:t>
            </a:r>
          </a:p>
          <a:p>
            <a:r>
              <a:rPr lang="pt-BR" dirty="0" smtClean="0"/>
              <a:t>Política </a:t>
            </a:r>
            <a:r>
              <a:rPr lang="pt-BR" dirty="0"/>
              <a:t>de privacidade para </a:t>
            </a:r>
            <a:r>
              <a:rPr lang="pt-BR" dirty="0" smtClean="0"/>
              <a:t>um serviço;</a:t>
            </a:r>
          </a:p>
          <a:p>
            <a:r>
              <a:rPr lang="pt-BR" dirty="0"/>
              <a:t>Perfil B inferido pelo </a:t>
            </a:r>
            <a:r>
              <a:rPr lang="pt-BR" dirty="0" smtClean="0"/>
              <a:t>sistema, a partir do perfil A.</a:t>
            </a:r>
          </a:p>
          <a:p>
            <a:r>
              <a:rPr lang="pt-BR" dirty="0" smtClean="0"/>
              <a:t>Aplica um modelo, para manter a privacidade, a um problema.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09728" indent="0">
              <a:buNone/>
            </a:pPr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2011 </a:t>
            </a:r>
            <a:r>
              <a:rPr lang="pt-BR" dirty="0"/>
              <a:t>- </a:t>
            </a:r>
            <a:r>
              <a:rPr lang="pt-BR" dirty="0">
                <a:solidFill>
                  <a:srgbClr val="0000FF"/>
                </a:solidFill>
              </a:rPr>
              <a:t>Capítulo de Livro </a:t>
            </a:r>
            <a:r>
              <a:rPr lang="pt-BR" dirty="0"/>
              <a:t>: KALEMPA, V. ; SOBRAL, J. B. M. ; GUARDALBEN, L. ; BARDEMAKER, U :</a:t>
            </a:r>
            <a:br>
              <a:rPr lang="pt-BR" dirty="0"/>
            </a:br>
            <a:endParaRPr lang="pt-BR" dirty="0" smtClean="0"/>
          </a:p>
          <a:p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Modeling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Ubiquitous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Environments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Featuring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Privacy</a:t>
            </a:r>
            <a:r>
              <a:rPr lang="pt-BR" dirty="0"/>
              <a:t>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0795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4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em Malha sem Fio -</a:t>
            </a:r>
            <a:br>
              <a:rPr lang="pt-BR" dirty="0" smtClean="0"/>
            </a:br>
            <a:r>
              <a:rPr lang="pt-BR" dirty="0" err="1" smtClean="0"/>
              <a:t>Mesh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r>
              <a:rPr lang="pt-BR" sz="2600" dirty="0" smtClean="0"/>
              <a:t>2008 </a:t>
            </a:r>
            <a:r>
              <a:rPr lang="pt-BR" sz="2600" dirty="0"/>
              <a:t>:  (GUARDALBEN, 2008) GUARDALBEN, L. ; BOUKERCHE, A. ; SOBRAL, J. B. M. ; NOTARE, Mirela </a:t>
            </a:r>
            <a:r>
              <a:rPr lang="pt-BR" sz="2600" dirty="0" err="1"/>
              <a:t>Sechi</a:t>
            </a:r>
            <a:r>
              <a:rPr lang="pt-BR" sz="2600" dirty="0"/>
              <a:t> Moretti </a:t>
            </a:r>
            <a:r>
              <a:rPr lang="pt-BR" sz="2600" dirty="0" err="1"/>
              <a:t>Annoni</a:t>
            </a:r>
            <a:r>
              <a:rPr lang="pt-BR" sz="2600" dirty="0"/>
              <a:t> . </a:t>
            </a:r>
          </a:p>
          <a:p>
            <a:endParaRPr lang="pt-BR" sz="2600" i="1" dirty="0"/>
          </a:p>
          <a:p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A Self-X Approach </a:t>
            </a:r>
            <a:r>
              <a:rPr lang="pt-BR" sz="2600" i="1" dirty="0" err="1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600" i="1" dirty="0">
                <a:solidFill>
                  <a:srgbClr val="0070C0"/>
                </a:solidFill>
              </a:rPr>
              <a:t>OLSR</a:t>
            </a:r>
            <a:r>
              <a:rPr lang="pt-BR" sz="2600" i="1" dirty="0">
                <a:solidFill>
                  <a:srgbClr val="00B050"/>
                </a:solidFill>
              </a:rPr>
              <a:t> </a:t>
            </a:r>
            <a:r>
              <a:rPr lang="pt-BR" sz="2600" i="1" dirty="0" err="1">
                <a:solidFill>
                  <a:schemeClr val="accent2">
                    <a:lumMod val="75000"/>
                  </a:schemeClr>
                </a:solidFill>
              </a:rPr>
              <a:t>Routing</a:t>
            </a:r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600" i="1" dirty="0" err="1">
                <a:solidFill>
                  <a:schemeClr val="accent2">
                    <a:lumMod val="75000"/>
                  </a:schemeClr>
                </a:solidFill>
              </a:rPr>
              <a:t>Protocol</a:t>
            </a:r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pt-BR" sz="2600" i="1" dirty="0" err="1">
                <a:solidFill>
                  <a:schemeClr val="accent2">
                    <a:lumMod val="75000"/>
                  </a:schemeClr>
                </a:solidFill>
              </a:rPr>
              <a:t>Large-Scale</a:t>
            </a:r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 Wireless </a:t>
            </a:r>
            <a:r>
              <a:rPr lang="pt-BR" sz="2600" i="1" dirty="0" err="1">
                <a:solidFill>
                  <a:schemeClr val="accent2">
                    <a:lumMod val="75000"/>
                  </a:schemeClr>
                </a:solidFill>
              </a:rPr>
              <a:t>Mesh</a:t>
            </a:r>
            <a:r>
              <a:rPr lang="pt-BR" sz="2600" i="1" dirty="0">
                <a:solidFill>
                  <a:schemeClr val="accent2">
                    <a:lumMod val="75000"/>
                  </a:schemeClr>
                </a:solidFill>
              </a:rPr>
              <a:t> Networks</a:t>
            </a:r>
            <a:r>
              <a:rPr lang="pt-BR" sz="2600" dirty="0"/>
              <a:t>. </a:t>
            </a:r>
          </a:p>
          <a:p>
            <a:endParaRPr lang="pt-BR" sz="2600" dirty="0"/>
          </a:p>
          <a:p>
            <a:r>
              <a:rPr lang="pt-BR" sz="2600" dirty="0"/>
              <a:t>In: </a:t>
            </a:r>
            <a:r>
              <a:rPr lang="pt-BR" sz="2600" i="1" dirty="0"/>
              <a:t>IEEE Global Communications </a:t>
            </a:r>
            <a:r>
              <a:rPr lang="pt-BR" sz="2600" i="1" dirty="0" err="1"/>
              <a:t>Conference</a:t>
            </a:r>
            <a:r>
              <a:rPr lang="pt-BR" sz="2600" dirty="0"/>
              <a:t>, </a:t>
            </a:r>
            <a:r>
              <a:rPr lang="pt-BR" sz="2600" dirty="0">
                <a:solidFill>
                  <a:srgbClr val="0000FF"/>
                </a:solidFill>
              </a:rPr>
              <a:t>IEEE </a:t>
            </a:r>
            <a:r>
              <a:rPr lang="pt-BR" sz="2600" dirty="0" err="1">
                <a:solidFill>
                  <a:srgbClr val="0000FF"/>
                </a:solidFill>
              </a:rPr>
              <a:t>Globecom</a:t>
            </a:r>
            <a:r>
              <a:rPr lang="pt-BR" sz="2600" dirty="0">
                <a:solidFill>
                  <a:srgbClr val="0000FF"/>
                </a:solidFill>
              </a:rPr>
              <a:t> 2008</a:t>
            </a:r>
            <a:r>
              <a:rPr lang="pt-BR" sz="2600" dirty="0"/>
              <a:t>, Ad Hoc, Sensor </a:t>
            </a:r>
            <a:r>
              <a:rPr lang="pt-BR" sz="2600" dirty="0" err="1"/>
              <a:t>and</a:t>
            </a:r>
            <a:r>
              <a:rPr lang="pt-BR" sz="2600" dirty="0"/>
              <a:t> </a:t>
            </a:r>
            <a:r>
              <a:rPr lang="pt-BR" sz="2600" dirty="0" err="1"/>
              <a:t>Mesh</a:t>
            </a:r>
            <a:r>
              <a:rPr lang="pt-BR" sz="2600" dirty="0"/>
              <a:t> Networking </a:t>
            </a:r>
            <a:r>
              <a:rPr lang="pt-BR" sz="2600" dirty="0" err="1"/>
              <a:t>Symposium</a:t>
            </a:r>
            <a:r>
              <a:rPr lang="pt-BR" sz="2600" dirty="0"/>
              <a:t>.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sz="2700" dirty="0">
                <a:solidFill>
                  <a:srgbClr val="0000FF"/>
                </a:solidFill>
              </a:rPr>
              <a:t>2008</a:t>
            </a:r>
            <a:r>
              <a:rPr lang="pt-BR" sz="2700" dirty="0">
                <a:solidFill>
                  <a:prstClr val="black"/>
                </a:solidFill>
              </a:rPr>
              <a:t> : GUARDALBEN, L. ; BOUKERCHE, A. ; SOBRAL, J. B. M. ; NOTARE, M. S. M. A. : 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2700" i="1" dirty="0">
              <a:solidFill>
                <a:prstClr val="black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sz="2700" i="1" dirty="0">
                <a:solidFill>
                  <a:srgbClr val="0000FF"/>
                </a:solidFill>
              </a:rPr>
              <a:t>LCN 2008 </a:t>
            </a:r>
            <a:r>
              <a:rPr lang="pt-BR" sz="2700" i="1" dirty="0">
                <a:solidFill>
                  <a:prstClr val="black"/>
                </a:solidFill>
              </a:rPr>
              <a:t>- 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A Performance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Evaluation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of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>
                <a:solidFill>
                  <a:srgbClr val="0070C0"/>
                </a:solidFill>
              </a:rPr>
              <a:t>OLSR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and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>
                <a:solidFill>
                  <a:srgbClr val="0070C0"/>
                </a:solidFill>
              </a:rPr>
              <a:t>AODV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Routing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Protocols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using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a Self-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Configuration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Mechanism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for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Heterogeneous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Wireless </a:t>
            </a:r>
            <a:r>
              <a:rPr lang="pt-BR" sz="2700" i="1" dirty="0" err="1">
                <a:solidFill>
                  <a:srgbClr val="DA1F28">
                    <a:lumMod val="75000"/>
                  </a:srgbClr>
                </a:solidFill>
              </a:rPr>
              <a:t>Mesh</a:t>
            </a:r>
            <a:r>
              <a:rPr lang="pt-BR" sz="2700" i="1" dirty="0">
                <a:solidFill>
                  <a:srgbClr val="DA1F28">
                    <a:lumMod val="75000"/>
                  </a:srgbClr>
                </a:solidFill>
              </a:rPr>
              <a:t> Networks</a:t>
            </a:r>
            <a:r>
              <a:rPr lang="pt-BR" sz="2700" dirty="0">
                <a:solidFill>
                  <a:prstClr val="black"/>
                </a:solidFill>
              </a:rPr>
              <a:t>. 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2700" dirty="0">
              <a:solidFill>
                <a:prstClr val="black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sz="2700" dirty="0">
                <a:solidFill>
                  <a:prstClr val="black"/>
                </a:solidFill>
              </a:rPr>
              <a:t>In 33rd IEEE </a:t>
            </a:r>
            <a:r>
              <a:rPr lang="pt-BR" sz="2700" dirty="0" err="1">
                <a:solidFill>
                  <a:prstClr val="black"/>
                </a:solidFill>
              </a:rPr>
              <a:t>Conference</a:t>
            </a:r>
            <a:r>
              <a:rPr lang="pt-BR" sz="2700" dirty="0">
                <a:solidFill>
                  <a:prstClr val="black"/>
                </a:solidFill>
              </a:rPr>
              <a:t> </a:t>
            </a:r>
            <a:r>
              <a:rPr lang="pt-BR" sz="2700" dirty="0" err="1">
                <a:solidFill>
                  <a:prstClr val="black"/>
                </a:solidFill>
              </a:rPr>
              <a:t>on</a:t>
            </a:r>
            <a:r>
              <a:rPr lang="pt-BR" sz="2700" dirty="0">
                <a:solidFill>
                  <a:prstClr val="black"/>
                </a:solidFill>
              </a:rPr>
              <a:t> Local Computer Networks, Montreal. </a:t>
            </a:r>
          </a:p>
          <a:p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152525" cy="138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Redes em Malha sem Fio –</a:t>
            </a:r>
            <a:br>
              <a:rPr lang="pt-BR" dirty="0" smtClean="0"/>
            </a:br>
            <a:r>
              <a:rPr lang="pt-BR" dirty="0" err="1" smtClean="0"/>
              <a:t>Mesh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Dissertação de mestrado </a:t>
            </a:r>
            <a:br>
              <a:rPr lang="pt-BR" dirty="0" smtClean="0"/>
            </a:br>
            <a:r>
              <a:rPr lang="pt-BR" dirty="0" smtClean="0"/>
              <a:t>PPGCC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err="1" smtClean="0"/>
              <a:t>Sensors</a:t>
            </a:r>
            <a:r>
              <a:rPr lang="pt-BR" dirty="0" smtClean="0"/>
              <a:t> 2010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pt-BR" sz="2800" dirty="0">
                <a:latin typeface="Calibri"/>
                <a:ea typeface="Calibri"/>
                <a:cs typeface="Times New Roman"/>
              </a:rPr>
              <a:t>(GUARDALBEN 2009)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– </a:t>
            </a:r>
          </a:p>
          <a:p>
            <a:pPr marL="0" lvl="0" indent="0"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pt-BR" sz="2800" dirty="0" smtClean="0">
                <a:latin typeface="Calibri"/>
                <a:ea typeface="Calibri"/>
                <a:cs typeface="Times New Roman"/>
              </a:rPr>
              <a:t>“</a:t>
            </a:r>
            <a:r>
              <a:rPr lang="pt-BR" sz="2800" dirty="0" err="1">
                <a:latin typeface="Calibri"/>
                <a:ea typeface="Calibri"/>
                <a:cs typeface="Times New Roman"/>
              </a:rPr>
              <a:t>Auto-otimização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 e A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uto   </a:t>
            </a:r>
            <a:br>
              <a:rPr lang="pt-BR" sz="2800" dirty="0" smtClean="0">
                <a:latin typeface="Calibri"/>
                <a:ea typeface="Calibri"/>
                <a:cs typeface="Times New Roman"/>
              </a:rPr>
            </a:br>
            <a:r>
              <a:rPr lang="pt-BR" sz="2800" dirty="0" smtClean="0">
                <a:latin typeface="Calibri"/>
                <a:ea typeface="Calibri"/>
                <a:cs typeface="Times New Roman"/>
              </a:rPr>
              <a:t>Configuração 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nos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Protocolos 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de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Roteamento 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OLSR e AODV para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Redes 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em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Malha 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sem </a:t>
            </a:r>
            <a:r>
              <a:rPr lang="pt-BR" sz="2800" dirty="0" smtClean="0">
                <a:latin typeface="Calibri"/>
                <a:ea typeface="Calibri"/>
                <a:cs typeface="Times New Roman"/>
              </a:rPr>
              <a:t>Fio</a:t>
            </a:r>
            <a:r>
              <a:rPr lang="pt-BR" sz="2800" dirty="0">
                <a:latin typeface="Calibri"/>
                <a:ea typeface="Calibri"/>
                <a:cs typeface="Times New Roman"/>
              </a:rPr>
              <a:t>”.</a:t>
            </a:r>
            <a:endParaRPr lang="pt-BR" sz="2400" dirty="0">
              <a:latin typeface="Calibri"/>
              <a:ea typeface="Calibri"/>
              <a:cs typeface="Times New Roman"/>
            </a:endParaRP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144946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1900" dirty="0" smtClean="0">
              <a:solidFill>
                <a:prstClr val="black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sz="1900" dirty="0" smtClean="0">
                <a:solidFill>
                  <a:prstClr val="black"/>
                </a:solidFill>
              </a:rPr>
              <a:t>2010 </a:t>
            </a:r>
            <a:r>
              <a:rPr lang="pt-BR" sz="1900" dirty="0">
                <a:solidFill>
                  <a:prstClr val="black"/>
                </a:solidFill>
              </a:rPr>
              <a:t>- </a:t>
            </a:r>
            <a:r>
              <a:rPr lang="pt-BR" sz="1900" dirty="0" smtClean="0">
                <a:solidFill>
                  <a:prstClr val="black"/>
                </a:solidFill>
              </a:rPr>
              <a:t>GUARDALBEN</a:t>
            </a:r>
            <a:r>
              <a:rPr lang="pt-BR" sz="1900" dirty="0">
                <a:solidFill>
                  <a:prstClr val="black"/>
                </a:solidFill>
              </a:rPr>
              <a:t>, L. ; VILLALBA, L. J. G. ; BUIATI, F. ; SOBRAL, J. B. M. ; CAMPONOGARA, E. : 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1900" dirty="0">
              <a:solidFill>
                <a:prstClr val="black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sz="1900" i="1" dirty="0">
                <a:solidFill>
                  <a:srgbClr val="0070C0"/>
                </a:solidFill>
              </a:rPr>
              <a:t>Self-</a:t>
            </a:r>
            <a:r>
              <a:rPr lang="pt-BR" sz="1900" i="1" dirty="0" err="1">
                <a:solidFill>
                  <a:srgbClr val="0070C0"/>
                </a:solidFill>
              </a:rPr>
              <a:t>Configuration</a:t>
            </a:r>
            <a:r>
              <a:rPr lang="pt-BR" sz="1900" i="1" dirty="0">
                <a:solidFill>
                  <a:srgbClr val="0070C0"/>
                </a:solidFill>
              </a:rPr>
              <a:t> </a:t>
            </a:r>
            <a:r>
              <a:rPr lang="pt-BR" sz="1900" i="1" dirty="0" err="1">
                <a:solidFill>
                  <a:srgbClr val="0070C0"/>
                </a:solidFill>
              </a:rPr>
              <a:t>and</a:t>
            </a:r>
            <a:r>
              <a:rPr lang="pt-BR" sz="1900" i="1" dirty="0">
                <a:solidFill>
                  <a:srgbClr val="0070C0"/>
                </a:solidFill>
              </a:rPr>
              <a:t> Self-</a:t>
            </a:r>
            <a:r>
              <a:rPr lang="pt-BR" sz="1900" i="1" dirty="0" err="1">
                <a:solidFill>
                  <a:srgbClr val="0070C0"/>
                </a:solidFill>
              </a:rPr>
              <a:t>Optimization</a:t>
            </a:r>
            <a:r>
              <a:rPr lang="pt-BR" sz="1900" i="1" dirty="0">
                <a:solidFill>
                  <a:srgbClr val="0070C0"/>
                </a:solidFill>
              </a:rPr>
              <a:t> </a:t>
            </a:r>
            <a:r>
              <a:rPr lang="pt-BR" sz="1900" i="1" dirty="0" err="1">
                <a:solidFill>
                  <a:srgbClr val="0070C0"/>
                </a:solidFill>
              </a:rPr>
              <a:t>Process</a:t>
            </a:r>
            <a:r>
              <a:rPr lang="pt-BR" sz="1900" i="1" dirty="0">
                <a:solidFill>
                  <a:srgbClr val="0070C0"/>
                </a:solidFill>
              </a:rPr>
              <a:t> in </a:t>
            </a:r>
            <a:r>
              <a:rPr lang="pt-BR" sz="1900" i="1" dirty="0" err="1">
                <a:solidFill>
                  <a:srgbClr val="0070C0"/>
                </a:solidFill>
              </a:rPr>
              <a:t>Heterogeneous</a:t>
            </a:r>
            <a:r>
              <a:rPr lang="pt-BR" sz="1900" i="1" dirty="0">
                <a:solidFill>
                  <a:srgbClr val="0070C0"/>
                </a:solidFill>
              </a:rPr>
              <a:t> Wireless Networks</a:t>
            </a:r>
            <a:r>
              <a:rPr lang="pt-BR" sz="1900" dirty="0">
                <a:solidFill>
                  <a:prstClr val="black"/>
                </a:solidFill>
              </a:rPr>
              <a:t> (HWN</a:t>
            </a:r>
            <a:r>
              <a:rPr lang="pt-BR" sz="1900" dirty="0" smtClean="0">
                <a:solidFill>
                  <a:prstClr val="black"/>
                </a:solidFill>
              </a:rPr>
              <a:t>).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1900" dirty="0">
              <a:solidFill>
                <a:prstClr val="black"/>
              </a:solidFill>
            </a:endParaRPr>
          </a:p>
          <a:p>
            <a:pPr>
              <a:spcBef>
                <a:spcPts val="400"/>
              </a:spcBef>
              <a:buClr>
                <a:srgbClr val="2DA2BF"/>
              </a:buClr>
            </a:pPr>
            <a:r>
              <a:rPr lang="en-US" sz="2000" dirty="0"/>
              <a:t>HWN –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rede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wireless que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consiste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diversos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dispositivos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usando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diferentes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m</a:t>
            </a:r>
            <a:r>
              <a:rPr lang="pt-BR" sz="2000" dirty="0" err="1">
                <a:solidFill>
                  <a:schemeClr val="accent2">
                    <a:lumMod val="75000"/>
                  </a:schemeClr>
                </a:solidFill>
              </a:rPr>
              <a:t>étodos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 de conexão física (RAT), para acessar uma rede de comunicação baseada em sinais de rádio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t-BR" sz="1900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sz="19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6261"/>
            <a:ext cx="1080517" cy="103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6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Heterogêneas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Sensors</a:t>
            </a:r>
            <a:r>
              <a:rPr lang="pt-BR" dirty="0" smtClean="0"/>
              <a:t> 2010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pt-BR" dirty="0" err="1"/>
              <a:t>étodos</a:t>
            </a:r>
            <a:r>
              <a:rPr lang="pt-BR" dirty="0"/>
              <a:t> de conexão física (RAT),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2010 </a:t>
            </a:r>
            <a:r>
              <a:rPr lang="pt-BR" dirty="0"/>
              <a:t>- (GUARDALBEN </a:t>
            </a:r>
            <a:r>
              <a:rPr lang="pt-BR" dirty="0" smtClean="0"/>
              <a:t>2010)  </a:t>
            </a:r>
            <a:r>
              <a:rPr lang="pt-BR" dirty="0"/>
              <a:t>GUARDALBEN, L. ; VILLALBA, L. J. G. ; BUIATI, F. ; SOBRAL, J. B. M. ; CAMPONOGARA, E. :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Self-</a:t>
            </a:r>
            <a:r>
              <a:rPr lang="pt-BR" dirty="0" err="1" smtClean="0"/>
              <a:t>Configuration</a:t>
            </a:r>
            <a:r>
              <a:rPr lang="pt-BR" dirty="0" smtClean="0"/>
              <a:t> </a:t>
            </a:r>
            <a:r>
              <a:rPr lang="pt-BR" dirty="0" err="1"/>
              <a:t>and</a:t>
            </a:r>
            <a:r>
              <a:rPr lang="pt-BR" dirty="0"/>
              <a:t> Self-</a:t>
            </a:r>
            <a:r>
              <a:rPr lang="pt-BR" dirty="0" err="1"/>
              <a:t>Optimization</a:t>
            </a:r>
            <a:r>
              <a:rPr lang="pt-BR" dirty="0"/>
              <a:t> </a:t>
            </a:r>
            <a:r>
              <a:rPr lang="pt-BR" dirty="0" err="1"/>
              <a:t>Process</a:t>
            </a:r>
            <a:r>
              <a:rPr lang="pt-BR" dirty="0"/>
              <a:t> in </a:t>
            </a:r>
            <a:r>
              <a:rPr lang="pt-BR" dirty="0" err="1"/>
              <a:t>Heterogeneous</a:t>
            </a:r>
            <a:r>
              <a:rPr lang="pt-BR" dirty="0"/>
              <a:t> Wireless </a:t>
            </a:r>
            <a:r>
              <a:rPr lang="pt-BR" dirty="0" smtClean="0"/>
              <a:t>Networks (HWN). </a:t>
            </a:r>
          </a:p>
          <a:p>
            <a:endParaRPr lang="pt-BR" dirty="0"/>
          </a:p>
          <a:p>
            <a:r>
              <a:rPr lang="pt-BR" dirty="0" err="1" smtClean="0"/>
              <a:t>Sensors</a:t>
            </a:r>
            <a:r>
              <a:rPr lang="pt-BR" dirty="0" smtClean="0"/>
              <a:t> </a:t>
            </a:r>
            <a:r>
              <a:rPr lang="pt-BR" dirty="0"/>
              <a:t>2010, 11(1), </a:t>
            </a:r>
            <a:r>
              <a:rPr lang="pt-BR" dirty="0" smtClean="0"/>
              <a:t>425-454; doi:10.3390/s110100425.</a:t>
            </a:r>
          </a:p>
          <a:p>
            <a:pPr marL="109728" indent="0">
              <a:buNone/>
            </a:pPr>
            <a:r>
              <a:rPr lang="pt-BR" dirty="0" smtClean="0"/>
              <a:t> 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HWN – </a:t>
            </a:r>
            <a:r>
              <a:rPr lang="en-US" dirty="0" err="1" smtClean="0"/>
              <a:t>rede</a:t>
            </a:r>
            <a:r>
              <a:rPr lang="en-US" dirty="0" smtClean="0"/>
              <a:t> wireless que </a:t>
            </a:r>
            <a:r>
              <a:rPr lang="en-US" dirty="0" err="1" smtClean="0"/>
              <a:t>consiste</a:t>
            </a:r>
            <a:r>
              <a:rPr lang="en-US" dirty="0" smtClean="0"/>
              <a:t> de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m</a:t>
            </a:r>
            <a:r>
              <a:rPr lang="pt-BR" dirty="0" err="1" smtClean="0"/>
              <a:t>étodos</a:t>
            </a:r>
            <a:r>
              <a:rPr lang="pt-BR" dirty="0" smtClean="0"/>
              <a:t> de conexão física (RAT), para acessar uma rede de comunicação baseada em sinais de rádio.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109728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65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sz="3600" dirty="0" smtClean="0"/>
          </a:p>
          <a:p>
            <a:endParaRPr lang="pt-BR" sz="3600" dirty="0" smtClean="0"/>
          </a:p>
          <a:p>
            <a:r>
              <a:rPr lang="pt-BR" sz="3600" dirty="0" smtClean="0"/>
              <a:t>47 Orientações concluídas.</a:t>
            </a:r>
            <a:br>
              <a:rPr lang="pt-BR" sz="3600" dirty="0" smtClean="0"/>
            </a:br>
            <a:endParaRPr lang="pt-BR" sz="3600" dirty="0" smtClean="0"/>
          </a:p>
          <a:p>
            <a:r>
              <a:rPr lang="pt-BR" sz="3600" dirty="0" smtClean="0"/>
              <a:t>17 alunos </a:t>
            </a:r>
            <a:r>
              <a:rPr lang="pt-BR" sz="3600" dirty="0" smtClean="0">
                <a:solidFill>
                  <a:srgbClr val="0000FF"/>
                </a:solidFill>
              </a:rPr>
              <a:t>notáveis</a:t>
            </a:r>
            <a:r>
              <a:rPr lang="pt-BR" sz="3600" dirty="0" smtClean="0"/>
              <a:t> publicaram.</a:t>
            </a:r>
          </a:p>
          <a:p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Orientações de Mestrado 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PPGCC-UFSC</a:t>
            </a:r>
            <a:endParaRPr lang="pt-B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512168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5121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16" y="174208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Doutorado = 8</a:t>
            </a:r>
          </a:p>
          <a:p>
            <a:endParaRPr lang="pt-BR" dirty="0" smtClean="0"/>
          </a:p>
          <a:p>
            <a:r>
              <a:rPr lang="pt-BR" dirty="0" smtClean="0"/>
              <a:t>Qualificação para Doutorado = 8</a:t>
            </a:r>
          </a:p>
          <a:p>
            <a:endParaRPr lang="pt-BR" dirty="0"/>
          </a:p>
          <a:p>
            <a:r>
              <a:rPr lang="pt-BR" dirty="0" smtClean="0"/>
              <a:t>Mestrado = 89</a:t>
            </a:r>
          </a:p>
          <a:p>
            <a:endParaRPr lang="pt-BR" dirty="0"/>
          </a:p>
          <a:p>
            <a:r>
              <a:rPr lang="pt-BR" dirty="0" smtClean="0"/>
              <a:t>Trabalhos de Conclusão de Curso de Graduação = 50</a:t>
            </a:r>
          </a:p>
          <a:p>
            <a:endParaRPr lang="pt-BR" dirty="0"/>
          </a:p>
          <a:p>
            <a:r>
              <a:rPr lang="pt-BR" dirty="0" smtClean="0"/>
              <a:t>Concursos Públicos = 7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974" y="269777"/>
            <a:ext cx="8229600" cy="1143000"/>
          </a:xfrm>
        </p:spPr>
        <p:txBody>
          <a:bodyPr/>
          <a:lstStyle/>
          <a:p>
            <a:r>
              <a:rPr lang="pt-BR" dirty="0" smtClean="0"/>
              <a:t>Participação em Bancas  </a:t>
            </a:r>
            <a:endParaRPr lang="pt-B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13176"/>
            <a:ext cx="1258763" cy="72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085184"/>
            <a:ext cx="1690811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3824288"/>
            <a:ext cx="1258764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535"/>
            <a:ext cx="1298897" cy="13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068960"/>
            <a:ext cx="7920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90" y="1340768"/>
            <a:ext cx="1087819" cy="85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2198844"/>
            <a:ext cx="1125662" cy="87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878582" cy="99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11859"/>
            <a:ext cx="1512167" cy="4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pt-BR" dirty="0"/>
              <a:t>1996 : VII Simpósio Brasileiro de Informática na Educação. </a:t>
            </a:r>
            <a:endParaRPr lang="pt-BR" dirty="0" smtClean="0"/>
          </a:p>
          <a:p>
            <a:endParaRPr lang="pt-BR" dirty="0"/>
          </a:p>
          <a:p>
            <a:r>
              <a:rPr lang="pt-BR" dirty="0"/>
              <a:t>1997 : XXIV SEMISH'1997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en-US" dirty="0" smtClean="0"/>
              <a:t>1999 : </a:t>
            </a:r>
            <a:r>
              <a:rPr lang="en-US" i="1" dirty="0" smtClean="0"/>
              <a:t>IFIP/IEEE International Symposium on Integrated Network Management.</a:t>
            </a:r>
          </a:p>
          <a:p>
            <a:endParaRPr lang="en-US" i="1" dirty="0"/>
          </a:p>
          <a:p>
            <a:r>
              <a:rPr lang="pt-BR" dirty="0" smtClean="0"/>
              <a:t>2003 : </a:t>
            </a:r>
            <a:r>
              <a:rPr lang="pt-BR" i="1" dirty="0" smtClean="0"/>
              <a:t>IEEE MASCOTS </a:t>
            </a:r>
            <a:r>
              <a:rPr lang="pt-BR" dirty="0" smtClean="0"/>
              <a:t>– </a:t>
            </a:r>
            <a:r>
              <a:rPr lang="pt-BR" i="1" dirty="0" err="1" smtClean="0"/>
              <a:t>International</a:t>
            </a:r>
            <a:r>
              <a:rPr lang="pt-BR" i="1" dirty="0" smtClean="0"/>
              <a:t> </a:t>
            </a:r>
            <a:r>
              <a:rPr lang="pt-BR" i="1" dirty="0" err="1" smtClean="0"/>
              <a:t>Symposium</a:t>
            </a:r>
            <a:r>
              <a:rPr lang="pt-BR" i="1" dirty="0" smtClean="0"/>
              <a:t> </a:t>
            </a:r>
            <a:r>
              <a:rPr lang="pt-BR" i="1" dirty="0" err="1" smtClean="0"/>
              <a:t>on</a:t>
            </a:r>
            <a:r>
              <a:rPr lang="pt-BR" i="1" dirty="0" smtClean="0"/>
              <a:t> </a:t>
            </a:r>
            <a:r>
              <a:rPr lang="pt-BR" i="1" dirty="0" err="1" smtClean="0"/>
              <a:t>Modelling</a:t>
            </a:r>
            <a:r>
              <a:rPr lang="pt-BR" i="1" dirty="0" smtClean="0"/>
              <a:t>, </a:t>
            </a:r>
            <a:r>
              <a:rPr lang="pt-BR" i="1" dirty="0" err="1" smtClean="0"/>
              <a:t>Analysis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Simulation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Computer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Telecommunications</a:t>
            </a:r>
            <a:r>
              <a:rPr lang="pt-BR" i="1" dirty="0" smtClean="0"/>
              <a:t> Systems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de Artigos</a:t>
            </a:r>
            <a:endParaRPr lang="pt-BR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07" y="2276872"/>
            <a:ext cx="10801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1080120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91" y="332656"/>
            <a:ext cx="13049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20" y="3861048"/>
            <a:ext cx="1238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2005-2010 : Participação no </a:t>
            </a:r>
            <a:r>
              <a:rPr lang="pt-BR" dirty="0" smtClean="0">
                <a:solidFill>
                  <a:srgbClr val="0000FF"/>
                </a:solidFill>
              </a:rPr>
              <a:t>Comitê de Programa do I2TS</a:t>
            </a:r>
            <a:r>
              <a:rPr lang="pt-BR" dirty="0" smtClean="0"/>
              <a:t> (</a:t>
            </a:r>
            <a:r>
              <a:rPr lang="pt-BR" i="1" dirty="0" err="1" smtClean="0">
                <a:solidFill>
                  <a:srgbClr val="0070C0"/>
                </a:solidFill>
              </a:rPr>
              <a:t>International</a:t>
            </a:r>
            <a:r>
              <a:rPr lang="pt-BR" i="1" dirty="0" smtClean="0">
                <a:solidFill>
                  <a:srgbClr val="0070C0"/>
                </a:solidFill>
              </a:rPr>
              <a:t> </a:t>
            </a:r>
            <a:r>
              <a:rPr lang="pt-BR" i="1" dirty="0" err="1" smtClean="0">
                <a:solidFill>
                  <a:srgbClr val="0070C0"/>
                </a:solidFill>
              </a:rPr>
              <a:t>Information</a:t>
            </a:r>
            <a:r>
              <a:rPr lang="pt-BR" i="1" dirty="0" smtClean="0">
                <a:solidFill>
                  <a:srgbClr val="0070C0"/>
                </a:solidFill>
              </a:rPr>
              <a:t> </a:t>
            </a:r>
            <a:r>
              <a:rPr lang="pt-BR" i="1" dirty="0" err="1" smtClean="0">
                <a:solidFill>
                  <a:srgbClr val="0070C0"/>
                </a:solidFill>
              </a:rPr>
              <a:t>and</a:t>
            </a:r>
            <a:r>
              <a:rPr lang="pt-BR" i="1" dirty="0" smtClean="0">
                <a:solidFill>
                  <a:srgbClr val="0070C0"/>
                </a:solidFill>
              </a:rPr>
              <a:t> </a:t>
            </a:r>
            <a:r>
              <a:rPr lang="pt-BR" i="1" dirty="0" err="1" smtClean="0">
                <a:solidFill>
                  <a:srgbClr val="0070C0"/>
                </a:solidFill>
              </a:rPr>
              <a:t>Telecommunication</a:t>
            </a:r>
            <a:r>
              <a:rPr lang="pt-BR" i="1" dirty="0" smtClean="0">
                <a:solidFill>
                  <a:srgbClr val="0070C0"/>
                </a:solidFill>
              </a:rPr>
              <a:t> </a:t>
            </a:r>
            <a:r>
              <a:rPr lang="pt-BR" i="1" dirty="0" err="1" smtClean="0">
                <a:solidFill>
                  <a:srgbClr val="0070C0"/>
                </a:solidFill>
              </a:rPr>
              <a:t>Symposium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r>
              <a:rPr lang="pt-BR" dirty="0" smtClean="0"/>
              <a:t>2003-2007 : Participação no </a:t>
            </a:r>
            <a:r>
              <a:rPr lang="pt-BR" dirty="0" smtClean="0">
                <a:solidFill>
                  <a:srgbClr val="0000FF"/>
                </a:solidFill>
              </a:rPr>
              <a:t>Comitê de Programa do ICEIS </a:t>
            </a:r>
            <a:r>
              <a:rPr lang="pt-BR" dirty="0" smtClean="0"/>
              <a:t>(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International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Conference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Enterprise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Information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Systems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de Artigos</a:t>
            </a:r>
            <a:endParaRPr lang="pt-B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17" y="447307"/>
            <a:ext cx="177015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57192"/>
            <a:ext cx="2202197" cy="50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2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478349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2008 </a:t>
            </a:r>
            <a:r>
              <a:rPr lang="pt-BR" dirty="0"/>
              <a:t>: IEEE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r>
              <a:rPr lang="pt-BR" dirty="0"/>
              <a:t> </a:t>
            </a:r>
            <a:r>
              <a:rPr lang="pt-BR" dirty="0" err="1"/>
              <a:t>Transations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2013-2014 : </a:t>
            </a:r>
            <a:r>
              <a:rPr lang="pt-BR" i="1" dirty="0"/>
              <a:t>CIAWI - Conferência Ibero Americana</a:t>
            </a:r>
            <a:r>
              <a:rPr lang="pt-BR" dirty="0"/>
              <a:t> - WWW/Internet (evento para </a:t>
            </a:r>
            <a:r>
              <a:rPr lang="pt-BR" dirty="0" smtClean="0"/>
              <a:t>graduandos).</a:t>
            </a:r>
          </a:p>
          <a:p>
            <a:endParaRPr lang="pt-BR" dirty="0"/>
          </a:p>
          <a:p>
            <a:r>
              <a:rPr lang="pt-BR" dirty="0" smtClean="0"/>
              <a:t>2014 :  JISTEM - </a:t>
            </a:r>
            <a:r>
              <a:rPr lang="en-US" i="1" dirty="0" smtClean="0"/>
              <a:t>Journal of Information Systems and </a:t>
            </a:r>
            <a:r>
              <a:rPr lang="en-US" i="1" dirty="0" err="1" smtClean="0"/>
              <a:t>Tecnology</a:t>
            </a:r>
            <a:r>
              <a:rPr lang="en-US" i="1" dirty="0" smtClean="0"/>
              <a:t> Management</a:t>
            </a:r>
            <a:r>
              <a:rPr lang="en-US" dirty="0" smtClean="0"/>
              <a:t>, USP, </a:t>
            </a:r>
            <a:r>
              <a:rPr lang="en-US" dirty="0" err="1" smtClean="0"/>
              <a:t>Brasil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de Artigos</a:t>
            </a:r>
            <a:endParaRPr lang="pt-B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56792"/>
            <a:ext cx="1368152" cy="92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78" y="3741331"/>
            <a:ext cx="336155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28" y="5527751"/>
            <a:ext cx="1610833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686" y="3399891"/>
            <a:ext cx="3048000" cy="149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0813" y="1785959"/>
            <a:ext cx="4038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err="1" smtClean="0"/>
              <a:t>Mudança</a:t>
            </a:r>
            <a:r>
              <a:rPr lang="en-US" sz="3100" dirty="0" smtClean="0"/>
              <a:t>  no </a:t>
            </a:r>
            <a:r>
              <a:rPr lang="en-US" sz="3100" dirty="0" err="1" smtClean="0"/>
              <a:t>Ensino</a:t>
            </a:r>
            <a:r>
              <a:rPr lang="en-US" sz="3100" dirty="0" smtClean="0"/>
              <a:t> de </a:t>
            </a:r>
            <a:r>
              <a:rPr lang="en-US" sz="3100" dirty="0" err="1" smtClean="0"/>
              <a:t>Programação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</a:t>
            </a:r>
            <a:r>
              <a:rPr lang="en-US" sz="3100" dirty="0" smtClean="0"/>
              <a:t>IBM 1130 / IBM </a:t>
            </a:r>
            <a:r>
              <a:rPr lang="en-US" sz="3100" dirty="0" smtClean="0"/>
              <a:t>360    </a:t>
            </a:r>
            <a:r>
              <a:rPr lang="en-US" sz="3100" dirty="0" smtClean="0"/>
              <a:t>     IBM </a:t>
            </a:r>
            <a:r>
              <a:rPr lang="en-US" sz="3100" dirty="0" smtClean="0"/>
              <a:t>4341</a:t>
            </a:r>
            <a:endParaRPr lang="pt-BR" sz="3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26" y="4149080"/>
            <a:ext cx="3279775" cy="18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105150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7" y="5229200"/>
            <a:ext cx="3105150" cy="150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69" y="1844824"/>
            <a:ext cx="3279775" cy="178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0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2002 </a:t>
            </a:r>
            <a:r>
              <a:rPr lang="pt-BR" dirty="0" smtClean="0"/>
              <a:t>- Editor das </a:t>
            </a:r>
            <a:r>
              <a:rPr lang="pt-BR" i="1" dirty="0" err="1" smtClean="0">
                <a:solidFill>
                  <a:srgbClr val="0000FF"/>
                </a:solidFill>
              </a:rPr>
              <a:t>Proceedings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of</a:t>
            </a:r>
            <a:r>
              <a:rPr lang="pt-BR" i="1" dirty="0" smtClean="0">
                <a:solidFill>
                  <a:srgbClr val="0000FF"/>
                </a:solidFill>
              </a:rPr>
              <a:t> Workshop </a:t>
            </a:r>
            <a:r>
              <a:rPr lang="pt-BR" i="1" dirty="0" err="1" smtClean="0">
                <a:solidFill>
                  <a:srgbClr val="0000FF"/>
                </a:solidFill>
              </a:rPr>
              <a:t>on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Distributed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Computing</a:t>
            </a:r>
            <a:r>
              <a:rPr lang="pt-BR" i="1" dirty="0" smtClean="0">
                <a:solidFill>
                  <a:srgbClr val="0000FF"/>
                </a:solidFill>
              </a:rPr>
              <a:t> </a:t>
            </a:r>
            <a:r>
              <a:rPr lang="pt-BR" i="1" dirty="0" err="1" smtClean="0">
                <a:solidFill>
                  <a:srgbClr val="0000FF"/>
                </a:solidFill>
              </a:rPr>
              <a:t>and</a:t>
            </a:r>
            <a:r>
              <a:rPr lang="pt-BR" i="1" dirty="0" smtClean="0">
                <a:solidFill>
                  <a:srgbClr val="0000FF"/>
                </a:solidFill>
              </a:rPr>
              <a:t> Agent Tech</a:t>
            </a:r>
            <a:r>
              <a:rPr lang="pt-BR" i="1" dirty="0">
                <a:solidFill>
                  <a:srgbClr val="0000FF"/>
                </a:solidFill>
              </a:rPr>
              <a:t>nologies</a:t>
            </a:r>
            <a:r>
              <a:rPr lang="pt-BR" dirty="0"/>
              <a:t>, MASCOTS 2002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2002 - Prefixo </a:t>
            </a:r>
            <a:r>
              <a:rPr lang="pt-BR" dirty="0"/>
              <a:t>Editorial </a:t>
            </a:r>
            <a:r>
              <a:rPr lang="pt-BR" dirty="0" smtClean="0"/>
              <a:t>Agência Brasileira do </a:t>
            </a:r>
            <a:r>
              <a:rPr lang="pt-BR" dirty="0"/>
              <a:t>ISBN </a:t>
            </a:r>
            <a:r>
              <a:rPr lang="pt-BR" dirty="0" smtClean="0"/>
              <a:t>  =  </a:t>
            </a:r>
            <a:r>
              <a:rPr lang="pt-BR" dirty="0" smtClean="0">
                <a:solidFill>
                  <a:srgbClr val="0000FF"/>
                </a:solidFill>
              </a:rPr>
              <a:t>902995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                  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Atividades Editoriais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4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Atividades Editoriais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Dezembro</a:t>
            </a:r>
            <a:r>
              <a:rPr lang="en-US" dirty="0" smtClean="0"/>
              <a:t> de 2015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ISBN 978-85-902995-2-3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pt-BR" dirty="0"/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://repositorio.ufsc.br/xmlui/handle/123456789/157316</a:t>
            </a:r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SÉRIE PENSAMENTO MATEMÁTICO @ CIÊNCIA COMPUTAÇÃO</a:t>
            </a:r>
          </a:p>
          <a:p>
            <a:pPr lvl="0">
              <a:buClr>
                <a:srgbClr val="2DA2BF"/>
              </a:buClr>
            </a:pPr>
            <a:r>
              <a:rPr lang="pt-BR" dirty="0" smtClean="0">
                <a:solidFill>
                  <a:srgbClr val="0000FF"/>
                </a:solidFill>
              </a:rPr>
              <a:t>Volume </a:t>
            </a:r>
            <a:r>
              <a:rPr lang="pt-BR" dirty="0">
                <a:solidFill>
                  <a:srgbClr val="0000FF"/>
                </a:solidFill>
              </a:rPr>
              <a:t>I: </a:t>
            </a:r>
            <a:endParaRPr lang="pt-BR" dirty="0" smtClean="0">
              <a:solidFill>
                <a:srgbClr val="0000FF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Dos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Primórdios da Matemática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aos Sistemas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Formais da Computação</a:t>
            </a:r>
          </a:p>
          <a:p>
            <a:pPr lvl="0">
              <a:buClr>
                <a:srgbClr val="2DA2BF"/>
              </a:buClr>
            </a:pPr>
            <a:r>
              <a:rPr lang="pt-BR" dirty="0">
                <a:solidFill>
                  <a:prstClr val="black"/>
                </a:solidFill>
              </a:rPr>
              <a:t>João Bosco M. Sobral</a:t>
            </a:r>
          </a:p>
          <a:p>
            <a:pPr lvl="0">
              <a:buClr>
                <a:srgbClr val="2DA2BF"/>
              </a:buClr>
            </a:pPr>
            <a:r>
              <a:rPr lang="pt-BR" dirty="0">
                <a:solidFill>
                  <a:prstClr val="black"/>
                </a:solidFill>
              </a:rPr>
              <a:t>EDIÇÃO DO AUTOR</a:t>
            </a:r>
          </a:p>
          <a:p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8250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3096344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Atividades Editoriais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Dezembro</a:t>
            </a:r>
            <a:r>
              <a:rPr lang="en-US" dirty="0" smtClean="0"/>
              <a:t> de 2015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pt-BR" sz="2000" dirty="0" smtClean="0"/>
          </a:p>
          <a:p>
            <a:r>
              <a:rPr lang="pt-BR" sz="2000" dirty="0"/>
              <a:t> </a:t>
            </a:r>
            <a:r>
              <a:rPr lang="pt-BR" sz="2000" dirty="0" smtClean="0"/>
              <a:t>  </a:t>
            </a:r>
            <a:r>
              <a:rPr lang="pt-BR" sz="2000" b="1" dirty="0" smtClean="0"/>
              <a:t>ISBN 978-85-902995-3-0</a:t>
            </a:r>
            <a:endParaRPr lang="pt-BR" sz="2000" b="1" dirty="0"/>
          </a:p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>
              <a:buClr>
                <a:srgbClr val="2DA2BF"/>
              </a:buClr>
            </a:pPr>
            <a:endParaRPr lang="pt-BR" dirty="0" smtClean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 smtClean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 smtClean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endParaRPr lang="pt-BR" dirty="0" smtClean="0">
              <a:solidFill>
                <a:srgbClr val="0000FF"/>
              </a:solidFill>
              <a:hlinkClick r:id="rId2"/>
            </a:endParaRPr>
          </a:p>
          <a:p>
            <a:pPr>
              <a:buClr>
                <a:srgbClr val="2DA2BF"/>
              </a:buClr>
            </a:pPr>
            <a:r>
              <a:rPr lang="pt-BR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pt-BR" dirty="0">
                <a:solidFill>
                  <a:srgbClr val="0000FF"/>
                </a:solidFill>
                <a:hlinkClick r:id="rId2"/>
              </a:rPr>
              <a:t>://</a:t>
            </a:r>
            <a:r>
              <a:rPr lang="pt-BR" dirty="0" smtClean="0">
                <a:solidFill>
                  <a:srgbClr val="0000FF"/>
                </a:solidFill>
                <a:hlinkClick r:id="rId2"/>
              </a:rPr>
              <a:t>repositorio.ufsc.br/xmlui/handle/123456789/1573167</a:t>
            </a:r>
            <a:endParaRPr lang="pt-BR" dirty="0">
              <a:solidFill>
                <a:srgbClr val="0000FF"/>
              </a:solidFill>
            </a:endParaRPr>
          </a:p>
          <a:p>
            <a:endParaRPr lang="pt-BR" dirty="0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008" y="1196752"/>
            <a:ext cx="4257799" cy="3941763"/>
          </a:xfrm>
        </p:spPr>
        <p:txBody>
          <a:bodyPr>
            <a:normAutofit lnSpcReduction="10000"/>
          </a:bodyPr>
          <a:lstStyle/>
          <a:p>
            <a:pPr marL="109728" indent="0">
              <a:buClr>
                <a:srgbClr val="2DA2BF"/>
              </a:buClr>
              <a:buNone/>
            </a:pPr>
            <a:endParaRPr lang="pt-BR" dirty="0">
              <a:solidFill>
                <a:prstClr val="black"/>
              </a:solidFill>
            </a:endParaRPr>
          </a:p>
          <a:p>
            <a:pPr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SÉRIE </a:t>
            </a:r>
            <a:r>
              <a:rPr lang="pt-BR" dirty="0">
                <a:solidFill>
                  <a:prstClr val="black"/>
                </a:solidFill>
              </a:rPr>
              <a:t>PENSAMENTO MATEMÁTICO @ CIÊNCIA </a:t>
            </a:r>
            <a:r>
              <a:rPr lang="pt-BR" dirty="0" smtClean="0">
                <a:solidFill>
                  <a:prstClr val="black"/>
                </a:solidFill>
              </a:rPr>
              <a:t>COMPUTAÇÃO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dirty="0" smtClean="0">
                <a:solidFill>
                  <a:srgbClr val="0000FF"/>
                </a:solidFill>
              </a:rPr>
              <a:t>Volume II</a:t>
            </a:r>
            <a:endParaRPr lang="pt-BR" dirty="0">
              <a:solidFill>
                <a:srgbClr val="0000FF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Da </a:t>
            </a:r>
            <a:r>
              <a:rPr lang="pt-BR" i="1" dirty="0" err="1">
                <a:solidFill>
                  <a:schemeClr val="accent2">
                    <a:lumMod val="75000"/>
                  </a:schemeClr>
                </a:solidFill>
              </a:rPr>
              <a:t>Computabilidade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 Formal às Máquinas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Programáveis</a:t>
            </a:r>
            <a:r>
              <a:rPr lang="pt-BR" i="1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João Bosco M. Sobral</a:t>
            </a:r>
          </a:p>
          <a:p>
            <a:pPr>
              <a:spcBef>
                <a:spcPts val="400"/>
              </a:spcBef>
              <a:buClr>
                <a:srgbClr val="2DA2BF"/>
              </a:buClr>
            </a:pPr>
            <a:r>
              <a:rPr lang="pt-BR" dirty="0">
                <a:solidFill>
                  <a:prstClr val="black"/>
                </a:solidFill>
              </a:rPr>
              <a:t>EDIÇÃO DO </a:t>
            </a:r>
            <a:r>
              <a:rPr lang="pt-BR" dirty="0" smtClean="0">
                <a:solidFill>
                  <a:prstClr val="black"/>
                </a:solidFill>
              </a:rPr>
              <a:t>AUTOR</a:t>
            </a:r>
            <a:endParaRPr lang="pt-BR" i="1" dirty="0" smtClean="0">
              <a:solidFill>
                <a:prstClr val="black"/>
              </a:solidFill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</a:pPr>
            <a:endParaRPr lang="pt-B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84300"/>
            <a:ext cx="31683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4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pt-BR" sz="2600" dirty="0" smtClean="0"/>
              <a:t>2 Capítulos de livros</a:t>
            </a:r>
          </a:p>
          <a:p>
            <a:endParaRPr lang="pt-BR" sz="2600" dirty="0"/>
          </a:p>
          <a:p>
            <a:r>
              <a:rPr lang="pt-BR" sz="2600" dirty="0" smtClean="0"/>
              <a:t>2 Livros</a:t>
            </a:r>
          </a:p>
          <a:p>
            <a:endParaRPr lang="pt-BR" sz="2600" dirty="0"/>
          </a:p>
          <a:p>
            <a:r>
              <a:rPr lang="pt-BR" sz="2600" dirty="0"/>
              <a:t>7</a:t>
            </a:r>
            <a:r>
              <a:rPr lang="pt-BR" sz="2600" dirty="0" smtClean="0"/>
              <a:t> </a:t>
            </a:r>
            <a:r>
              <a:rPr lang="pt-BR" sz="2600" dirty="0" smtClean="0"/>
              <a:t>artigos em periódicos</a:t>
            </a:r>
          </a:p>
          <a:p>
            <a:endParaRPr lang="pt-BR" sz="2600" dirty="0"/>
          </a:p>
          <a:p>
            <a:r>
              <a:rPr lang="pt-BR" sz="2600" dirty="0" smtClean="0"/>
              <a:t>34 artigos em eventos nacionais e internacionais.</a:t>
            </a:r>
          </a:p>
          <a:p>
            <a:endParaRPr lang="pt-BR" sz="2600" dirty="0"/>
          </a:p>
          <a:p>
            <a:r>
              <a:rPr lang="pt-BR" sz="2600" dirty="0" smtClean="0"/>
              <a:t>6 resumos expandidos em anais de congressos.</a:t>
            </a:r>
          </a:p>
          <a:p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Publicações</a:t>
            </a:r>
            <a:endParaRPr lang="pt-B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0532"/>
            <a:ext cx="1368152" cy="176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8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MACHADO, Renato </a:t>
            </a:r>
            <a:r>
              <a:rPr lang="pt-BR" dirty="0" err="1" smtClean="0">
                <a:solidFill>
                  <a:srgbClr val="0000FF"/>
                </a:solidFill>
              </a:rPr>
              <a:t>Bobsin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smtClean="0"/>
              <a:t>; SOBRAL, J. B. M. ; BODNAR, Lucas Marcus . 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SIA-DI (2005) -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Um Sistema de Detecção de Intrusão (IDS) baseado em Imunologia Artificial e Agentes Móveis</a:t>
            </a:r>
            <a:r>
              <a:rPr lang="pt-BR" dirty="0" smtClean="0"/>
              <a:t>. </a:t>
            </a:r>
            <a:r>
              <a:rPr lang="pt-BR" dirty="0" smtClean="0">
                <a:solidFill>
                  <a:srgbClr val="0070C0"/>
                </a:solidFill>
              </a:rPr>
              <a:t>Uma nova versão é produzida em 2014.</a:t>
            </a:r>
          </a:p>
          <a:p>
            <a:endParaRPr lang="pt-BR" dirty="0"/>
          </a:p>
          <a:p>
            <a:r>
              <a:rPr lang="pt-BR" dirty="0" smtClean="0"/>
              <a:t>Em 26 de Fevereiro de 2016.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Registro INPI </a:t>
            </a:r>
            <a:r>
              <a:rPr lang="pt-BR" dirty="0" smtClean="0"/>
              <a:t>(BR 51 2016 000190 9 de 26/02/2016).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Registro </a:t>
            </a:r>
            <a:r>
              <a:rPr lang="pt-BR" dirty="0" smtClean="0"/>
              <a:t>de Programa de Computador </a:t>
            </a:r>
            <a:r>
              <a:rPr lang="pt-BR" dirty="0"/>
              <a:t> </a:t>
            </a:r>
            <a:r>
              <a:rPr lang="pt-BR" dirty="0" smtClean="0"/>
              <a:t>INPI</a:t>
            </a:r>
            <a:endParaRPr lang="pt-BR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0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ATIVIDADES DE EXTENSÃO</a:t>
            </a:r>
            <a:endParaRPr lang="pt-BR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45024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0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Atividades de Extensão (1985-2003) - </a:t>
            </a:r>
            <a:r>
              <a:rPr lang="pt-BR" dirty="0" smtClean="0">
                <a:solidFill>
                  <a:srgbClr val="0070C0"/>
                </a:solidFill>
              </a:rPr>
              <a:t>Cursos de Curta Duração</a:t>
            </a:r>
            <a:r>
              <a:rPr lang="pt-BR" dirty="0" smtClean="0"/>
              <a:t> ministrados e coordenados.</a:t>
            </a:r>
          </a:p>
          <a:p>
            <a:endParaRPr lang="pt-BR" dirty="0"/>
          </a:p>
          <a:p>
            <a:r>
              <a:rPr lang="pt-BR" dirty="0" smtClean="0"/>
              <a:t>Atividades de Extensão (2004-2005) -  Projeto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Agendamento de Consultas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Atividades de Extensão 2011 - </a:t>
            </a:r>
            <a:r>
              <a:rPr lang="pt-BR" dirty="0">
                <a:solidFill>
                  <a:srgbClr val="0000FF"/>
                </a:solidFill>
              </a:rPr>
              <a:t>Projeto </a:t>
            </a:r>
            <a:r>
              <a:rPr lang="pt-BR" dirty="0" smtClean="0">
                <a:solidFill>
                  <a:srgbClr val="0000FF"/>
                </a:solidFill>
              </a:rPr>
              <a:t>EDUGRAF para </a:t>
            </a:r>
            <a:r>
              <a:rPr lang="pt-BR" dirty="0">
                <a:solidFill>
                  <a:srgbClr val="0000FF"/>
                </a:solidFill>
              </a:rPr>
              <a:t>Deficientes Visuais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de Extensão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195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1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DA2BF"/>
              </a:buClr>
            </a:pPr>
            <a:r>
              <a:rPr lang="pt-BR" sz="2500" dirty="0" smtClean="0">
                <a:solidFill>
                  <a:prstClr val="black"/>
                </a:solidFill>
              </a:rPr>
              <a:t>Atividades </a:t>
            </a:r>
            <a:r>
              <a:rPr lang="pt-BR" sz="2500" dirty="0">
                <a:solidFill>
                  <a:prstClr val="black"/>
                </a:solidFill>
              </a:rPr>
              <a:t>de Extensão 2011 - O Projeto </a:t>
            </a:r>
            <a:r>
              <a:rPr lang="pt-BR" sz="2500" dirty="0">
                <a:solidFill>
                  <a:srgbClr val="0000FF"/>
                </a:solidFill>
                <a:hlinkClick r:id="rId2"/>
              </a:rPr>
              <a:t>Computação no Ensino Fundamental</a:t>
            </a:r>
            <a:r>
              <a:rPr lang="pt-BR" sz="2500" dirty="0">
                <a:solidFill>
                  <a:prstClr val="black"/>
                </a:solidFill>
              </a:rPr>
              <a:t>, DEB-CAPES.</a:t>
            </a:r>
          </a:p>
          <a:p>
            <a:pPr lvl="0">
              <a:buClr>
                <a:srgbClr val="2DA2BF"/>
              </a:buClr>
            </a:pPr>
            <a:endParaRPr lang="pt-BR" sz="25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Computação no Ensino Fundamental – EBIAS 2011</a:t>
            </a:r>
            <a:endParaRPr lang="pt-BR" dirty="0"/>
          </a:p>
        </p:txBody>
      </p:sp>
      <p:pic>
        <p:nvPicPr>
          <p:cNvPr id="3074" name="Picture 2" descr="C:\Users\Joao Bosco M. Sobral\Pictures\Minhas digitalizações\CEF-EBias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53416" y="434960"/>
            <a:ext cx="4493152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Atividades de Administração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51" y="3573016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7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Professor típico de sala-de-aula e ensino prático de laboratório em cursos de graduação, </a:t>
            </a:r>
          </a:p>
          <a:p>
            <a:endParaRPr lang="pt-BR" dirty="0"/>
          </a:p>
          <a:p>
            <a:r>
              <a:rPr lang="pt-BR" dirty="0" smtClean="0"/>
              <a:t>E atuação em mestrado acadêmico, no PPGCC-UFSC.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Perfil do Professor </a:t>
            </a:r>
            <a:endParaRPr lang="pt-B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32" y="1268760"/>
            <a:ext cx="143774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4352"/>
            <a:ext cx="1906835" cy="132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4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prstClr val="black"/>
                </a:solidFill>
              </a:rPr>
              <a:t>1982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Prof. Herman Lucky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Prof. Olinto Furtado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2DA2BF"/>
              </a:buClr>
            </a:pPr>
            <a:endParaRPr lang="pt-BR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Treinamento </a:t>
            </a:r>
            <a:r>
              <a:rPr lang="pt-BR" dirty="0">
                <a:solidFill>
                  <a:prstClr val="black"/>
                </a:solidFill>
              </a:rPr>
              <a:t>em Projeto, Programação e Aplicação de </a:t>
            </a:r>
            <a:r>
              <a:rPr lang="pt-BR" dirty="0" err="1" smtClean="0">
                <a:solidFill>
                  <a:prstClr val="black"/>
                </a:solidFill>
              </a:rPr>
              <a:t>Microcontroladores</a:t>
            </a:r>
            <a:endParaRPr lang="pt-BR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pt-BR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LABMETRO-EMC-UFSC</a:t>
            </a:r>
            <a:r>
              <a:rPr lang="pt-BR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2DA2BF"/>
              </a:buClr>
            </a:pPr>
            <a:endParaRPr lang="pt-BR" dirty="0" smtClean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dirty="0" smtClean="0">
                <a:solidFill>
                  <a:prstClr val="black"/>
                </a:solidFill>
              </a:rPr>
              <a:t>Intel 8085, 8251, 8255</a:t>
            </a:r>
            <a:endParaRPr lang="pt-BR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pt-BR" dirty="0">
              <a:solidFill>
                <a:prstClr val="black"/>
              </a:solidFill>
            </a:endParaRPr>
          </a:p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Ensino de programação Assembly </a:t>
            </a:r>
          </a:p>
          <a:p>
            <a:endParaRPr lang="pt-BR" dirty="0"/>
          </a:p>
          <a:p>
            <a:r>
              <a:rPr lang="pt-BR" dirty="0" smtClean="0"/>
              <a:t>Emulador Intel 8080 nos terminais do IBM4341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3933056"/>
            <a:ext cx="3261643" cy="1297065"/>
          </a:xfrm>
          <a:prstGeom prst="rect">
            <a:avLst/>
          </a:prstGeom>
          <a:noFill/>
          <a:ln>
            <a:noFill/>
            <a:prstDash val="sys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0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/>
          </a:p>
          <a:p>
            <a:r>
              <a:rPr lang="pt-BR" dirty="0" smtClean="0"/>
              <a:t>Coordenação de Cursos de Pós-Graduação Interinstitucionais. (</a:t>
            </a:r>
            <a:r>
              <a:rPr lang="pt-BR" dirty="0" smtClean="0">
                <a:solidFill>
                  <a:srgbClr val="0000FF"/>
                </a:solidFill>
              </a:rPr>
              <a:t>PPGCC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Supervisor de Laboratório. </a:t>
            </a:r>
          </a:p>
          <a:p>
            <a:endParaRPr lang="pt-BR" dirty="0"/>
          </a:p>
          <a:p>
            <a:r>
              <a:rPr lang="pt-BR" dirty="0" smtClean="0"/>
              <a:t>Participação como Membro de Colegiados de Cursos.  (</a:t>
            </a:r>
            <a:r>
              <a:rPr lang="pt-BR" dirty="0" smtClean="0">
                <a:solidFill>
                  <a:srgbClr val="0000FF"/>
                </a:solidFill>
              </a:rPr>
              <a:t>CCO, SIN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Bancas em Concursos Públicos. (</a:t>
            </a:r>
            <a:r>
              <a:rPr lang="pt-BR" dirty="0" smtClean="0">
                <a:solidFill>
                  <a:srgbClr val="0000FF"/>
                </a:solidFill>
              </a:rPr>
              <a:t>INE, UNEMAT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Participação em Comissões de Trabalho. (</a:t>
            </a:r>
            <a:r>
              <a:rPr lang="pt-BR" dirty="0" smtClean="0">
                <a:solidFill>
                  <a:srgbClr val="0000FF"/>
                </a:solidFill>
              </a:rPr>
              <a:t>INE</a:t>
            </a:r>
            <a:r>
              <a:rPr lang="pt-BR" dirty="0" smtClean="0"/>
              <a:t>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...</a:t>
            </a:r>
            <a:endParaRPr lang="pt-B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466"/>
            <a:ext cx="1152128" cy="6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40" y="2564904"/>
            <a:ext cx="1865024" cy="84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8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2003-2015</a:t>
            </a:r>
            <a:r>
              <a:rPr lang="pt-BR" dirty="0" smtClean="0"/>
              <a:t> - Coordenação do Grupo de Pesquisa,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Distributed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Mobile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Computing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Network Security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Research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</a:rPr>
              <a:t>Group</a:t>
            </a:r>
            <a:r>
              <a:rPr lang="pt-BR" dirty="0" smtClean="0"/>
              <a:t>, UFSC-CNPq.</a:t>
            </a:r>
          </a:p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>
                <a:solidFill>
                  <a:srgbClr val="0000FF"/>
                </a:solidFill>
              </a:rPr>
              <a:t>2016</a:t>
            </a:r>
            <a:r>
              <a:rPr lang="pt-BR" dirty="0" smtClean="0"/>
              <a:t>-... – Coordenação do Grupo de Pesquisa,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Segurança da Informação, Redes e Sistemas</a:t>
            </a:r>
            <a:r>
              <a:rPr lang="pt-BR" dirty="0" smtClean="0"/>
              <a:t>, UFSC-UNOESTE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Lideranças de Grupos de </a:t>
            </a:r>
            <a:br>
              <a:rPr lang="pt-BR" dirty="0" smtClean="0"/>
            </a:br>
            <a:r>
              <a:rPr lang="pt-BR" dirty="0" smtClean="0"/>
              <a:t>Pesquisa</a:t>
            </a:r>
            <a:endParaRPr lang="pt-B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474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2015  :  (</a:t>
            </a:r>
            <a:r>
              <a:rPr lang="en-US" dirty="0" smtClean="0">
                <a:solidFill>
                  <a:srgbClr val="0000FF"/>
                </a:solidFill>
              </a:rPr>
              <a:t>VIEIRA, K. M. M</a:t>
            </a:r>
            <a:r>
              <a:rPr lang="en-US" dirty="0" smtClean="0"/>
              <a:t>. ; FILHO, D. S. M. P. ; WESTPHALL, C. B. ; SOBRAL, J. B. M. ; WERNER, J. : </a:t>
            </a:r>
            <a:r>
              <a:rPr lang="en-US" i="1" dirty="0" smtClean="0">
                <a:solidFill>
                  <a:srgbClr val="0000FF"/>
                </a:solidFill>
              </a:rPr>
              <a:t>Providing Response to Security Incidents in the Cloud Computing with Autonomic Systems and Big Data</a:t>
            </a:r>
            <a:r>
              <a:rPr lang="en-US" dirty="0" smtClean="0"/>
              <a:t>. AICT (IARIA).</a:t>
            </a:r>
          </a:p>
          <a:p>
            <a:endParaRPr lang="en-US" dirty="0"/>
          </a:p>
          <a:p>
            <a:r>
              <a:rPr lang="en-US" dirty="0" err="1" smtClean="0"/>
              <a:t>Tese</a:t>
            </a:r>
            <a:r>
              <a:rPr lang="en-US" dirty="0" smtClean="0"/>
              <a:t> de </a:t>
            </a:r>
            <a:r>
              <a:rPr lang="en-US" dirty="0" err="1" smtClean="0"/>
              <a:t>doutorado</a:t>
            </a:r>
            <a:r>
              <a:rPr lang="en-US" dirty="0" smtClean="0"/>
              <a:t> PPGCC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Survey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elaborado</a:t>
            </a:r>
            <a:r>
              <a:rPr lang="en-US"/>
              <a:t> </a:t>
            </a:r>
            <a:r>
              <a:rPr lang="en-US" smtClean="0"/>
              <a:t>!!!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Pesquisa Atual LRG e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6923"/>
            <a:ext cx="2304256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5" y="1484784"/>
            <a:ext cx="8229600" cy="4896544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sz="3200" dirty="0" smtClean="0"/>
              <a:t>2016  :  A criação do novo </a:t>
            </a:r>
            <a:r>
              <a:rPr lang="pt-BR" sz="3200" b="1" dirty="0" smtClean="0"/>
              <a:t>Grupo de Pesquisa em Segurança da Informação, Redes e Sistemas</a:t>
            </a:r>
            <a:r>
              <a:rPr lang="pt-BR" sz="3200" dirty="0" smtClean="0"/>
              <a:t>, em parceria com a UNIOESTE.</a:t>
            </a:r>
          </a:p>
          <a:p>
            <a:pPr marL="109728" indent="0">
              <a:buNone/>
            </a:pP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(a) </a:t>
            </a:r>
            <a:r>
              <a:rPr lang="pt-BR" sz="3200" dirty="0" smtClean="0">
                <a:solidFill>
                  <a:srgbClr val="0000FF"/>
                </a:solidFill>
              </a:rPr>
              <a:t>A expansão do sistema de detecção de intrusão     </a:t>
            </a:r>
            <a:br>
              <a:rPr lang="pt-BR" sz="3200" dirty="0" smtClean="0">
                <a:solidFill>
                  <a:srgbClr val="0000FF"/>
                </a:solidFill>
              </a:rPr>
            </a:br>
            <a:r>
              <a:rPr lang="pt-BR" sz="3200" dirty="0" smtClean="0">
                <a:solidFill>
                  <a:srgbClr val="0000FF"/>
                </a:solidFill>
              </a:rPr>
              <a:t>     </a:t>
            </a:r>
            <a:r>
              <a:rPr lang="pt-BR" sz="3200" i="1" dirty="0" smtClean="0">
                <a:solidFill>
                  <a:schemeClr val="accent2">
                    <a:lumMod val="75000"/>
                  </a:schemeClr>
                </a:solidFill>
              </a:rPr>
              <a:t>SIA-DI</a:t>
            </a:r>
            <a:r>
              <a:rPr lang="pt-BR" sz="3200" dirty="0" smtClean="0">
                <a:solidFill>
                  <a:srgbClr val="0000FF"/>
                </a:solidFill>
              </a:rPr>
              <a:t>, para um ambiente de computação em </a:t>
            </a:r>
            <a:br>
              <a:rPr lang="pt-BR" sz="3200" dirty="0" smtClean="0">
                <a:solidFill>
                  <a:srgbClr val="0000FF"/>
                </a:solidFill>
              </a:rPr>
            </a:br>
            <a:r>
              <a:rPr lang="pt-BR" sz="3200" dirty="0">
                <a:solidFill>
                  <a:srgbClr val="0000FF"/>
                </a:solidFill>
              </a:rPr>
              <a:t> </a:t>
            </a:r>
            <a:r>
              <a:rPr lang="pt-BR" sz="3200" dirty="0" smtClean="0">
                <a:solidFill>
                  <a:srgbClr val="0000FF"/>
                </a:solidFill>
              </a:rPr>
              <a:t>    nuvem, desenvolvendo o sistema </a:t>
            </a:r>
            <a:r>
              <a:rPr lang="pt-BR" sz="3200" i="1" dirty="0" smtClean="0">
                <a:solidFill>
                  <a:schemeClr val="accent2">
                    <a:lumMod val="75000"/>
                  </a:schemeClr>
                </a:solidFill>
              </a:rPr>
              <a:t>SIA-DI-</a:t>
            </a:r>
            <a:r>
              <a:rPr lang="pt-BR" sz="3200" i="1" dirty="0" err="1" smtClean="0">
                <a:solidFill>
                  <a:schemeClr val="accent2">
                    <a:lumMod val="75000"/>
                  </a:schemeClr>
                </a:solidFill>
              </a:rPr>
              <a:t>Cloud</a:t>
            </a:r>
            <a:r>
              <a:rPr lang="pt-BR" sz="3200" dirty="0" smtClean="0">
                <a:solidFill>
                  <a:srgbClr val="0000FF"/>
                </a:solidFill>
              </a:rPr>
              <a:t>.</a:t>
            </a:r>
            <a:br>
              <a:rPr lang="pt-BR" sz="3200" dirty="0" smtClean="0">
                <a:solidFill>
                  <a:srgbClr val="0000FF"/>
                </a:solidFill>
              </a:rPr>
            </a:br>
            <a:r>
              <a:rPr lang="pt-BR" sz="3200" dirty="0" smtClean="0">
                <a:solidFill>
                  <a:srgbClr val="0000FF"/>
                </a:solidFill>
              </a:rPr>
              <a:t>          </a:t>
            </a:r>
            <a:r>
              <a:rPr lang="pt-BR" sz="3200" dirty="0" smtClean="0"/>
              <a:t>(TCC de Rafael Moraes Costa)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0000FF"/>
                </a:solidFill>
              </a:rPr>
              <a:t>          </a:t>
            </a:r>
            <a:r>
              <a:rPr lang="pt-BR" sz="3200" dirty="0" smtClean="0"/>
              <a:t>(Projeto de Pesquisa INE-UFSC </a:t>
            </a:r>
            <a:r>
              <a:rPr lang="pt-BR" sz="3200" dirty="0"/>
              <a:t>2015.1313)</a:t>
            </a:r>
          </a:p>
          <a:p>
            <a:pPr marL="109728" indent="0">
              <a:buNone/>
            </a:pPr>
            <a:r>
              <a:rPr lang="pt-BR" sz="3200" dirty="0" smtClean="0">
                <a:solidFill>
                  <a:srgbClr val="0000FF"/>
                </a:solidFill>
              </a:rPr>
              <a:t/>
            </a:r>
            <a:br>
              <a:rPr lang="pt-BR" sz="3200" dirty="0" smtClean="0">
                <a:solidFill>
                  <a:srgbClr val="0000FF"/>
                </a:solidFill>
              </a:rPr>
            </a:br>
            <a:r>
              <a:rPr lang="pt-BR" sz="3200" dirty="0" smtClean="0"/>
              <a:t>(</a:t>
            </a:r>
            <a:r>
              <a:rPr lang="pt-BR" sz="3200" dirty="0"/>
              <a:t>b) 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</a:rPr>
              <a:t>Para 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</a:rPr>
              <a:t>o I-IDS </a:t>
            </a:r>
            <a:r>
              <a:rPr lang="pt-BR" sz="3200" dirty="0"/>
              <a:t>:</a:t>
            </a:r>
            <a:br>
              <a:rPr lang="pt-BR" sz="3200" dirty="0"/>
            </a:br>
            <a:r>
              <a:rPr lang="pt-BR" sz="3200" dirty="0"/>
              <a:t>     </a:t>
            </a:r>
            <a:br>
              <a:rPr lang="pt-BR" sz="3200" dirty="0"/>
            </a:br>
            <a:r>
              <a:rPr lang="pt-BR" sz="3200" dirty="0"/>
              <a:t>    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Módulo de Captura  </a:t>
            </a:r>
            <a:r>
              <a:rPr lang="pt-BR" sz="3200" b="1" dirty="0" smtClean="0"/>
              <a:t>&lt;-</a:t>
            </a:r>
            <a:r>
              <a:rPr lang="pt-BR" sz="3200" dirty="0" smtClean="0"/>
              <a:t>(</a:t>
            </a:r>
            <a:r>
              <a:rPr lang="pt-BR" sz="3200" b="1" dirty="0" smtClean="0">
                <a:solidFill>
                  <a:srgbClr val="00B050"/>
                </a:solidFill>
              </a:rPr>
              <a:t>protocolo</a:t>
            </a:r>
            <a:r>
              <a:rPr lang="pt-BR" sz="3200" dirty="0" smtClean="0"/>
              <a:t>)</a:t>
            </a:r>
            <a:r>
              <a:rPr lang="pt-BR" sz="3200" b="1" dirty="0" smtClean="0"/>
              <a:t>-&gt;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Interface de </a:t>
            </a:r>
            <a:br>
              <a:rPr lang="pt-BR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     Treinamento e Análise de Rede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Neural</a:t>
            </a:r>
          </a:p>
          <a:p>
            <a:pPr marL="109728" indent="0">
              <a:buNone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b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      Rede Neural no SAI-DI</a:t>
            </a:r>
          </a:p>
          <a:p>
            <a:pPr marL="109728" indent="0">
              <a:buNone/>
            </a:pP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      I-IDS com nova técnica IA de análise de ataques (</a:t>
            </a:r>
            <a:r>
              <a:rPr lang="pt-BR" sz="3200" dirty="0" err="1" smtClean="0">
                <a:solidFill>
                  <a:schemeClr val="accent1">
                    <a:lumMod val="50000"/>
                  </a:schemeClr>
                </a:solidFill>
              </a:rPr>
              <a:t>kNN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pt-BR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pt-BR" dirty="0" smtClean="0">
              <a:solidFill>
                <a:srgbClr val="0000FF"/>
              </a:solidFill>
            </a:endParaRPr>
          </a:p>
          <a:p>
            <a:endParaRPr lang="pt-BR" dirty="0">
              <a:solidFill>
                <a:srgbClr val="0000FF"/>
              </a:solidFill>
            </a:endParaRPr>
          </a:p>
          <a:p>
            <a:endParaRPr lang="pt-BR" dirty="0">
              <a:solidFill>
                <a:srgbClr val="0000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Pesquisa </a:t>
            </a:r>
            <a:br>
              <a:rPr lang="pt-BR" dirty="0" smtClean="0"/>
            </a:br>
            <a:r>
              <a:rPr lang="pt-BR" dirty="0" smtClean="0"/>
              <a:t>Atual 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664"/>
            <a:ext cx="309634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7"/>
            <a:ext cx="19939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6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pt-BR" dirty="0" smtClean="0"/>
          </a:p>
          <a:p>
            <a:pPr marL="109728" indent="0">
              <a:buNone/>
            </a:pPr>
            <a:r>
              <a:rPr lang="pt-BR" dirty="0" smtClean="0"/>
              <a:t>(c) </a:t>
            </a:r>
            <a:r>
              <a:rPr lang="pt-BR" dirty="0" smtClean="0">
                <a:solidFill>
                  <a:srgbClr val="0000FF"/>
                </a:solidFill>
              </a:rPr>
              <a:t>Dez-2016</a:t>
            </a:r>
            <a:r>
              <a:rPr lang="pt-BR" dirty="0" smtClean="0"/>
              <a:t> – Livro - Série “Pensamento Matemático @ Ciência da Computação”  </a:t>
            </a:r>
            <a:endParaRPr lang="pt-BR" dirty="0"/>
          </a:p>
          <a:p>
            <a:pPr marL="109728" indent="0">
              <a:buNone/>
            </a:pPr>
            <a:r>
              <a:rPr lang="pt-BR" dirty="0" smtClean="0"/>
              <a:t>         “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A Matemática da Segurança e os </a:t>
            </a:r>
            <a:b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               Protocolos de Anonimato</a:t>
            </a:r>
            <a:r>
              <a:rPr lang="pt-BR" dirty="0" smtClean="0"/>
              <a:t>”</a:t>
            </a:r>
            <a:br>
              <a:rPr lang="pt-BR" dirty="0" smtClean="0"/>
            </a:br>
            <a:r>
              <a:rPr lang="pt-BR" dirty="0" smtClean="0"/>
              <a:t>     Lucas </a:t>
            </a:r>
            <a:r>
              <a:rPr lang="pt-BR" dirty="0" err="1" smtClean="0"/>
              <a:t>Guardalben</a:t>
            </a:r>
            <a:r>
              <a:rPr lang="pt-BR" dirty="0" smtClean="0"/>
              <a:t> </a:t>
            </a:r>
            <a:r>
              <a:rPr lang="en-US" dirty="0" smtClean="0"/>
              <a:t>/ Jo</a:t>
            </a:r>
            <a:r>
              <a:rPr lang="pt-BR" dirty="0" err="1" smtClean="0"/>
              <a:t>ão</a:t>
            </a:r>
            <a:r>
              <a:rPr lang="pt-BR" dirty="0" smtClean="0"/>
              <a:t> Bosco M. Sobral</a:t>
            </a:r>
            <a:br>
              <a:rPr lang="pt-BR" dirty="0" smtClean="0"/>
            </a:br>
            <a:endParaRPr lang="pt-BR" dirty="0" smtClean="0"/>
          </a:p>
          <a:p>
            <a:pPr marL="109728" indent="0">
              <a:buNone/>
            </a:pPr>
            <a:r>
              <a:rPr lang="pt-BR" dirty="0" smtClean="0"/>
              <a:t>(d) </a:t>
            </a:r>
            <a:r>
              <a:rPr lang="pt-BR" dirty="0" smtClean="0">
                <a:solidFill>
                  <a:srgbClr val="0000FF"/>
                </a:solidFill>
              </a:rPr>
              <a:t>2017</a:t>
            </a:r>
            <a:r>
              <a:rPr lang="pt-BR" dirty="0" smtClean="0"/>
              <a:t> – </a:t>
            </a:r>
            <a:r>
              <a:rPr lang="pt-BR" dirty="0" smtClean="0">
                <a:solidFill>
                  <a:srgbClr val="0000FF"/>
                </a:solidFill>
              </a:rPr>
              <a:t>Livro</a:t>
            </a:r>
            <a:r>
              <a:rPr lang="pt-BR" dirty="0" smtClean="0"/>
              <a:t> “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Segurança na Computação em Nuvem: Sistema de Resposta a Ataques e Detecção </a:t>
            </a:r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</a:rPr>
              <a:t>Intrusão</a:t>
            </a:r>
            <a:r>
              <a:rPr lang="pt-BR" dirty="0" smtClean="0"/>
              <a:t>”. Renato B. Machado </a:t>
            </a:r>
            <a:r>
              <a:rPr lang="en-US" dirty="0" smtClean="0"/>
              <a:t>/ </a:t>
            </a:r>
            <a:r>
              <a:rPr lang="en-US" dirty="0" err="1" smtClean="0"/>
              <a:t>Kleber</a:t>
            </a:r>
            <a:r>
              <a:rPr lang="en-US" dirty="0" smtClean="0"/>
              <a:t> M. Vieira / Jo</a:t>
            </a:r>
            <a:r>
              <a:rPr lang="pt-BR" dirty="0" err="1" smtClean="0"/>
              <a:t>ão</a:t>
            </a:r>
            <a:r>
              <a:rPr lang="pt-BR" dirty="0" smtClean="0"/>
              <a:t> Bosco M. Sobral.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 Futura </a:t>
            </a:r>
            <a:endParaRPr lang="pt-B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22" y="476265"/>
            <a:ext cx="2270386" cy="108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0258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I</a:t>
            </a:r>
            <a:r>
              <a:rPr lang="pt-BR" dirty="0" smtClean="0"/>
              <a:t>ntegração </a:t>
            </a:r>
            <a:r>
              <a:rPr lang="pt-BR" dirty="0"/>
              <a:t>do </a:t>
            </a:r>
            <a:r>
              <a:rPr lang="pt-BR" b="1" i="1" dirty="0">
                <a:solidFill>
                  <a:srgbClr val="00B050"/>
                </a:solidFill>
              </a:rPr>
              <a:t>Computação no Ensino Fundamental</a:t>
            </a:r>
            <a:r>
              <a:rPr lang="pt-BR" dirty="0">
                <a:solidFill>
                  <a:srgbClr val="00B050"/>
                </a:solidFill>
              </a:rPr>
              <a:t>  </a:t>
            </a:r>
            <a:r>
              <a:rPr lang="pt-BR" dirty="0"/>
              <a:t>com </a:t>
            </a:r>
            <a:r>
              <a:rPr lang="pt-BR" b="1" i="1" dirty="0">
                <a:solidFill>
                  <a:schemeClr val="accent2">
                    <a:lumMod val="75000"/>
                  </a:schemeClr>
                </a:solidFill>
              </a:rPr>
              <a:t>Computação na Escola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EBIAS (</a:t>
            </a:r>
            <a:r>
              <a:rPr lang="pt-BR" dirty="0" smtClean="0">
                <a:solidFill>
                  <a:srgbClr val="0000FF"/>
                </a:solidFill>
              </a:rPr>
              <a:t>CAPES</a:t>
            </a:r>
            <a:r>
              <a:rPr lang="pt-BR" dirty="0" smtClean="0"/>
              <a:t>),   E.B.M. </a:t>
            </a:r>
            <a:r>
              <a:rPr lang="pt-BR" dirty="0" err="1" smtClean="0"/>
              <a:t>Virgilio</a:t>
            </a:r>
            <a:r>
              <a:rPr lang="pt-BR" dirty="0" smtClean="0"/>
              <a:t> Várzea,   CA-UFSC</a:t>
            </a:r>
          </a:p>
          <a:p>
            <a:endParaRPr lang="pt-BR" dirty="0" smtClean="0"/>
          </a:p>
          <a:p>
            <a:r>
              <a:rPr lang="pt-BR" dirty="0" smtClean="0"/>
              <a:t>Expansão do projeto em E.B.M. 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Lado social do LISHA (Energias Renováveis)</a:t>
            </a:r>
          </a:p>
          <a:p>
            <a:endParaRPr lang="pt-BR" dirty="0" smtClean="0"/>
          </a:p>
          <a:p>
            <a:r>
              <a:rPr lang="pt-BR" dirty="0" smtClean="0"/>
              <a:t>Sugestão </a:t>
            </a:r>
            <a:r>
              <a:rPr lang="pt-BR" dirty="0"/>
              <a:t>de Política Pública  - </a:t>
            </a:r>
            <a:r>
              <a:rPr lang="pt-BR" b="1" i="1" dirty="0">
                <a:solidFill>
                  <a:srgbClr val="00B050"/>
                </a:solidFill>
              </a:rPr>
              <a:t>Computação no Ensino </a:t>
            </a:r>
            <a:r>
              <a:rPr lang="pt-BR" b="1" i="1" dirty="0" smtClean="0">
                <a:solidFill>
                  <a:srgbClr val="00B050"/>
                </a:solidFill>
              </a:rPr>
              <a:t>Fundamental</a:t>
            </a:r>
            <a:r>
              <a:rPr lang="pt-BR" dirty="0" smtClean="0"/>
              <a:t>, nas </a:t>
            </a:r>
            <a:r>
              <a:rPr lang="pt-BR" i="1" dirty="0" smtClean="0"/>
              <a:t>Diretrizes </a:t>
            </a:r>
            <a:r>
              <a:rPr lang="pt-BR" i="1" dirty="0"/>
              <a:t>da Base Curricular Comum</a:t>
            </a:r>
            <a:r>
              <a:rPr lang="pt-BR" dirty="0"/>
              <a:t> do MEC, através da </a:t>
            </a:r>
            <a:r>
              <a:rPr lang="pt-BR" dirty="0" smtClean="0"/>
              <a:t>SBC</a:t>
            </a:r>
            <a:r>
              <a:rPr lang="pt-BR" dirty="0"/>
              <a:t>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Futuro ...  Extensão 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32670"/>
            <a:ext cx="1329952" cy="12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69590"/>
            <a:ext cx="1524000" cy="108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69590"/>
            <a:ext cx="1152128" cy="11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9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01/03/1978 - Professor Colaborador (CLT)</a:t>
            </a:r>
          </a:p>
          <a:p>
            <a:r>
              <a:rPr lang="pt-BR" dirty="0" smtClean="0"/>
              <a:t>01/05/1980 - Professor Assistente (CLT)</a:t>
            </a:r>
          </a:p>
          <a:p>
            <a:r>
              <a:rPr lang="pt-BR" dirty="0" smtClean="0"/>
              <a:t>            </a:t>
            </a:r>
            <a:r>
              <a:rPr lang="pt-BR" dirty="0" smtClean="0">
                <a:solidFill>
                  <a:srgbClr val="0000FF"/>
                </a:solidFill>
              </a:rPr>
              <a:t>Mudança na Carreira</a:t>
            </a:r>
          </a:p>
          <a:p>
            <a:r>
              <a:rPr lang="en-US" dirty="0" smtClean="0"/>
              <a:t>01/01/1981 - </a:t>
            </a:r>
            <a:r>
              <a:rPr lang="pt-BR" dirty="0"/>
              <a:t>Professor Assistente </a:t>
            </a:r>
            <a:r>
              <a:rPr lang="pt-BR" dirty="0" smtClean="0"/>
              <a:t>III (CLT)</a:t>
            </a:r>
          </a:p>
          <a:p>
            <a:r>
              <a:rPr lang="pt-BR" dirty="0" smtClean="0"/>
              <a:t>01/01/1983 - </a:t>
            </a:r>
            <a:r>
              <a:rPr lang="pt-BR" dirty="0"/>
              <a:t>Professor Assistente </a:t>
            </a:r>
            <a:r>
              <a:rPr lang="pt-BR" dirty="0" smtClean="0"/>
              <a:t>IV (CLT)</a:t>
            </a:r>
          </a:p>
          <a:p>
            <a:r>
              <a:rPr lang="pt-BR" dirty="0" smtClean="0"/>
              <a:t>01/01/1985 - Professor Adjunto I</a:t>
            </a:r>
            <a:r>
              <a:rPr lang="pt-BR" dirty="0"/>
              <a:t> </a:t>
            </a:r>
            <a:r>
              <a:rPr lang="pt-BR" dirty="0" smtClean="0"/>
              <a:t>(CLT)</a:t>
            </a:r>
          </a:p>
          <a:p>
            <a:r>
              <a:rPr lang="pt-BR" dirty="0" smtClean="0"/>
              <a:t>01</a:t>
            </a:r>
            <a:r>
              <a:rPr lang="en-US" dirty="0" smtClean="0"/>
              <a:t>/01/</a:t>
            </a:r>
            <a:r>
              <a:rPr lang="pt-BR" dirty="0" smtClean="0"/>
              <a:t>1987 - Professor Adjunto II (CLT)</a:t>
            </a:r>
          </a:p>
          <a:p>
            <a:pPr marL="109728" indent="0">
              <a:buNone/>
            </a:pPr>
            <a:r>
              <a:rPr lang="pt-BR" dirty="0" smtClean="0">
                <a:solidFill>
                  <a:srgbClr val="0000FF"/>
                </a:solidFill>
              </a:rPr>
              <a:t>                Mudança </a:t>
            </a:r>
            <a:r>
              <a:rPr lang="pt-BR" dirty="0">
                <a:solidFill>
                  <a:srgbClr val="0000FF"/>
                </a:solidFill>
              </a:rPr>
              <a:t>na </a:t>
            </a:r>
            <a:r>
              <a:rPr lang="pt-BR" dirty="0" smtClean="0">
                <a:solidFill>
                  <a:srgbClr val="0000FF"/>
                </a:solidFill>
              </a:rPr>
              <a:t>Carreira</a:t>
            </a:r>
            <a:endParaRPr lang="en-US" dirty="0" smtClean="0"/>
          </a:p>
          <a:p>
            <a:r>
              <a:rPr lang="en-US" dirty="0" smtClean="0"/>
              <a:t>11/12/1990 – Lei 8112 – Cargo P</a:t>
            </a:r>
            <a:r>
              <a:rPr lang="pt-BR" dirty="0" err="1" smtClean="0"/>
              <a:t>úblico</a:t>
            </a:r>
            <a:endParaRPr lang="pt-BR" dirty="0" smtClean="0"/>
          </a:p>
          <a:p>
            <a:r>
              <a:rPr lang="pt-BR" dirty="0" smtClean="0"/>
              <a:t>1992 - Professor Adjunto IV</a:t>
            </a:r>
            <a:r>
              <a:rPr lang="pt-BR" dirty="0"/>
              <a:t> </a:t>
            </a:r>
            <a:r>
              <a:rPr lang="pt-BR" dirty="0" smtClean="0"/>
              <a:t> (14 anos)</a:t>
            </a:r>
          </a:p>
          <a:p>
            <a:pPr marL="109728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</a:t>
            </a:r>
            <a:r>
              <a:rPr lang="pt-BR" dirty="0">
                <a:solidFill>
                  <a:srgbClr val="0000FF"/>
                </a:solidFill>
              </a:rPr>
              <a:t>Mudança na </a:t>
            </a:r>
            <a:r>
              <a:rPr lang="pt-BR" dirty="0" smtClean="0">
                <a:solidFill>
                  <a:srgbClr val="0000FF"/>
                </a:solidFill>
              </a:rPr>
              <a:t>Carreira</a:t>
            </a:r>
            <a:r>
              <a:rPr lang="pt-BR" dirty="0" smtClean="0"/>
              <a:t> </a:t>
            </a:r>
          </a:p>
          <a:p>
            <a:r>
              <a:rPr lang="pt-BR" dirty="0" smtClean="0"/>
              <a:t>01</a:t>
            </a:r>
            <a:r>
              <a:rPr lang="en-US" dirty="0" smtClean="0"/>
              <a:t>/05/</a:t>
            </a:r>
            <a:r>
              <a:rPr lang="pt-BR" dirty="0" smtClean="0"/>
              <a:t>2006 - Professor Associado I.</a:t>
            </a:r>
          </a:p>
          <a:p>
            <a:r>
              <a:rPr lang="pt-BR" dirty="0" smtClean="0"/>
              <a:t>01/05/2008 - Professor Associado II.</a:t>
            </a:r>
          </a:p>
          <a:p>
            <a:r>
              <a:rPr lang="pt-BR" dirty="0" smtClean="0"/>
              <a:t>01/05/2010 - Professor Associado III.</a:t>
            </a:r>
          </a:p>
          <a:p>
            <a:r>
              <a:rPr lang="pt-BR" dirty="0" smtClean="0"/>
              <a:t>01/05/2012 – Professor Associado IV.</a:t>
            </a:r>
          </a:p>
          <a:p>
            <a:r>
              <a:rPr lang="pt-BR" dirty="0" smtClean="0"/>
              <a:t>            </a:t>
            </a:r>
            <a:r>
              <a:rPr lang="pt-BR" dirty="0">
                <a:solidFill>
                  <a:srgbClr val="0000FF"/>
                </a:solidFill>
              </a:rPr>
              <a:t>Mudança na </a:t>
            </a:r>
            <a:r>
              <a:rPr lang="pt-BR" dirty="0" smtClean="0">
                <a:solidFill>
                  <a:srgbClr val="0000FF"/>
                </a:solidFill>
              </a:rPr>
              <a:t>Carreira</a:t>
            </a:r>
            <a:endParaRPr lang="pt-BR" dirty="0" smtClean="0"/>
          </a:p>
          <a:p>
            <a:r>
              <a:rPr lang="pt-BR" dirty="0" smtClean="0"/>
              <a:t>2016 -          ...  ...  ...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Carreira na UFSC</a:t>
            </a:r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82" y="4581128"/>
            <a:ext cx="10858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9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A mudança no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ensino de ICC </a:t>
            </a:r>
            <a:r>
              <a:rPr lang="pt-BR" dirty="0" smtClean="0"/>
              <a:t>em 1979, utilizada até hoje.</a:t>
            </a:r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criação do LISHA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b="1" dirty="0" smtClean="0"/>
              <a:t>em 1983 e seus 33 anos no INE.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00FF"/>
                </a:solidFill>
              </a:rPr>
              <a:t>Alguns trabalhos </a:t>
            </a:r>
            <a:r>
              <a:rPr lang="pt-BR" b="1" dirty="0" smtClean="0">
                <a:solidFill>
                  <a:srgbClr val="0000FF"/>
                </a:solidFill>
              </a:rPr>
              <a:t>de </a:t>
            </a:r>
            <a:r>
              <a:rPr lang="pt-BR" b="1" dirty="0" smtClean="0">
                <a:solidFill>
                  <a:srgbClr val="0000FF"/>
                </a:solidFill>
              </a:rPr>
              <a:t>mestrado no PPGCC </a:t>
            </a:r>
            <a:r>
              <a:rPr lang="pt-BR" b="1" dirty="0" smtClean="0"/>
              <a:t>(1996-2000) e  (1999-2011).</a:t>
            </a:r>
          </a:p>
          <a:p>
            <a:endParaRPr lang="en-US" b="1" dirty="0"/>
          </a:p>
          <a:p>
            <a:r>
              <a:rPr lang="pt-BR" b="1" dirty="0" smtClean="0"/>
              <a:t>O Projeto de Criação do </a:t>
            </a:r>
            <a:r>
              <a:rPr lang="pt-BR" b="1" dirty="0" smtClean="0">
                <a:solidFill>
                  <a:srgbClr val="0070C0"/>
                </a:solidFill>
              </a:rPr>
              <a:t>Curso de Sistemas da Informação</a:t>
            </a:r>
            <a:r>
              <a:rPr lang="pt-BR" b="1" dirty="0" smtClean="0"/>
              <a:t>, 1999.</a:t>
            </a:r>
          </a:p>
          <a:p>
            <a:endParaRPr lang="pt-BR" b="1" dirty="0"/>
          </a:p>
          <a:p>
            <a:r>
              <a:rPr lang="pt-BR" b="1" dirty="0" smtClean="0"/>
              <a:t>Workshop DC-AT no MASCOTS 2002, Fort </a:t>
            </a:r>
            <a:r>
              <a:rPr lang="pt-BR" b="1" dirty="0" err="1" smtClean="0"/>
              <a:t>Wort</a:t>
            </a:r>
            <a:r>
              <a:rPr lang="pt-BR" b="1" dirty="0" smtClean="0"/>
              <a:t> (Dalas), EUA.</a:t>
            </a:r>
            <a:br>
              <a:rPr lang="pt-BR" b="1" dirty="0" smtClean="0"/>
            </a:br>
            <a:endParaRPr lang="pt-BR" b="1" dirty="0" smtClean="0"/>
          </a:p>
          <a:p>
            <a:r>
              <a:rPr lang="pt-BR" dirty="0" smtClean="0"/>
              <a:t>O </a:t>
            </a:r>
            <a:r>
              <a:rPr lang="pt-BR" b="1" dirty="0">
                <a:solidFill>
                  <a:srgbClr val="0000FF"/>
                </a:solidFill>
              </a:rPr>
              <a:t>M</a:t>
            </a:r>
            <a:r>
              <a:rPr lang="pt-BR" b="1" dirty="0" smtClean="0">
                <a:solidFill>
                  <a:srgbClr val="0000FF"/>
                </a:solidFill>
              </a:rPr>
              <a:t>estrado </a:t>
            </a:r>
            <a:r>
              <a:rPr lang="pt-BR" b="1" dirty="0">
                <a:solidFill>
                  <a:srgbClr val="0000FF"/>
                </a:solidFill>
              </a:rPr>
              <a:t>I</a:t>
            </a:r>
            <a:r>
              <a:rPr lang="pt-BR" b="1" dirty="0" smtClean="0">
                <a:solidFill>
                  <a:srgbClr val="0000FF"/>
                </a:solidFill>
              </a:rPr>
              <a:t>nterinstitucional em Cuiabá</a:t>
            </a:r>
            <a:r>
              <a:rPr lang="pt-BR" dirty="0">
                <a:solidFill>
                  <a:srgbClr val="0000FF"/>
                </a:solidFill>
              </a:rPr>
              <a:t> </a:t>
            </a:r>
            <a:r>
              <a:rPr lang="pt-BR" dirty="0" smtClean="0"/>
              <a:t>(2000-2003)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curso de especialização na UNIOESTE</a:t>
            </a:r>
            <a:r>
              <a:rPr lang="pt-BR" dirty="0" smtClean="0"/>
              <a:t>, com a participação de pessoal de Itaipu Binacional</a:t>
            </a:r>
            <a:r>
              <a:rPr lang="pt-BR" dirty="0"/>
              <a:t> </a:t>
            </a:r>
            <a:r>
              <a:rPr lang="pt-BR" dirty="0" smtClean="0"/>
              <a:t>(2001).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foi </a:t>
            </a:r>
            <a:r>
              <a:rPr lang="pt-BR" dirty="0" smtClean="0"/>
              <a:t>significativo !       </a:t>
            </a:r>
            <a:endParaRPr lang="pt-B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1525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6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O </a:t>
            </a:r>
            <a:r>
              <a:rPr lang="pt-BR" b="1" dirty="0" smtClean="0">
                <a:solidFill>
                  <a:srgbClr val="0000FF"/>
                </a:solidFill>
              </a:rPr>
              <a:t>convênio internacional </a:t>
            </a:r>
            <a:r>
              <a:rPr lang="pt-BR" b="1" dirty="0" smtClean="0"/>
              <a:t>entre (2004-2009).</a:t>
            </a:r>
          </a:p>
          <a:p>
            <a:endParaRPr lang="pt-BR" dirty="0" smtClean="0"/>
          </a:p>
          <a:p>
            <a:r>
              <a:rPr lang="pt-BR" b="1" dirty="0" smtClean="0"/>
              <a:t>O </a:t>
            </a:r>
            <a:r>
              <a:rPr lang="pt-BR" b="1" dirty="0"/>
              <a:t>projeto de </a:t>
            </a:r>
            <a:r>
              <a:rPr lang="pt-BR" b="1" dirty="0" smtClean="0"/>
              <a:t>extensão               </a:t>
            </a:r>
            <a:r>
              <a:rPr lang="pt-BR" b="1" dirty="0" smtClean="0">
                <a:solidFill>
                  <a:srgbClr val="00B050"/>
                </a:solidFill>
              </a:rPr>
              <a:t>    Computação no Ensino Fundamental </a:t>
            </a:r>
            <a:r>
              <a:rPr lang="pt-BR" b="1" dirty="0" smtClean="0"/>
              <a:t>em 2011.</a:t>
            </a:r>
          </a:p>
          <a:p>
            <a:pPr marL="109728" indent="0">
              <a:buNone/>
            </a:pPr>
            <a:endParaRPr lang="pt-BR" b="1" dirty="0" smtClean="0"/>
          </a:p>
          <a:p>
            <a:r>
              <a:rPr lang="pt-BR" b="1" dirty="0" smtClean="0"/>
              <a:t>Os </a:t>
            </a:r>
            <a:r>
              <a:rPr lang="pt-BR" b="1" dirty="0"/>
              <a:t>livros envolvendo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Matemática, Lógica, correntes filosóficas da matemática</a:t>
            </a:r>
            <a:r>
              <a:rPr lang="pt-BR" b="1" dirty="0"/>
              <a:t> e </a:t>
            </a:r>
            <a:r>
              <a:rPr lang="pt-BR" b="1" dirty="0" smtClean="0"/>
              <a:t>a </a:t>
            </a:r>
            <a:r>
              <a:rPr lang="pt-BR" b="1" dirty="0" smtClean="0">
                <a:solidFill>
                  <a:srgbClr val="0000FF"/>
                </a:solidFill>
              </a:rPr>
              <a:t>ciência </a:t>
            </a:r>
            <a:r>
              <a:rPr lang="pt-BR" b="1" dirty="0">
                <a:solidFill>
                  <a:srgbClr val="0000FF"/>
                </a:solidFill>
              </a:rPr>
              <a:t>da </a:t>
            </a:r>
            <a:r>
              <a:rPr lang="pt-BR" b="1" dirty="0" smtClean="0">
                <a:solidFill>
                  <a:srgbClr val="0000FF"/>
                </a:solidFill>
              </a:rPr>
              <a:t>computação</a:t>
            </a:r>
            <a:r>
              <a:rPr lang="pt-BR" b="1" dirty="0"/>
              <a:t> </a:t>
            </a:r>
            <a:r>
              <a:rPr lang="pt-BR" b="1" dirty="0" smtClean="0"/>
              <a:t>em 2015.</a:t>
            </a:r>
          </a:p>
          <a:p>
            <a:endParaRPr lang="pt-BR" b="1" dirty="0"/>
          </a:p>
          <a:p>
            <a:r>
              <a:rPr lang="pt-BR" b="1" dirty="0"/>
              <a:t>A convivência inesquecível com alunos !!! 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foi </a:t>
            </a:r>
            <a:r>
              <a:rPr lang="pt-BR" dirty="0" smtClean="0"/>
              <a:t>significativo </a:t>
            </a:r>
            <a:r>
              <a:rPr lang="pt-BR" dirty="0"/>
              <a:t>!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3584"/>
            <a:ext cx="1152128" cy="11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0565"/>
            <a:ext cx="1080120" cy="76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1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64128" y="1484784"/>
            <a:ext cx="40386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eu era ... Como fiquei ...</a:t>
            </a:r>
            <a:endParaRPr lang="pt-BR" dirty="0"/>
          </a:p>
        </p:txBody>
      </p:sp>
      <p:pic>
        <p:nvPicPr>
          <p:cNvPr id="15362" name="Picture 2" descr="C:\Users\Joao Bosco M. Sobral\Pictures\Minhas digitalizações\digitalizar0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8" y="3284984"/>
            <a:ext cx="3871913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Joao Bosco M. Sobral\Imagens\Minhas Digitalizacoes\IMG_20150127_145320271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3"/>
            <a:ext cx="3240360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82812"/>
            <a:ext cx="1301874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2914"/>
            <a:ext cx="12985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40773"/>
            <a:ext cx="1474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1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968552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ClrTx/>
              <a:buSzTx/>
            </a:pPr>
            <a:r>
              <a:rPr lang="en-US" sz="2400" dirty="0" err="1" smtClean="0">
                <a:solidFill>
                  <a:srgbClr val="0000FF"/>
                </a:solidFill>
              </a:rPr>
              <a:t>Montagem</a:t>
            </a:r>
            <a:r>
              <a:rPr lang="en-US" sz="2400" dirty="0" smtClean="0">
                <a:solidFill>
                  <a:srgbClr val="0000FF"/>
                </a:solidFill>
              </a:rPr>
              <a:t> de Kits</a:t>
            </a:r>
            <a:endParaRPr lang="pt-BR" sz="2400" dirty="0" smtClean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t-BR" sz="2400" dirty="0" smtClean="0">
                <a:solidFill>
                  <a:srgbClr val="0000FF"/>
                </a:solidFill>
              </a:rPr>
              <a:t>Microprocessador 8085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r>
              <a:rPr lang="pt-BR" sz="2400" dirty="0" smtClean="0">
                <a:solidFill>
                  <a:srgbClr val="0000FF"/>
                </a:solidFill>
              </a:rPr>
              <a:t>INE, Joinville, Sapiens Parque</a:t>
            </a:r>
          </a:p>
          <a:p>
            <a:pPr marL="342900" indent="-342900">
              <a:spcBef>
                <a:spcPts val="0"/>
              </a:spcBef>
              <a:buClrTx/>
              <a:buSzTx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342900" indent="-342900">
              <a:spcBef>
                <a:spcPts val="0"/>
              </a:spcBef>
              <a:buClrTx/>
              <a:buSzTx/>
            </a:pPr>
            <a:r>
              <a:rPr lang="pt-BR" sz="2400" dirty="0" smtClean="0">
                <a:solidFill>
                  <a:srgbClr val="0000FF"/>
                </a:solidFill>
              </a:rPr>
              <a:t>Sistemas Embarcados</a:t>
            </a:r>
            <a:br>
              <a:rPr lang="pt-BR" sz="2400" dirty="0" smtClean="0">
                <a:solidFill>
                  <a:srgbClr val="0000FF"/>
                </a:solidFill>
              </a:rPr>
            </a:br>
            <a:r>
              <a:rPr lang="pt-BR" sz="2400" dirty="0" smtClean="0">
                <a:solidFill>
                  <a:srgbClr val="0000FF"/>
                </a:solidFill>
              </a:rPr>
              <a:t>Sistemas Fotovoltaicos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 smtClean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>
              <a:solidFill>
                <a:srgbClr val="0000FF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t-BR" sz="2400" dirty="0" smtClean="0">
              <a:solidFill>
                <a:srgbClr val="0000FF"/>
              </a:solidFill>
            </a:endParaRPr>
          </a:p>
          <a:p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LISHA 1983-1984</a:t>
            </a:r>
            <a:endParaRPr lang="pt-B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0" y="2348880"/>
            <a:ext cx="352839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0" y="3645025"/>
            <a:ext cx="357042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ço Reservado para Conteúdo 15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82799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LISHA – 33 </a:t>
            </a:r>
            <a:r>
              <a:rPr lang="en-US" dirty="0" err="1" smtClean="0"/>
              <a:t>anos</a:t>
            </a:r>
            <a:endParaRPr lang="pt-BR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41" y="2168860"/>
            <a:ext cx="396044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46" y="260648"/>
            <a:ext cx="1474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7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5"/>
            <a:ext cx="7920881" cy="457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1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1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Título: Dos Primórdios da Matemática aos Sistemas Formais da Computação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Autor</a:t>
            </a:r>
            <a:r>
              <a:rPr lang="pt-BR" dirty="0"/>
              <a:t>: Sobral, João Bosco </a:t>
            </a:r>
            <a:r>
              <a:rPr lang="pt-BR" dirty="0" err="1"/>
              <a:t>M.Resumo</a:t>
            </a:r>
            <a:r>
              <a:rPr lang="pt-BR" dirty="0"/>
              <a:t>: (0) Introdução (1) As Bases </a:t>
            </a:r>
            <a:r>
              <a:rPr lang="pt-BR" dirty="0" err="1"/>
              <a:t>daCiência</a:t>
            </a:r>
            <a:r>
              <a:rPr lang="pt-BR" dirty="0"/>
              <a:t> da </a:t>
            </a:r>
            <a:r>
              <a:rPr lang="pt-BR" dirty="0" err="1"/>
              <a:t>Computacão</a:t>
            </a:r>
            <a:r>
              <a:rPr lang="pt-BR" dirty="0"/>
              <a:t>,(2) As Origens: A Aritmética, (3) Os Números, (4) Os Números Primos, (5) Congruência e </a:t>
            </a:r>
            <a:r>
              <a:rPr lang="pt-BR" dirty="0" err="1"/>
              <a:t>Aritm</a:t>
            </a:r>
            <a:r>
              <a:rPr lang="pt-BR" dirty="0"/>
              <a:t> ética Modular, (6) Álgebra na Europa (7) A Lógica: de Leibniz a </a:t>
            </a:r>
            <a:r>
              <a:rPr lang="pt-BR" dirty="0" err="1"/>
              <a:t>Boole</a:t>
            </a:r>
            <a:r>
              <a:rPr lang="pt-BR" dirty="0"/>
              <a:t>, (8) Século XIX: Frege e a Lógica dos Predicados, (9) A Teoria dos Conjuntos, (10) Relações e </a:t>
            </a:r>
            <a:r>
              <a:rPr lang="pt-BR" dirty="0" err="1"/>
              <a:t>Funcões</a:t>
            </a:r>
            <a:r>
              <a:rPr lang="pt-BR" dirty="0"/>
              <a:t>, (11) Grupos e Corpos (12) Conjuntos e Enumera cão, (13) A </a:t>
            </a:r>
            <a:r>
              <a:rPr lang="pt-BR" dirty="0" err="1"/>
              <a:t>Aritm</a:t>
            </a:r>
            <a:r>
              <a:rPr lang="pt-BR" dirty="0"/>
              <a:t> ética nos Séculos XIX e XX, (14) Hilbert - Formalismo e os Sistemas </a:t>
            </a:r>
            <a:r>
              <a:rPr lang="pt-BR" dirty="0" err="1"/>
              <a:t>Axiom</a:t>
            </a:r>
            <a:r>
              <a:rPr lang="pt-BR" dirty="0"/>
              <a:t> áticos, (15) Gödel e os Limites dos Sistemas Formais, (16) Dos Fundamentos da Matemática aos Sistemas Formais, e (17) Os Sistemas Formais da Computa </a:t>
            </a:r>
            <a:r>
              <a:rPr lang="pt-BR" dirty="0" err="1"/>
              <a:t>cão.Descrição</a:t>
            </a:r>
            <a:r>
              <a:rPr lang="pt-BR" dirty="0"/>
              <a:t>: Livro de apoio ao ensino de graduação em disciplinas de matemática discreta e lógica, em cursos de ciência da </a:t>
            </a:r>
            <a:r>
              <a:rPr lang="pt-BR" dirty="0" err="1"/>
              <a:t>computação.URI</a:t>
            </a:r>
            <a:r>
              <a:rPr lang="pt-BR" dirty="0"/>
              <a:t>: https://repositorio.ufsc.br/xmlui/handle/123456789/157316Data: 2015-12-23</a:t>
            </a:r>
          </a:p>
        </p:txBody>
      </p:sp>
    </p:spTree>
    <p:extLst>
      <p:ext uri="{BB962C8B-B14F-4D97-AF65-F5344CB8AC3E}">
        <p14:creationId xmlns:p14="http://schemas.microsoft.com/office/powerpoint/2010/main" val="33692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Autor</a:t>
            </a:r>
            <a:r>
              <a:rPr lang="pt-BR" dirty="0"/>
              <a:t>: Sobral, João Bosco </a:t>
            </a:r>
            <a:r>
              <a:rPr lang="pt-BR" dirty="0" err="1"/>
              <a:t>M.Resumo</a:t>
            </a:r>
            <a:r>
              <a:rPr lang="pt-BR" dirty="0"/>
              <a:t>: (0) O Embrião da Ciência da Computação; (1) Calculadoras </a:t>
            </a:r>
            <a:r>
              <a:rPr lang="pt-BR" dirty="0" err="1"/>
              <a:t>Macânicas</a:t>
            </a:r>
            <a:r>
              <a:rPr lang="pt-BR" dirty="0"/>
              <a:t>, a pré-história dos computadores; (2) Alonzo </a:t>
            </a:r>
            <a:r>
              <a:rPr lang="pt-BR" dirty="0" err="1"/>
              <a:t>Church</a:t>
            </a:r>
            <a:r>
              <a:rPr lang="pt-BR" dirty="0"/>
              <a:t>, funções computáveis; (3) Alan Turing, a computação sem computador; (4)A </a:t>
            </a:r>
            <a:r>
              <a:rPr lang="pt-BR" dirty="0" err="1"/>
              <a:t>Computabilidade</a:t>
            </a:r>
            <a:r>
              <a:rPr lang="pt-BR" dirty="0"/>
              <a:t> de Emil Post; (5)Funções Recursivas Computáveis; (6)O Legado de von Neumann; (7) Shannon, da álgebra de </a:t>
            </a:r>
            <a:r>
              <a:rPr lang="pt-BR" dirty="0" err="1"/>
              <a:t>Boole</a:t>
            </a:r>
            <a:r>
              <a:rPr lang="pt-BR" dirty="0"/>
              <a:t> à matemática da comunicação; (8)Breve história dos primeiros computadores; (9)História da Teoria da Complexidade; (10)Modelos de computação em grafos ; (11)Lógicas Clássicas e </a:t>
            </a:r>
            <a:r>
              <a:rPr lang="pt-BR" dirty="0" err="1"/>
              <a:t>Não-Clássicas</a:t>
            </a:r>
            <a:r>
              <a:rPr lang="pt-BR" dirty="0"/>
              <a:t>; (12)Visão Abstrata de Dados; (13)O paradigma da computação ubíqua; (14) O Futuro, a computação </a:t>
            </a:r>
            <a:r>
              <a:rPr lang="pt-BR" dirty="0" err="1"/>
              <a:t>quântica.Descrição</a:t>
            </a:r>
            <a:r>
              <a:rPr lang="pt-BR" dirty="0"/>
              <a:t>: Livro de apoio ao ensino de graduação em disciplinas de matemática discreta e lógica, em cursos de ciência da </a:t>
            </a:r>
            <a:r>
              <a:rPr lang="pt-BR" dirty="0" err="1"/>
              <a:t>computação.URI</a:t>
            </a:r>
            <a:r>
              <a:rPr lang="pt-BR" dirty="0"/>
              <a:t>: https://repositorio.ufsc.br/xmlui/handle/123456789/157317Data: 2015-12-23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Título: Da </a:t>
            </a:r>
            <a:r>
              <a:rPr lang="pt-BR" dirty="0" err="1"/>
              <a:t>Computabilidade</a:t>
            </a:r>
            <a:r>
              <a:rPr lang="pt-BR" dirty="0"/>
              <a:t> Formal às Máquinas Programáveis</a:t>
            </a:r>
          </a:p>
        </p:txBody>
      </p:sp>
    </p:spTree>
    <p:extLst>
      <p:ext uri="{BB962C8B-B14F-4D97-AF65-F5344CB8AC3E}">
        <p14:creationId xmlns:p14="http://schemas.microsoft.com/office/powerpoint/2010/main" val="12538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Coordenação </a:t>
            </a:r>
            <a:r>
              <a:rPr lang="pt-BR" dirty="0"/>
              <a:t>do </a:t>
            </a:r>
            <a:r>
              <a:rPr lang="pt-BR" dirty="0">
                <a:solidFill>
                  <a:srgbClr val="0000FF"/>
                </a:solidFill>
              </a:rPr>
              <a:t>Projeto 1.1724-8</a:t>
            </a:r>
            <a:r>
              <a:rPr lang="pt-BR" dirty="0"/>
              <a:t>, </a:t>
            </a:r>
            <a:r>
              <a:rPr lang="pt-BR" dirty="0" smtClean="0"/>
              <a:t>“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Rede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Local de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Microcomputadores</a:t>
            </a:r>
            <a:r>
              <a:rPr lang="pt-BR" dirty="0" smtClean="0"/>
              <a:t>”, </a:t>
            </a:r>
            <a:r>
              <a:rPr lang="pt-BR" dirty="0"/>
              <a:t>financiado pelo antigo FIPEC-Banco do </a:t>
            </a:r>
            <a:r>
              <a:rPr lang="pt-BR" dirty="0" smtClean="0"/>
              <a:t>Brasil</a:t>
            </a:r>
          </a:p>
          <a:p>
            <a:endParaRPr lang="pt-BR" dirty="0" smtClean="0"/>
          </a:p>
          <a:p>
            <a:r>
              <a:rPr lang="pt-BR" dirty="0" smtClean="0"/>
              <a:t>Estações de </a:t>
            </a:r>
            <a:r>
              <a:rPr lang="pt-BR" dirty="0" err="1" smtClean="0"/>
              <a:t>acessso</a:t>
            </a:r>
            <a:r>
              <a:rPr lang="pt-BR" dirty="0" smtClean="0"/>
              <a:t> NCE-UFRJ</a:t>
            </a:r>
          </a:p>
          <a:p>
            <a:endParaRPr lang="pt-B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7807" y="5085184"/>
            <a:ext cx="3140416" cy="125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1985-1986 – Criação do LISHA 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97" y="1845816"/>
            <a:ext cx="3530600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530600" cy="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8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pt-BR" sz="3200" dirty="0"/>
          </a:p>
          <a:p>
            <a:r>
              <a:rPr lang="pt-BR" sz="3600" dirty="0" smtClean="0"/>
              <a:t>1986 </a:t>
            </a:r>
          </a:p>
          <a:p>
            <a:endParaRPr lang="pt-BR" sz="3600" dirty="0"/>
          </a:p>
          <a:p>
            <a:endParaRPr lang="pt-BR" sz="3600" dirty="0" smtClean="0"/>
          </a:p>
          <a:p>
            <a:r>
              <a:rPr lang="pt-BR" sz="3600" dirty="0" smtClean="0"/>
              <a:t>1987-1988 – LISHA </a:t>
            </a:r>
            <a:r>
              <a:rPr lang="pt-BR" sz="3600" dirty="0" smtClean="0">
                <a:sym typeface="Wingdings" panose="05000000000000000000" pitchFamily="2" charset="2"/>
              </a:rPr>
              <a:t> </a:t>
            </a:r>
            <a:br>
              <a:rPr lang="pt-BR" sz="3600" dirty="0" smtClean="0">
                <a:sym typeface="Wingdings" panose="05000000000000000000" pitchFamily="2" charset="2"/>
              </a:rPr>
            </a:b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Curso de Especialização UFSC- ELETROBRÁS-TELEBRÁS-CIASC</a:t>
            </a:r>
          </a:p>
          <a:p>
            <a:endParaRPr lang="en-US" sz="3600" b="1" dirty="0" smtClean="0">
              <a:solidFill>
                <a:srgbClr val="7030A0"/>
              </a:solidFill>
            </a:endParaRPr>
          </a:p>
          <a:p>
            <a:endParaRPr lang="pt-BR" sz="3200" b="1" dirty="0">
              <a:solidFill>
                <a:srgbClr val="7030A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1986-1988</a:t>
            </a:r>
            <a:endParaRPr lang="pt-B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98" y="232717"/>
            <a:ext cx="129857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73" y="1772816"/>
            <a:ext cx="21336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45" y="1988840"/>
            <a:ext cx="180310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4708"/>
            <a:ext cx="1474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1960290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92500"/>
          </a:bodyPr>
          <a:lstStyle/>
          <a:p>
            <a:pPr lvl="0">
              <a:buClr>
                <a:srgbClr val="2DA2BF"/>
              </a:buClr>
            </a:pPr>
            <a:r>
              <a:rPr lang="pt-BR" sz="2300" dirty="0">
                <a:solidFill>
                  <a:prstClr val="black"/>
                </a:solidFill>
              </a:rPr>
              <a:t>(1) </a:t>
            </a:r>
            <a:r>
              <a:rPr lang="pt-BR" sz="2400" dirty="0">
                <a:solidFill>
                  <a:prstClr val="black"/>
                </a:solidFill>
              </a:rPr>
              <a:t>Introdução à Ciência da Computação, CCO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  <a:br>
              <a:rPr lang="pt-BR" sz="2400" dirty="0" smtClean="0">
                <a:solidFill>
                  <a:prstClr val="black"/>
                </a:solidFill>
              </a:rPr>
            </a:br>
            <a:endParaRPr lang="pt-BR" sz="24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sz="2400" dirty="0">
                <a:solidFill>
                  <a:prstClr val="black"/>
                </a:solidFill>
              </a:rPr>
              <a:t>(2) Programação Assembly (IBM 360/370),  CCO.</a:t>
            </a:r>
          </a:p>
          <a:p>
            <a:pPr>
              <a:buClr>
                <a:srgbClr val="2DA2BF"/>
              </a:buClr>
            </a:pPr>
            <a:endParaRPr lang="pt-BR" sz="2400" dirty="0">
              <a:solidFill>
                <a:prstClr val="black"/>
              </a:solidFill>
            </a:endParaRPr>
          </a:p>
          <a:p>
            <a:pPr>
              <a:buClr>
                <a:srgbClr val="2DA2BF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(</a:t>
            </a:r>
            <a:r>
              <a:rPr lang="pt-BR" sz="2400" dirty="0">
                <a:solidFill>
                  <a:prstClr val="black"/>
                </a:solidFill>
              </a:rPr>
              <a:t>3) Programação Assembly para Microprocessadores  Intel 8080, 8085, CCO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  <a:p>
            <a:pPr>
              <a:buClr>
                <a:srgbClr val="2DA2BF"/>
              </a:buClr>
            </a:pPr>
            <a:endParaRPr lang="pt-BR" sz="24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sz="2400" dirty="0" smtClean="0">
                <a:solidFill>
                  <a:prstClr val="black"/>
                </a:solidFill>
              </a:rPr>
              <a:t>(</a:t>
            </a:r>
            <a:r>
              <a:rPr lang="pt-BR" sz="2400" dirty="0">
                <a:solidFill>
                  <a:prstClr val="black"/>
                </a:solidFill>
              </a:rPr>
              <a:t>4) Comunicação de Dados (</a:t>
            </a:r>
            <a:r>
              <a:rPr lang="pt-BR" sz="2400" dirty="0" err="1">
                <a:solidFill>
                  <a:prstClr val="black"/>
                </a:solidFill>
              </a:rPr>
              <a:t>Co-Participação</a:t>
            </a:r>
            <a:r>
              <a:rPr lang="pt-BR" sz="2400" dirty="0">
                <a:solidFill>
                  <a:prstClr val="black"/>
                </a:solidFill>
              </a:rPr>
              <a:t>), CCO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2DA2BF"/>
              </a:buClr>
            </a:pPr>
            <a:endParaRPr lang="pt-BR" sz="24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pt-BR" sz="2400" dirty="0">
                <a:solidFill>
                  <a:prstClr val="black"/>
                </a:solidFill>
              </a:rPr>
              <a:t>(5) Redes de Computadores e Protocolos, CCO</a:t>
            </a:r>
            <a:r>
              <a:rPr lang="pt-BR" sz="2400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2DA2BF"/>
              </a:buClr>
            </a:pPr>
            <a:endParaRPr lang="pt-BR" sz="2400" dirty="0">
              <a:solidFill>
                <a:prstClr val="black"/>
              </a:solidFill>
            </a:endParaRPr>
          </a:p>
          <a:p>
            <a:r>
              <a:rPr lang="pt-BR" sz="2400" dirty="0" smtClean="0"/>
              <a:t>(6) </a:t>
            </a:r>
            <a:r>
              <a:rPr lang="pt-BR" sz="2400" dirty="0">
                <a:solidFill>
                  <a:prstClr val="black"/>
                </a:solidFill>
              </a:rPr>
              <a:t>1987-1988 – </a:t>
            </a:r>
            <a:r>
              <a:rPr lang="pt-BR" sz="2400" dirty="0">
                <a:solidFill>
                  <a:srgbClr val="DA1F28">
                    <a:lumMod val="75000"/>
                  </a:srgbClr>
                </a:solidFill>
              </a:rPr>
              <a:t>Curso de Especialização </a:t>
            </a:r>
            <a:r>
              <a:rPr lang="pt-BR" sz="2400" dirty="0" smtClean="0">
                <a:solidFill>
                  <a:srgbClr val="DA1F28">
                    <a:lumMod val="75000"/>
                  </a:srgbClr>
                </a:solidFill>
              </a:rPr>
              <a:t>ELETROBRÁS-TELEBRÁS </a:t>
            </a:r>
            <a:r>
              <a:rPr lang="pt-BR" sz="2400" dirty="0"/>
              <a:t>(</a:t>
            </a:r>
            <a:r>
              <a:rPr lang="pt-BR" sz="2400" dirty="0">
                <a:solidFill>
                  <a:srgbClr val="0000FF"/>
                </a:solidFill>
              </a:rPr>
              <a:t>Ministrante</a:t>
            </a:r>
            <a:r>
              <a:rPr lang="pt-BR" sz="2400" dirty="0"/>
              <a:t>) </a:t>
            </a:r>
            <a:r>
              <a:rPr lang="pt-BR" sz="2400" dirty="0" smtClean="0"/>
              <a:t> </a:t>
            </a:r>
            <a:r>
              <a:rPr lang="pt-BR" sz="2400" dirty="0" smtClean="0">
                <a:sym typeface="Wingdings" panose="05000000000000000000" pitchFamily="2" charset="2"/>
              </a:rPr>
              <a:t> </a:t>
            </a:r>
            <a:r>
              <a:rPr lang="pt-BR" sz="2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PPGCC (1992)</a:t>
            </a:r>
            <a:endParaRPr lang="pt-BR" sz="2400" dirty="0">
              <a:solidFill>
                <a:srgbClr val="0000FF"/>
              </a:solidFill>
            </a:endParaRPr>
          </a:p>
          <a:p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Ensino Graduação              </a:t>
            </a:r>
            <a:br>
              <a:rPr lang="pt-BR" dirty="0" smtClean="0"/>
            </a:br>
            <a:r>
              <a:rPr lang="pt-BR" dirty="0" smtClean="0"/>
              <a:t>1978-1988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14747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4785</TotalTime>
  <Words>2884</Words>
  <Application>Microsoft Office PowerPoint</Application>
  <PresentationFormat>Apresentação na tela (4:3)</PresentationFormat>
  <Paragraphs>578</Paragraphs>
  <Slides>64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Concurso</vt:lpstr>
      <vt:lpstr>APRESENTAÇÃO DO MEMORIAL DE ATIVIDADES ACADÊMICAS </vt:lpstr>
      <vt:lpstr>Formação</vt:lpstr>
      <vt:lpstr>O início na UFSC - 1978</vt:lpstr>
      <vt:lpstr>Mudança  no Ensino de Programação  IBM 1130 / IBM 360         IBM 4341</vt:lpstr>
      <vt:lpstr>1982</vt:lpstr>
      <vt:lpstr>         LISHA 1983-1984</vt:lpstr>
      <vt:lpstr>1985-1986 – Criação do LISHA </vt:lpstr>
      <vt:lpstr>               1986-1988</vt:lpstr>
      <vt:lpstr>Ensino Graduação               1978-1988</vt:lpstr>
      <vt:lpstr>Doutorado</vt:lpstr>
      <vt:lpstr>Ensino de Graduação      1995 -2016</vt:lpstr>
      <vt:lpstr>Ensino de Pós-Graduação  1996-2012 </vt:lpstr>
      <vt:lpstr> Ensino - Orientação e  Novo Curso de Graduação                  </vt:lpstr>
      <vt:lpstr>Orientações em TCCs </vt:lpstr>
      <vt:lpstr>Atividades de Pesquisa</vt:lpstr>
      <vt:lpstr>Orientações de Mestrado</vt:lpstr>
      <vt:lpstr> Início da Linha Pesquisa em Segurança de Redes </vt:lpstr>
      <vt:lpstr>Publicação Importante</vt:lpstr>
      <vt:lpstr>Publicação Importante</vt:lpstr>
      <vt:lpstr>Primeiro Grupo de Pesquisa  CNPq</vt:lpstr>
      <vt:lpstr>Ensino - Palestras</vt:lpstr>
      <vt:lpstr>Convênio Internacional</vt:lpstr>
      <vt:lpstr>Criação do Lab DMC-NS</vt:lpstr>
      <vt:lpstr>Publicação em Periódico</vt:lpstr>
      <vt:lpstr>Capítulo de Livro -    Biological Inspired</vt:lpstr>
      <vt:lpstr>PPGCC - Dissertação Importante</vt:lpstr>
      <vt:lpstr>PPGCC – Dissertação Importante</vt:lpstr>
      <vt:lpstr>Publicação em Periódico</vt:lpstr>
      <vt:lpstr>Organização de Eventos</vt:lpstr>
      <vt:lpstr> Computação Ubíqua </vt:lpstr>
      <vt:lpstr>Computação Ubíqua</vt:lpstr>
      <vt:lpstr>Redes em Malha sem Fio - Mesh</vt:lpstr>
      <vt:lpstr>Redes em Malha sem Fio – Mesh</vt:lpstr>
      <vt:lpstr>Redes Heterogêneas</vt:lpstr>
      <vt:lpstr>Orientações de Mestrado  PPGCC-UFSC</vt:lpstr>
      <vt:lpstr>Participação em Bancas  </vt:lpstr>
      <vt:lpstr>Revisão de Artigos</vt:lpstr>
      <vt:lpstr>Revisão de Artigos</vt:lpstr>
      <vt:lpstr>Revisão de Artigos</vt:lpstr>
      <vt:lpstr>Atividades Editoriais</vt:lpstr>
      <vt:lpstr>Atividades Editoriais</vt:lpstr>
      <vt:lpstr>Atividades Editoriais</vt:lpstr>
      <vt:lpstr>Publicações</vt:lpstr>
      <vt:lpstr>Registro de Programa de Computador  INPI</vt:lpstr>
      <vt:lpstr>ATIVIDADES DE EXTENSÃO</vt:lpstr>
      <vt:lpstr>Atividades de Extensão</vt:lpstr>
      <vt:lpstr>Computação no Ensino Fundamental – EBIAS 2011</vt:lpstr>
      <vt:lpstr>Atividades de Administração</vt:lpstr>
      <vt:lpstr>Perfil do Professor </vt:lpstr>
      <vt:lpstr>Algumas ...</vt:lpstr>
      <vt:lpstr>Lideranças de Grupos de  Pesquisa</vt:lpstr>
      <vt:lpstr>Pesquisa Atual LRG e</vt:lpstr>
      <vt:lpstr>Pesquisa  Atual </vt:lpstr>
      <vt:lpstr>Pesquisa Futura </vt:lpstr>
      <vt:lpstr>O Futuro ...  Extensão </vt:lpstr>
      <vt:lpstr>Carreira na UFSC</vt:lpstr>
      <vt:lpstr>O que foi significativo !       </vt:lpstr>
      <vt:lpstr>O que foi significativo !</vt:lpstr>
      <vt:lpstr>Como eu era ... Como fiquei ...</vt:lpstr>
      <vt:lpstr>Apresentação do PowerPoint</vt:lpstr>
      <vt:lpstr>Apresentação do PowerPoint</vt:lpstr>
      <vt:lpstr>Apresentação do PowerPoint</vt:lpstr>
      <vt:lpstr>Título: Dos Primórdios da Matemática aos Sistemas Formais da Computação</vt:lpstr>
      <vt:lpstr>Título: Da Computabilidade Formal às Máquinas Programáveis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MEMORIAL DE ATIVIDADES ACADÊMICAS</dc:title>
  <dc:creator>Joao Bosco M. Sobral</dc:creator>
  <cp:lastModifiedBy>Joao Bosco M. Sobral</cp:lastModifiedBy>
  <cp:revision>241</cp:revision>
  <dcterms:created xsi:type="dcterms:W3CDTF">2016-04-22T12:06:05Z</dcterms:created>
  <dcterms:modified xsi:type="dcterms:W3CDTF">2016-05-15T23:21:08Z</dcterms:modified>
</cp:coreProperties>
</file>